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0" r:id="rId2"/>
    <p:sldId id="303" r:id="rId3"/>
    <p:sldId id="30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96" r:id="rId19"/>
    <p:sldId id="272" r:id="rId20"/>
    <p:sldId id="273" r:id="rId21"/>
    <p:sldId id="274" r:id="rId22"/>
    <p:sldId id="275" r:id="rId23"/>
    <p:sldId id="276" r:id="rId24"/>
    <p:sldId id="277" r:id="rId25"/>
    <p:sldId id="278" r:id="rId26"/>
    <p:sldId id="293" r:id="rId27"/>
    <p:sldId id="294" r:id="rId28"/>
    <p:sldId id="295"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7" r:id="rId42"/>
    <p:sldId id="298" r:id="rId43"/>
    <p:sldId id="299"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4" autoAdjust="0"/>
    <p:restoredTop sz="79560" autoAdjust="0"/>
  </p:normalViewPr>
  <p:slideViewPr>
    <p:cSldViewPr snapToGrid="0">
      <p:cViewPr varScale="1">
        <p:scale>
          <a:sx n="88" d="100"/>
          <a:sy n="88"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AD749-9A86-4B77-9895-B66FA8B0AC4C}" type="datetimeFigureOut">
              <a:rPr lang="en-US" smtClean="0"/>
              <a:t>12/5/2018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F97BE-5719-4D1B-B48D-D0983B7A4883}" type="slidenum">
              <a:rPr lang="en-US" smtClean="0"/>
              <a:t>‹N°›</a:t>
            </a:fld>
            <a:endParaRPr lang="en-US"/>
          </a:p>
        </p:txBody>
      </p:sp>
    </p:spTree>
    <p:extLst>
      <p:ext uri="{BB962C8B-B14F-4D97-AF65-F5344CB8AC3E}">
        <p14:creationId xmlns:p14="http://schemas.microsoft.com/office/powerpoint/2010/main" val="4117579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64B820-A5EF-474B-B8FF-45D174E5A138}" type="slidenum">
              <a:rPr lang="en-US" smtClean="0"/>
              <a:t>1</a:t>
            </a:fld>
            <a:endParaRPr lang="en-US"/>
          </a:p>
        </p:txBody>
      </p:sp>
    </p:spTree>
    <p:extLst>
      <p:ext uri="{BB962C8B-B14F-4D97-AF65-F5344CB8AC3E}">
        <p14:creationId xmlns:p14="http://schemas.microsoft.com/office/powerpoint/2010/main" val="3696817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CFC05-B964-45C2-A78B-09159B41BC83}" type="slidenum">
              <a:rPr lang="en-US" smtClean="0"/>
              <a:t>13</a:t>
            </a:fld>
            <a:endParaRPr lang="en-US"/>
          </a:p>
        </p:txBody>
      </p:sp>
    </p:spTree>
    <p:extLst>
      <p:ext uri="{BB962C8B-B14F-4D97-AF65-F5344CB8AC3E}">
        <p14:creationId xmlns:p14="http://schemas.microsoft.com/office/powerpoint/2010/main" val="192433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14</a:t>
            </a:fld>
            <a:endParaRPr lang="en-US"/>
          </a:p>
        </p:txBody>
      </p:sp>
    </p:spTree>
    <p:extLst>
      <p:ext uri="{BB962C8B-B14F-4D97-AF65-F5344CB8AC3E}">
        <p14:creationId xmlns:p14="http://schemas.microsoft.com/office/powerpoint/2010/main" val="87044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CFC05-B964-45C2-A78B-09159B41BC83}" type="slidenum">
              <a:rPr lang="en-US" smtClean="0"/>
              <a:t>15</a:t>
            </a:fld>
            <a:endParaRPr lang="en-US"/>
          </a:p>
        </p:txBody>
      </p:sp>
    </p:spTree>
    <p:extLst>
      <p:ext uri="{BB962C8B-B14F-4D97-AF65-F5344CB8AC3E}">
        <p14:creationId xmlns:p14="http://schemas.microsoft.com/office/powerpoint/2010/main" val="350005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BEBF97BE-5719-4D1B-B48D-D0983B7A4883}" type="slidenum">
              <a:rPr lang="en-US" smtClean="0"/>
              <a:t>16</a:t>
            </a:fld>
            <a:endParaRPr lang="en-US"/>
          </a:p>
        </p:txBody>
      </p:sp>
    </p:spTree>
    <p:extLst>
      <p:ext uri="{BB962C8B-B14F-4D97-AF65-F5344CB8AC3E}">
        <p14:creationId xmlns:p14="http://schemas.microsoft.com/office/powerpoint/2010/main" val="356432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CFC05-B964-45C2-A78B-09159B41BC83}" type="slidenum">
              <a:rPr lang="en-US" smtClean="0"/>
              <a:t>17</a:t>
            </a:fld>
            <a:endParaRPr lang="en-US"/>
          </a:p>
        </p:txBody>
      </p:sp>
    </p:spTree>
    <p:extLst>
      <p:ext uri="{BB962C8B-B14F-4D97-AF65-F5344CB8AC3E}">
        <p14:creationId xmlns:p14="http://schemas.microsoft.com/office/powerpoint/2010/main" val="193817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BEBF97BE-5719-4D1B-B48D-D0983B7A4883}" type="slidenum">
              <a:rPr lang="en-US" smtClean="0"/>
              <a:t>18</a:t>
            </a:fld>
            <a:endParaRPr lang="en-US"/>
          </a:p>
        </p:txBody>
      </p:sp>
    </p:spTree>
    <p:extLst>
      <p:ext uri="{BB962C8B-B14F-4D97-AF65-F5344CB8AC3E}">
        <p14:creationId xmlns:p14="http://schemas.microsoft.com/office/powerpoint/2010/main" val="3921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CFC05-B964-45C2-A78B-09159B41BC83}" type="slidenum">
              <a:rPr lang="en-US" smtClean="0"/>
              <a:t>19</a:t>
            </a:fld>
            <a:endParaRPr lang="en-US"/>
          </a:p>
        </p:txBody>
      </p:sp>
    </p:spTree>
    <p:extLst>
      <p:ext uri="{BB962C8B-B14F-4D97-AF65-F5344CB8AC3E}">
        <p14:creationId xmlns:p14="http://schemas.microsoft.com/office/powerpoint/2010/main" val="141969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BEBF97BE-5719-4D1B-B48D-D0983B7A4883}" type="slidenum">
              <a:rPr lang="en-US" smtClean="0"/>
              <a:t>20</a:t>
            </a:fld>
            <a:endParaRPr lang="en-US"/>
          </a:p>
        </p:txBody>
      </p:sp>
    </p:spTree>
    <p:extLst>
      <p:ext uri="{BB962C8B-B14F-4D97-AF65-F5344CB8AC3E}">
        <p14:creationId xmlns:p14="http://schemas.microsoft.com/office/powerpoint/2010/main" val="147424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CFC05-B964-45C2-A78B-09159B41BC83}" type="slidenum">
              <a:rPr lang="en-US" smtClean="0"/>
              <a:t>21</a:t>
            </a:fld>
            <a:endParaRPr lang="en-US"/>
          </a:p>
        </p:txBody>
      </p:sp>
    </p:spTree>
    <p:extLst>
      <p:ext uri="{BB962C8B-B14F-4D97-AF65-F5344CB8AC3E}">
        <p14:creationId xmlns:p14="http://schemas.microsoft.com/office/powerpoint/2010/main" val="20006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Each piece of the Citrix Workspace individually plays a strong role in delivering a robust security posture. The value of Citrix Workspace</a:t>
            </a:r>
            <a:r>
              <a:rPr lang="en-US" baseline="0" dirty="0"/>
              <a:t> is that the </a:t>
            </a:r>
            <a:r>
              <a:rPr lang="en-US" b="1" i="1" baseline="0" dirty="0"/>
              <a:t>integration</a:t>
            </a:r>
            <a:r>
              <a:rPr lang="en-US" baseline="0" dirty="0"/>
              <a:t> of these different pieces together provides the </a:t>
            </a:r>
            <a:r>
              <a:rPr lang="en-US" dirty="0"/>
              <a:t>best protection against both insider and external</a:t>
            </a:r>
            <a:r>
              <a:rPr lang="en-US" baseline="0" dirty="0"/>
              <a:t> threats. Unlike other solutions in the market, security is adaptive and built-in to the Citrix solution, which makes it easier to deploy and more cost-effective. </a:t>
            </a:r>
          </a:p>
          <a:p>
            <a:endParaRPr lang="en-US" baseline="0" dirty="0"/>
          </a:p>
          <a:p>
            <a:r>
              <a:rPr lang="en-US" baseline="0" dirty="0"/>
              <a:t>Remember the old adage: complexity is the enemy of security</a:t>
            </a:r>
            <a:endParaRPr lang="en-US" dirty="0"/>
          </a:p>
        </p:txBody>
      </p:sp>
    </p:spTree>
    <p:extLst>
      <p:ext uri="{BB962C8B-B14F-4D97-AF65-F5344CB8AC3E}">
        <p14:creationId xmlns:p14="http://schemas.microsoft.com/office/powerpoint/2010/main" val="201944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understand the need for a better strategy, you do need to step back and look at how we got here.</a:t>
            </a:r>
            <a:endParaRPr lang="en-US" dirty="0"/>
          </a:p>
          <a:p>
            <a:endParaRPr lang="en-US" sz="1200" dirty="0"/>
          </a:p>
          <a:p>
            <a:r>
              <a:rPr lang="en-US" sz="1200" dirty="0"/>
              <a:t>We talk a lot about the </a:t>
            </a:r>
            <a:r>
              <a:rPr lang="en-US" sz="1200" b="1" dirty="0"/>
              <a:t>different eras of technology </a:t>
            </a:r>
            <a:r>
              <a:rPr lang="en-US" sz="1200" dirty="0"/>
              <a:t>- mainframe to PCs - PC to Mobile and so on.  </a:t>
            </a:r>
          </a:p>
          <a:p>
            <a:endParaRPr lang="en-US" sz="1200" dirty="0"/>
          </a:p>
          <a:p>
            <a:r>
              <a:rPr lang="en-US" sz="1200" dirty="0"/>
              <a:t>This</a:t>
            </a:r>
            <a:r>
              <a:rPr lang="en-US" sz="1200" baseline="0" dirty="0"/>
              <a:t> </a:t>
            </a:r>
            <a:r>
              <a:rPr lang="en-US" sz="1200" i="0" baseline="0" dirty="0"/>
              <a:t>evolution has greatly </a:t>
            </a:r>
            <a:r>
              <a:rPr lang="en-US" sz="1200" b="1" i="0" baseline="0" dirty="0"/>
              <a:t>expanded the diversity </a:t>
            </a:r>
            <a:r>
              <a:rPr lang="en-US" sz="1200" i="0" baseline="0" dirty="0"/>
              <a:t>of apps, devices, infrastructure and work styles … creating tremendous flexibility.</a:t>
            </a:r>
          </a:p>
          <a:p>
            <a:endParaRPr lang="en-US" sz="1200" i="0" baseline="0" dirty="0"/>
          </a:p>
          <a:p>
            <a:pPr marL="171450" indent="-171450">
              <a:buFont typeface="Arial" panose="020B0604020202020204" pitchFamily="34" charset="0"/>
              <a:buChar char="•"/>
            </a:pPr>
            <a:r>
              <a:rPr lang="en-US" sz="1200" i="0" baseline="0" dirty="0"/>
              <a:t>We run our infrastructure </a:t>
            </a:r>
            <a:r>
              <a:rPr lang="en-US" sz="1200" b="1" i="0" baseline="0" dirty="0"/>
              <a:t>on-premise, clouds and in hybrid </a:t>
            </a:r>
            <a:r>
              <a:rPr lang="en-US" sz="1200" i="0" baseline="0" dirty="0"/>
              <a:t>models;</a:t>
            </a:r>
          </a:p>
          <a:p>
            <a:pPr marL="171450" indent="-171450">
              <a:buFont typeface="Arial" panose="020B0604020202020204" pitchFamily="34" charset="0"/>
              <a:buChar char="•"/>
            </a:pPr>
            <a:r>
              <a:rPr lang="en-US" sz="1200" i="0" baseline="0" dirty="0"/>
              <a:t>We </a:t>
            </a:r>
            <a:r>
              <a:rPr lang="en-US" sz="1200" b="1" i="0" baseline="0" dirty="0"/>
              <a:t>aggregate</a:t>
            </a:r>
            <a:r>
              <a:rPr lang="en-US" sz="1200" i="0" baseline="0" dirty="0"/>
              <a:t> app services and let departments procuring their own tools;</a:t>
            </a:r>
          </a:p>
          <a:p>
            <a:pPr marL="171450" indent="-171450">
              <a:buFont typeface="Arial" panose="020B0604020202020204" pitchFamily="34" charset="0"/>
              <a:buChar char="•"/>
            </a:pPr>
            <a:r>
              <a:rPr lang="en-US" sz="1200" b="1" i="0" baseline="0" dirty="0"/>
              <a:t>Devices</a:t>
            </a:r>
            <a:r>
              <a:rPr lang="en-US" sz="1200" i="0" baseline="0" dirty="0"/>
              <a:t> are </a:t>
            </a:r>
            <a:r>
              <a:rPr lang="en-US" sz="1200" b="1" i="0" baseline="0" dirty="0"/>
              <a:t>interchangeable</a:t>
            </a:r>
            <a:r>
              <a:rPr lang="en-US" sz="1200" i="0" baseline="0" dirty="0"/>
              <a:t>; and as we discussed …</a:t>
            </a:r>
          </a:p>
          <a:p>
            <a:pPr marL="171450" indent="-171450">
              <a:buFont typeface="Arial" panose="020B0604020202020204" pitchFamily="34" charset="0"/>
              <a:buChar char="•"/>
            </a:pPr>
            <a:r>
              <a:rPr lang="en-US" sz="1200" i="0" baseline="0" dirty="0"/>
              <a:t>Employees, partners, other all want </a:t>
            </a:r>
            <a:r>
              <a:rPr lang="en-US" sz="1200" b="1" i="0" baseline="0" dirty="0"/>
              <a:t>access</a:t>
            </a:r>
            <a:r>
              <a:rPr lang="en-US" sz="1200" i="0" baseline="0" dirty="0"/>
              <a:t>. anytime. anywhere </a:t>
            </a:r>
          </a:p>
          <a:p>
            <a:pPr marL="171450" indent="-171450">
              <a:buFont typeface="Arial" panose="020B0604020202020204" pitchFamily="34" charset="0"/>
              <a:buChar char="•"/>
            </a:pPr>
            <a:endParaRPr lang="en-US" sz="1200" i="0" baseline="0" dirty="0"/>
          </a:p>
          <a:p>
            <a:pPr marL="0" indent="0">
              <a:buFont typeface="Arial" panose="020B0604020202020204" pitchFamily="34" charset="0"/>
              <a:buNone/>
            </a:pPr>
            <a:r>
              <a:rPr lang="en-US" sz="1200" i="0" baseline="0" dirty="0"/>
              <a:t>In this era, the </a:t>
            </a:r>
            <a:r>
              <a:rPr lang="en-US" sz="1200" b="1" i="0" baseline="0" dirty="0"/>
              <a:t>possibilities are endless </a:t>
            </a:r>
            <a:r>
              <a:rPr lang="en-US" sz="1200" i="0" baseline="0" dirty="0"/>
              <a:t>but what we now hear most often from customers are the </a:t>
            </a:r>
            <a:r>
              <a:rPr lang="en-US" sz="1200" b="1" i="0" baseline="0" dirty="0"/>
              <a:t>challenges</a:t>
            </a:r>
            <a:r>
              <a:rPr lang="en-US" sz="1200" i="0" baseline="0" dirty="0"/>
              <a:t> that this causes … because the new items don’t replace the old … they are just added on top.  Its </a:t>
            </a:r>
            <a:r>
              <a:rPr lang="en-US" sz="1200" b="0" i="0" baseline="0" dirty="0"/>
              <a:t>estimated</a:t>
            </a:r>
            <a:r>
              <a:rPr lang="en-US" sz="1200" i="0" baseline="0" dirty="0"/>
              <a:t> </a:t>
            </a:r>
            <a:r>
              <a:rPr lang="en-US" b="1" i="0" dirty="0"/>
              <a:t>90</a:t>
            </a:r>
            <a:r>
              <a:rPr lang="en-US" i="0" dirty="0"/>
              <a:t>% of </a:t>
            </a:r>
            <a:r>
              <a:rPr lang="en-US" b="1" i="0" dirty="0"/>
              <a:t>current</a:t>
            </a:r>
            <a:r>
              <a:rPr lang="en-US" i="0" dirty="0"/>
              <a:t> </a:t>
            </a:r>
            <a:r>
              <a:rPr lang="en-US" b="1" i="0" dirty="0"/>
              <a:t>on-premise</a:t>
            </a:r>
            <a:r>
              <a:rPr lang="en-US" i="0" dirty="0"/>
              <a:t> </a:t>
            </a:r>
            <a:r>
              <a:rPr lang="en-US" b="1" i="0" dirty="0"/>
              <a:t>applications</a:t>
            </a:r>
            <a:r>
              <a:rPr lang="en-US" i="0" dirty="0"/>
              <a:t> will still be in use in 5 years. </a:t>
            </a:r>
          </a:p>
          <a:p>
            <a:endParaRPr lang="en-US" sz="1200" i="0" baseline="0" dirty="0"/>
          </a:p>
        </p:txBody>
      </p:sp>
      <p:sp>
        <p:nvSpPr>
          <p:cNvPr id="4" name="Slide Number Placeholder 3"/>
          <p:cNvSpPr>
            <a:spLocks noGrp="1"/>
          </p:cNvSpPr>
          <p:nvPr>
            <p:ph type="sldNum" sz="quarter" idx="10"/>
          </p:nvPr>
        </p:nvSpPr>
        <p:spPr/>
        <p:txBody>
          <a:bodyPr/>
          <a:lstStyle/>
          <a:p>
            <a:fld id="{63EF0FCD-EFBA-4E1A-BC77-486FAD4D9CC7}" type="slidenum">
              <a:rPr lang="en-US" smtClean="0"/>
              <a:t>5</a:t>
            </a:fld>
            <a:endParaRPr lang="en-US"/>
          </a:p>
        </p:txBody>
      </p:sp>
    </p:spTree>
    <p:extLst>
      <p:ext uri="{BB962C8B-B14F-4D97-AF65-F5344CB8AC3E}">
        <p14:creationId xmlns:p14="http://schemas.microsoft.com/office/powerpoint/2010/main" val="208987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9414">
              <a:spcBef>
                <a:spcPts val="600"/>
              </a:spcBef>
              <a:defRPr/>
            </a:pPr>
            <a:r>
              <a:rPr lang="en-US" sz="1100" dirty="0"/>
              <a:t>Think of Citrix Cloud as </a:t>
            </a:r>
            <a:r>
              <a:rPr lang="en-US" sz="1100" b="1" dirty="0"/>
              <a:t>a management</a:t>
            </a:r>
            <a:r>
              <a:rPr lang="en-US" sz="1100" b="1" baseline="0" dirty="0"/>
              <a:t> </a:t>
            </a:r>
            <a:r>
              <a:rPr lang="en-US" sz="1100" b="1" dirty="0"/>
              <a:t>plane </a:t>
            </a:r>
            <a:r>
              <a:rPr lang="en-US" sz="1100" dirty="0"/>
              <a:t>spanning multiple Citrix products. The core cloud services are operated by Citrix, and contain all of the management functions customers would ordinarily have to install and provision themselves. </a:t>
            </a:r>
          </a:p>
          <a:p>
            <a:pPr defTabSz="1029414">
              <a:spcBef>
                <a:spcPts val="600"/>
              </a:spcBef>
              <a:defRPr/>
            </a:pPr>
            <a:r>
              <a:rPr lang="en-US" sz="1100" dirty="0"/>
              <a:t>The value here is that Citrix has already deployed – and integrated – all of our services into Citrix Cloud. So in many cases, all a customer needs to do is activate, configure and deploy them.</a:t>
            </a:r>
          </a:p>
          <a:p>
            <a:pPr defTabSz="1029414">
              <a:spcBef>
                <a:spcPts val="600"/>
              </a:spcBef>
              <a:defRPr/>
            </a:pPr>
            <a:endParaRPr lang="en-US" sz="1100" b="1" dirty="0"/>
          </a:p>
          <a:p>
            <a:pPr defTabSz="1029414">
              <a:spcBef>
                <a:spcPts val="600"/>
              </a:spcBef>
              <a:defRPr/>
            </a:pPr>
            <a:r>
              <a:rPr lang="en-US" sz="1100" b="1" dirty="0"/>
              <a:t>&lt;CLICK&gt; </a:t>
            </a:r>
            <a:r>
              <a:rPr lang="en-US" sz="1100" dirty="0"/>
              <a:t>for services like the XenApp and XenDesktop service that have components that require specific deployment locations (such as for virtual desktop machines), Citrix Cloud allows for deployment on </a:t>
            </a:r>
            <a:r>
              <a:rPr lang="en-US" sz="1100" b="1" dirty="0"/>
              <a:t>ANY</a:t>
            </a:r>
            <a:r>
              <a:rPr lang="en-US" sz="1100" dirty="0"/>
              <a:t> cloud or infrastructure. This is VERY different from any of our competitors, who require that management AND apps/data all reside in the same cloud.</a:t>
            </a:r>
          </a:p>
          <a:p>
            <a:pPr defTabSz="1029414">
              <a:spcBef>
                <a:spcPts val="600"/>
              </a:spcBef>
              <a:defRPr/>
            </a:pPr>
            <a:r>
              <a:rPr lang="en-US" sz="1100" dirty="0"/>
              <a:t>And all services are based on</a:t>
            </a:r>
            <a:r>
              <a:rPr lang="en-US" sz="1100" baseline="0" dirty="0"/>
              <a:t> our core award-winning products such as XenApp, XenDesktop, XenMobile, ShareFile, NetScaler and AppDNA</a:t>
            </a:r>
            <a:endParaRPr lang="en-US" sz="1100" dirty="0"/>
          </a:p>
          <a:p>
            <a:pPr defTabSz="1029414">
              <a:spcBef>
                <a:spcPts val="600"/>
              </a:spcBef>
              <a:defRPr/>
            </a:pPr>
            <a:r>
              <a:rPr lang="en-US" sz="1100" dirty="0"/>
              <a:t>With the ability to allow customers to place workloads and data ANYWHERE they want, Citrix Cloud gives them an unparalleled degree of control over security, simplicity and flexibility. </a:t>
            </a:r>
          </a:p>
        </p:txBody>
      </p:sp>
    </p:spTree>
    <p:extLst>
      <p:ext uri="{BB962C8B-B14F-4D97-AF65-F5344CB8AC3E}">
        <p14:creationId xmlns:p14="http://schemas.microsoft.com/office/powerpoint/2010/main" val="99904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TONY   With Citrix Cloud, a number</a:t>
            </a:r>
            <a:r>
              <a:rPr lang="en-US" dirty="0"/>
              <a:t> of services are now available as always-on cloud services.  That means customers no longer need to install – or even properly size/scale them. </a:t>
            </a:r>
          </a:p>
          <a:p>
            <a:endParaRPr lang="en-US" dirty="0"/>
          </a:p>
          <a:p>
            <a:r>
              <a:rPr lang="en-US" dirty="0"/>
              <a:t>Citrix ensures that the cloud services are always up-to-date. No upgrades or patching is ever needed. And, as a customer implementation grows or shrinks, the Citrix Cloud services scale themselves.</a:t>
            </a:r>
          </a:p>
          <a:p>
            <a:endParaRPr lang="en-US" dirty="0"/>
          </a:p>
          <a:p>
            <a:r>
              <a:rPr lang="en-US" dirty="0"/>
              <a:t>What is still the customer’s responsibility are the VDA’s and gateway.  However, customers have the option of deploying these services wherever they want… on-premises, in public clouds, or across multiple locations (these are called “Resource Locations”).   Deploying the VDAs and Resource Locations is far simpler than deploying the other services.</a:t>
            </a:r>
          </a:p>
          <a:p>
            <a:endParaRPr lang="en-US" dirty="0"/>
          </a:p>
          <a:p>
            <a:r>
              <a:rPr lang="en-US" dirty="0"/>
              <a:t>Resource Locations are securely connected to Citrix Cloud with a Cloud Connector, a Stateless Machine that brokers commands between the Deliver Controllers, and the services in each resource location.</a:t>
            </a:r>
          </a:p>
          <a:p>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Cloud Connector Services Architecture: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A1E0"/>
                </a:solidFill>
                <a:effectLst/>
                <a:uLnTx/>
                <a:uFillTx/>
                <a:latin typeface="+mn-lt"/>
                <a:ea typeface="+mn-ea"/>
                <a:cs typeface="+mn-cs"/>
              </a:rPr>
              <a:t>Provisioning</a:t>
            </a:r>
            <a:r>
              <a:rPr kumimoji="0" lang="en-US" sz="1200" b="0" i="0" u="none" strike="noStrike" kern="1200" cap="none" spc="0" normalizeH="0" baseline="0" noProof="0" dirty="0">
                <a:ln>
                  <a:noFill/>
                </a:ln>
                <a:solidFill>
                  <a:srgbClr val="000000"/>
                </a:solidFill>
                <a:effectLst/>
                <a:uLnTx/>
                <a:uFillTx/>
                <a:latin typeface="+mn-lt"/>
                <a:ea typeface="+mn-ea"/>
                <a:cs typeface="+mn-cs"/>
              </a:rPr>
              <a:t> for managing VM workload on hypervisors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A1E0"/>
                </a:solidFill>
                <a:effectLst/>
                <a:uLnTx/>
                <a:uFillTx/>
                <a:latin typeface="+mn-lt"/>
                <a:ea typeface="+mn-ea"/>
                <a:cs typeface="+mn-cs"/>
              </a:rPr>
              <a:t>Proxy</a:t>
            </a:r>
            <a:r>
              <a:rPr kumimoji="0" lang="en-US" sz="1200" b="0" i="0" u="none" strike="noStrike" kern="1200" cap="none" spc="0" normalizeH="0" baseline="0" noProof="0" dirty="0">
                <a:ln>
                  <a:noFill/>
                </a:ln>
                <a:solidFill>
                  <a:srgbClr val="000000"/>
                </a:solidFill>
                <a:effectLst/>
                <a:uLnTx/>
                <a:uFillTx/>
                <a:latin typeface="+mn-lt"/>
                <a:ea typeface="+mn-ea"/>
                <a:cs typeface="+mn-cs"/>
              </a:rPr>
              <a:t> for VDA registration and communication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A1E0"/>
                </a:solidFill>
                <a:effectLst/>
                <a:uLnTx/>
                <a:uFillTx/>
                <a:latin typeface="+mn-lt"/>
                <a:ea typeface="+mn-ea"/>
                <a:cs typeface="+mn-cs"/>
              </a:rPr>
              <a:t>Identity</a:t>
            </a:r>
            <a:r>
              <a:rPr kumimoji="0" lang="en-US" sz="1200" b="0" i="0" u="none" strike="noStrike" kern="1200" cap="none" spc="0" normalizeH="0" baseline="0" noProof="0" dirty="0">
                <a:ln>
                  <a:noFill/>
                </a:ln>
                <a:solidFill>
                  <a:srgbClr val="000000"/>
                </a:solidFill>
                <a:effectLst/>
                <a:uLnTx/>
                <a:uFillTx/>
                <a:latin typeface="+mn-lt"/>
                <a:ea typeface="+mn-ea"/>
                <a:cs typeface="+mn-cs"/>
              </a:rPr>
              <a:t> to support domain discovery and access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A1E0"/>
                </a:solidFill>
                <a:effectLst/>
                <a:uLnTx/>
                <a:uFillTx/>
                <a:latin typeface="+mn-lt"/>
                <a:ea typeface="+mn-ea"/>
                <a:cs typeface="+mn-cs"/>
              </a:rPr>
              <a:t>Authentication</a:t>
            </a:r>
            <a:r>
              <a:rPr kumimoji="0" lang="en-US" sz="1200" b="0" i="0" u="none" strike="noStrike" kern="1200" cap="none" spc="0" normalizeH="0" baseline="0" noProof="0" dirty="0">
                <a:ln>
                  <a:noFill/>
                </a:ln>
                <a:solidFill>
                  <a:srgbClr val="000000"/>
                </a:solidFill>
                <a:effectLst/>
                <a:uLnTx/>
                <a:uFillTx/>
                <a:latin typeface="+mn-lt"/>
                <a:ea typeface="+mn-ea"/>
                <a:cs typeface="+mn-cs"/>
              </a:rPr>
              <a:t> to enable user logon and app launch</a:t>
            </a:r>
          </a:p>
          <a:p>
            <a:endParaRPr lang="en-US" dirty="0"/>
          </a:p>
          <a:p>
            <a:endParaRPr lang="en-US" dirty="0"/>
          </a:p>
          <a:p>
            <a:endParaRPr lang="en-US" baseline="0" dirty="0"/>
          </a:p>
          <a:p>
            <a:endParaRPr lang="en-US" dirty="0"/>
          </a:p>
          <a:p>
            <a:endParaRPr lang="en-US" baseline="0" dirty="0"/>
          </a:p>
        </p:txBody>
      </p:sp>
      <p:sp>
        <p:nvSpPr>
          <p:cNvPr id="4" name="Slide Number Placeholder 3"/>
          <p:cNvSpPr>
            <a:spLocks noGrp="1"/>
          </p:cNvSpPr>
          <p:nvPr>
            <p:ph type="sldNum" sz="quarter" idx="10"/>
          </p:nvPr>
        </p:nvSpPr>
        <p:spPr>
          <a:xfrm>
            <a:off x="324334" y="8863236"/>
            <a:ext cx="401577" cy="211912"/>
          </a:xfrm>
          <a:prstGeom prst="rect">
            <a:avLst/>
          </a:prstGeom>
        </p:spPr>
        <p:txBody>
          <a:bodyPr lIns="89720" tIns="44859" rIns="89720" bIns="44859"/>
          <a:lstStyle/>
          <a:p>
            <a:fld id="{F8864C77-4566-4AA6-838A-2332BC61CBFD}" type="slidenum">
              <a:rPr lang="en-US" smtClean="0">
                <a:solidFill>
                  <a:prstClr val="black"/>
                </a:solidFill>
                <a:latin typeface="Calibri"/>
              </a:rPr>
              <a:pPr/>
              <a:t>24</a:t>
            </a:fld>
            <a:endParaRPr lang="en-US">
              <a:solidFill>
                <a:prstClr val="black"/>
              </a:solidFill>
              <a:latin typeface="Calibri"/>
            </a:endParaRPr>
          </a:p>
        </p:txBody>
      </p:sp>
      <p:sp>
        <p:nvSpPr>
          <p:cNvPr id="7" name="Slide Image Placeholder 6"/>
          <p:cNvSpPr>
            <a:spLocks noGrp="1" noRot="1" noChangeAspect="1"/>
          </p:cNvSpPr>
          <p:nvPr>
            <p:ph type="sldImg"/>
          </p:nvPr>
        </p:nvSpPr>
        <p:spPr>
          <a:xfrm>
            <a:off x="384175" y="598488"/>
            <a:ext cx="6396038" cy="3598862"/>
          </a:xfrm>
        </p:spPr>
      </p:sp>
    </p:spTree>
    <p:extLst>
      <p:ext uri="{BB962C8B-B14F-4D97-AF65-F5344CB8AC3E}">
        <p14:creationId xmlns:p14="http://schemas.microsoft.com/office/powerpoint/2010/main" val="1984319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Instant access to your web, SaaS, Windows, Linux, mobile apps, desktops and files from an easy-to-use, integrated interface makes Citrix Workspace a truly comprehensive digital workspace solution.</a:t>
            </a:r>
          </a:p>
        </p:txBody>
      </p:sp>
      <p:sp>
        <p:nvSpPr>
          <p:cNvPr id="4" name="Slide Number Placeholder 3"/>
          <p:cNvSpPr>
            <a:spLocks noGrp="1"/>
          </p:cNvSpPr>
          <p:nvPr>
            <p:ph type="sldNum" sz="quarter" idx="10"/>
          </p:nvPr>
        </p:nvSpPr>
        <p:spPr/>
        <p:txBody>
          <a:bodyPr/>
          <a:lstStyle/>
          <a:p>
            <a:fld id="{A495FD97-0706-C04A-81FE-C3B2F2E154EA}" type="slidenum">
              <a:rPr lang="en-US" smtClean="0"/>
              <a:t>26</a:t>
            </a:fld>
            <a:endParaRPr lang="en-US"/>
          </a:p>
        </p:txBody>
      </p:sp>
    </p:spTree>
    <p:extLst>
      <p:ext uri="{BB962C8B-B14F-4D97-AF65-F5344CB8AC3E}">
        <p14:creationId xmlns:p14="http://schemas.microsoft.com/office/powerpoint/2010/main" val="267141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Citrix Workspace Self-Guided Tour.</a:t>
            </a:r>
          </a:p>
          <a:p>
            <a:endParaRPr lang="en-US" dirty="0"/>
          </a:p>
          <a:p>
            <a:r>
              <a:rPr lang="en-US" dirty="0"/>
              <a:t>This forward-looking indication of plans for products is preliminary and all future release dates are tentative and are subject to change. </a:t>
            </a:r>
          </a:p>
          <a:p>
            <a:endParaRPr lang="en-US" dirty="0"/>
          </a:p>
          <a:p>
            <a:r>
              <a:rPr lang="en-US" dirty="0"/>
              <a:t>The development, release and timing of any features or functionality described for our products remains at our sole discretion and are subject to change without notice or consultation. The information provided is for informational purposes only and is not a commitment, promise or legal obligation to deliver any material, code or functionality and should not be relied upon in making purchasing decisions or incorporated into any contract.</a:t>
            </a:r>
          </a:p>
        </p:txBody>
      </p:sp>
      <p:sp>
        <p:nvSpPr>
          <p:cNvPr id="4" name="Slide Number Placeholder 3"/>
          <p:cNvSpPr>
            <a:spLocks noGrp="1"/>
          </p:cNvSpPr>
          <p:nvPr>
            <p:ph type="sldNum" sz="quarter" idx="10"/>
          </p:nvPr>
        </p:nvSpPr>
        <p:spPr/>
        <p:txBody>
          <a:bodyPr/>
          <a:lstStyle/>
          <a:p>
            <a:fld id="{A495FD97-0706-C04A-81FE-C3B2F2E154EA}" type="slidenum">
              <a:rPr lang="en-US" smtClean="0"/>
              <a:t>28</a:t>
            </a:fld>
            <a:endParaRPr lang="en-US"/>
          </a:p>
        </p:txBody>
      </p:sp>
    </p:spTree>
    <p:extLst>
      <p:ext uri="{BB962C8B-B14F-4D97-AF65-F5344CB8AC3E}">
        <p14:creationId xmlns:p14="http://schemas.microsoft.com/office/powerpoint/2010/main" val="4258734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Instant access to your web, SaaS, Windows, Linux, mobile apps, desktops and files from an easy-to-use, integrated interface makes Citrix Workspace a truly comprehensive digital workspace solution.</a:t>
            </a:r>
          </a:p>
          <a:p>
            <a:endParaRPr lang="en-US" dirty="0"/>
          </a:p>
          <a:p>
            <a:r>
              <a:rPr lang="en-US" sz="1200" b="1" kern="1200" dirty="0">
                <a:solidFill>
                  <a:schemeClr val="tx1"/>
                </a:solidFill>
                <a:effectLst/>
                <a:latin typeface="+mn-lt"/>
                <a:ea typeface="+mn-ea"/>
                <a:cs typeface="+mn-cs"/>
              </a:rPr>
              <a:t>New Workspace User Interface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Premium will give you a completely integrated digital workspace solution that incorporates your Windows, Linux, mobile, SaaS, web apps, desktops and files into one easy to use interface.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the resources available as part of Workspace Premium are aggregated and delivered on-demand to every user.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simplify set-up and configuration, the Workspace app UI is delivered as a cloud service making it easy to get started.</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29</a:t>
            </a:fld>
            <a:endParaRPr lang="en-US"/>
          </a:p>
        </p:txBody>
      </p:sp>
    </p:spTree>
    <p:extLst>
      <p:ext uri="{BB962C8B-B14F-4D97-AF65-F5344CB8AC3E}">
        <p14:creationId xmlns:p14="http://schemas.microsoft.com/office/powerpoint/2010/main" val="3019050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consumer-based Citrix Workspace interface is consistent as you move from your desktop to a mobile device. With Citrix Workspace your favorite apps, desktops and files are ready to go with just a click on any device.</a:t>
            </a:r>
          </a:p>
          <a:p>
            <a:endParaRPr lang="en-US" dirty="0"/>
          </a:p>
          <a:p>
            <a:r>
              <a:rPr lang="en-US" sz="1200" b="1" kern="1200" dirty="0">
                <a:solidFill>
                  <a:schemeClr val="tx1"/>
                </a:solidFill>
                <a:effectLst/>
                <a:latin typeface="+mn-lt"/>
                <a:ea typeface="+mn-ea"/>
                <a:cs typeface="+mn-cs"/>
              </a:rPr>
              <a:t>Consistent user experience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New Citrix Workspace app delivers a consistent user experience on any device.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User interface automatically adjusts based on form factor and screen size.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Incorporating smart features like search, users can quickly launch an app – web, mobile, SaaS, Windows and Linux – or quickly find a file.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Recent apps are prominently displayed for fast access, while favorite apps are just a click away.</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30</a:t>
            </a:fld>
            <a:endParaRPr lang="en-US"/>
          </a:p>
        </p:txBody>
      </p:sp>
    </p:spTree>
    <p:extLst>
      <p:ext uri="{BB962C8B-B14F-4D97-AF65-F5344CB8AC3E}">
        <p14:creationId xmlns:p14="http://schemas.microsoft.com/office/powerpoint/2010/main" val="2216847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Frictionless, password-free access to your Windows, web, mobile &amp; SaaS applications, including Office 365, from any device. Citrix Workspace gives you fast-access to the resources you need to stay productive, while ensuring IT can maintain security and control.</a:t>
            </a:r>
          </a:p>
          <a:p>
            <a:endParaRPr lang="en-US" dirty="0"/>
          </a:p>
          <a:p>
            <a:r>
              <a:rPr lang="en-US" sz="1200" b="1" kern="1200" dirty="0">
                <a:solidFill>
                  <a:schemeClr val="tx1"/>
                </a:solidFill>
                <a:effectLst/>
                <a:latin typeface="+mn-lt"/>
                <a:ea typeface="+mn-ea"/>
                <a:cs typeface="+mn-cs"/>
              </a:rPr>
              <a:t>Single Sign-On (SSO) to apps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Service includes NetScaler Gateway Service Standard as an easy to use cloud service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Service provides SSO to web, virtual and SaaS applications such as Office 365 and Salesforce.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Service NetScaler Gateway Standard can be implemented as an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or proxy for ADFS and provides SSO to SaaS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Detailed information available in the following blog: https://</a:t>
            </a:r>
            <a:r>
              <a:rPr lang="en-US" sz="1200" kern="1200" dirty="0" err="1">
                <a:solidFill>
                  <a:schemeClr val="tx1"/>
                </a:solidFill>
                <a:effectLst/>
                <a:latin typeface="+mn-lt"/>
                <a:ea typeface="+mn-ea"/>
                <a:cs typeface="+mn-cs"/>
              </a:rPr>
              <a:t>www.citrix.com</a:t>
            </a:r>
            <a:r>
              <a:rPr lang="en-US" sz="1200" kern="1200" dirty="0">
                <a:solidFill>
                  <a:schemeClr val="tx1"/>
                </a:solidFill>
                <a:effectLst/>
                <a:latin typeface="+mn-lt"/>
                <a:ea typeface="+mn-ea"/>
                <a:cs typeface="+mn-cs"/>
              </a:rPr>
              <a:t>/blogs/2018/04/12/citrix-unveils-secure-gateway-service-with-single-sign-on-to-saas-enterprise-vdi-apps/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31</a:t>
            </a:fld>
            <a:endParaRPr lang="en-US"/>
          </a:p>
        </p:txBody>
      </p:sp>
    </p:spTree>
    <p:extLst>
      <p:ext uri="{BB962C8B-B14F-4D97-AF65-F5344CB8AC3E}">
        <p14:creationId xmlns:p14="http://schemas.microsoft.com/office/powerpoint/2010/main" val="1527229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employees can enable any device—Windows, Mac, iOS, Android or Linux—to become a Citrix secure digital workspace in a few easy steps.</a:t>
            </a:r>
          </a:p>
          <a:p>
            <a:endParaRPr lang="en-US" dirty="0"/>
          </a:p>
          <a:p>
            <a:r>
              <a:rPr lang="en-US" sz="1200" b="1" kern="1200" dirty="0">
                <a:solidFill>
                  <a:schemeClr val="tx1"/>
                </a:solidFill>
                <a:effectLst/>
                <a:latin typeface="+mn-lt"/>
                <a:ea typeface="+mn-ea"/>
                <a:cs typeface="+mn-cs"/>
              </a:rPr>
              <a:t>New user, New device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Onboarding new users with new devices is easier than ever-before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will be able to go to any app store and download Citrix Workspace app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app runs on locked-down devices via a web browser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single client – Citrix Workspace app – will contain everything IT needs to get a new employee up and running with virtual, web, SaaS, mobile apps, desktops and data</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32</a:t>
            </a:fld>
            <a:endParaRPr lang="en-US"/>
          </a:p>
        </p:txBody>
      </p:sp>
    </p:spTree>
    <p:extLst>
      <p:ext uri="{BB962C8B-B14F-4D97-AF65-F5344CB8AC3E}">
        <p14:creationId xmlns:p14="http://schemas.microsoft.com/office/powerpoint/2010/main" val="3686997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Citrix Workspace, your personal apps and work apps can securely coexist on your personal device without compromising the security of company data.</a:t>
            </a:r>
          </a:p>
          <a:p>
            <a:endParaRPr lang="en-US" dirty="0"/>
          </a:p>
          <a:p>
            <a:r>
              <a:rPr lang="en-US" sz="1200" b="1" kern="1200" dirty="0">
                <a:solidFill>
                  <a:schemeClr val="tx1"/>
                </a:solidFill>
                <a:effectLst/>
                <a:latin typeface="+mn-lt"/>
                <a:ea typeface="+mn-ea"/>
                <a:cs typeface="+mn-cs"/>
              </a:rPr>
              <a:t>Separate work and personal apps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can segment resources between personal and business, giving BYOD users secure access to corporate resources from their personal device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app makes it easy for mobile users to access any app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Enhanced, integrated Secure Mail makes it easy for users to easily access their files regardless of where the files are stored</a:t>
            </a:r>
            <a:r>
              <a:rPr lang="en-US" dirty="0">
                <a:effectLst/>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33</a:t>
            </a:fld>
            <a:endParaRPr lang="en-US"/>
          </a:p>
        </p:txBody>
      </p:sp>
    </p:spTree>
    <p:extLst>
      <p:ext uri="{BB962C8B-B14F-4D97-AF65-F5344CB8AC3E}">
        <p14:creationId xmlns:p14="http://schemas.microsoft.com/office/powerpoint/2010/main" val="2067029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Citrix Workspace gives you fast access to all of your files—OneDrive for Business, ShareFile, ECM Systems, and other document libraries—for instant access at any time. Centrally stored files are available at your fingertips and dynamically synchronized across devices for instant access.</a:t>
            </a:r>
          </a:p>
          <a:p>
            <a:endParaRPr lang="en-US" dirty="0"/>
          </a:p>
          <a:p>
            <a:r>
              <a:rPr lang="en-US" sz="1200" b="1" kern="1200" dirty="0">
                <a:solidFill>
                  <a:schemeClr val="tx1"/>
                </a:solidFill>
                <a:effectLst/>
                <a:latin typeface="+mn-lt"/>
                <a:ea typeface="+mn-ea"/>
                <a:cs typeface="+mn-cs"/>
              </a:rPr>
              <a:t>Fast access to all your files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delivers one centralized location for all your files, including OneDrive for Business, ShareFile, ECM Systems, and other document libraries – for instant access at anytime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Citrix virtual apps and desktops will give IT the ability to integrate Citrix Workspace file sync and share capabilities directly within virtual resources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34</a:t>
            </a:fld>
            <a:endParaRPr lang="en-US"/>
          </a:p>
        </p:txBody>
      </p:sp>
    </p:spTree>
    <p:extLst>
      <p:ext uri="{BB962C8B-B14F-4D97-AF65-F5344CB8AC3E}">
        <p14:creationId xmlns:p14="http://schemas.microsoft.com/office/powerpoint/2010/main" val="122678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what we hear is that </a:t>
            </a:r>
            <a:r>
              <a:rPr lang="en-US" baseline="0" dirty="0"/>
              <a:t>performance has suffered while risk and complexity are on the rise. </a:t>
            </a:r>
            <a:endParaRPr lang="en-US" b="1" dirty="0">
              <a:solidFill>
                <a:srgbClr val="00B0F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B0F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B0F0"/>
                </a:solidFill>
              </a:rPr>
              <a:t>This is because t</a:t>
            </a:r>
            <a:r>
              <a:rPr lang="en-US" sz="1200" b="0" dirty="0">
                <a:solidFill>
                  <a:schemeClr val="bg1"/>
                </a:solidFill>
              </a:rPr>
              <a:t>he average large company:</a:t>
            </a:r>
            <a:br>
              <a:rPr lang="en-US" sz="1200" b="0" dirty="0">
                <a:solidFill>
                  <a:schemeClr val="bg1"/>
                </a:solidFill>
              </a:rPr>
            </a:br>
            <a:endParaRPr lang="en-US" sz="1200" b="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 is </a:t>
            </a:r>
            <a:r>
              <a:rPr lang="en-US" sz="1200" b="1" dirty="0">
                <a:solidFill>
                  <a:schemeClr val="bg1"/>
                </a:solidFill>
              </a:rPr>
              <a:t>delivering 100's individual apps</a:t>
            </a:r>
            <a:r>
              <a:rPr lang="en-US" sz="1200" b="0" dirty="0">
                <a:solidFill>
                  <a:schemeClr val="bg1"/>
                </a:solidFill>
              </a:rPr>
              <a:t>, with u</a:t>
            </a:r>
            <a:r>
              <a:rPr lang="en-US" b="0" baseline="0" dirty="0"/>
              <a:t>sers forced to navigate </a:t>
            </a:r>
            <a:r>
              <a:rPr lang="en-US" sz="1200" b="0" kern="0" baseline="0" dirty="0">
                <a:solidFill>
                  <a:schemeClr val="bg1"/>
                </a:solidFill>
                <a:latin typeface="Citrix New Sans" panose="020F0503040200060004" pitchFamily="34" charset="0"/>
                <a:cs typeface="Al Tarikh" charset="-78"/>
              </a:rPr>
              <a:t>m</a:t>
            </a:r>
            <a:r>
              <a:rPr lang="en-US" sz="1200" kern="0" dirty="0">
                <a:solidFill>
                  <a:schemeClr val="bg1"/>
                </a:solidFill>
                <a:latin typeface="Citrix New Sans" panose="020F0503040200060004" pitchFamily="34" charset="0"/>
                <a:ea typeface="Al Tarikh" charset="-78"/>
                <a:cs typeface="Al Tarikh" charset="-78"/>
              </a:rPr>
              <a:t>ultiple environments and performance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B0F0"/>
                </a:solidFill>
              </a:rPr>
              <a:t>People are </a:t>
            </a:r>
            <a:r>
              <a:rPr lang="en-US" b="0" dirty="0"/>
              <a:t>feeling </a:t>
            </a:r>
            <a:r>
              <a:rPr lang="en-US" b="1" dirty="0"/>
              <a:t>overwhelmed</a:t>
            </a:r>
            <a:r>
              <a:rPr lang="en-US" b="0" dirty="0"/>
              <a:t> by apps, emails, notifications, tasks, and more. This takes up human </a:t>
            </a:r>
            <a:r>
              <a:rPr lang="en-US" dirty="0"/>
              <a:t>RAM, </a:t>
            </a:r>
            <a:r>
              <a:rPr lang="en-US" b="1" dirty="0"/>
              <a:t>increases</a:t>
            </a:r>
            <a:r>
              <a:rPr lang="en-US" dirty="0"/>
              <a:t> context switching and </a:t>
            </a:r>
            <a:r>
              <a:rPr lang="en-US" b="1" dirty="0"/>
              <a:t>reduces</a:t>
            </a:r>
            <a:r>
              <a:rPr lang="en-US" dirty="0"/>
              <a:t> </a:t>
            </a:r>
            <a:r>
              <a:rPr lang="en-US" b="1" dirty="0"/>
              <a:t>output</a:t>
            </a:r>
            <a:r>
              <a:rPr lang="en-US" dirty="0"/>
              <a: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B0F0"/>
                </a:solidFill>
              </a:rPr>
              <a:t>Users are </a:t>
            </a:r>
            <a:r>
              <a:rPr lang="en-US" b="1" dirty="0">
                <a:solidFill>
                  <a:srgbClr val="00B0F0"/>
                </a:solidFill>
              </a:rPr>
              <a:t>u</a:t>
            </a:r>
            <a:r>
              <a:rPr lang="en-US" b="1" dirty="0"/>
              <a:t>nable to find the data </a:t>
            </a:r>
            <a:r>
              <a:rPr lang="en-US" b="0" dirty="0"/>
              <a:t>that they are looking for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bg1"/>
              </a:solidFill>
              <a:latin typeface="Citrix New Sans" panose="020F0503040200060004" pitchFamily="34" charset="0"/>
              <a:ea typeface="Al Tarikh" charset="-78"/>
              <a:cs typeface="Al Tarikh" charset="-78"/>
            </a:endParaRPr>
          </a:p>
          <a:p>
            <a:r>
              <a:rPr lang="en-US" b="1" dirty="0"/>
              <a:t>Risk </a:t>
            </a:r>
            <a:r>
              <a:rPr lang="en-US" sz="1200" kern="0" dirty="0">
                <a:solidFill>
                  <a:schemeClr val="bg1"/>
                </a:solidFill>
                <a:latin typeface="Citrix New Sans" panose="020F0503040200060004" pitchFamily="34" charset="0"/>
                <a:ea typeface="Al Tarikh" charset="-78"/>
                <a:cs typeface="Al Tarikh" charset="-78"/>
              </a:rPr>
              <a:t>has increased as data, device and app security is now </a:t>
            </a:r>
            <a:r>
              <a:rPr lang="en-US" sz="1200" b="1" kern="0" dirty="0">
                <a:solidFill>
                  <a:schemeClr val="bg1"/>
                </a:solidFill>
                <a:latin typeface="Citrix New Sans" panose="020F0503040200060004" pitchFamily="34" charset="0"/>
                <a:ea typeface="Al Tarikh" charset="-78"/>
                <a:cs typeface="Al Tarikh" charset="-78"/>
              </a:rPr>
              <a:t>distributed</a:t>
            </a:r>
            <a:r>
              <a:rPr lang="en-US" sz="1200" kern="0" dirty="0">
                <a:solidFill>
                  <a:schemeClr val="bg1"/>
                </a:solidFill>
                <a:latin typeface="Citrix New Sans" panose="020F0503040200060004" pitchFamily="34" charset="0"/>
                <a:ea typeface="Al Tarikh" charset="-78"/>
                <a:cs typeface="Al Tarikh" charset="-78"/>
              </a:rPr>
              <a:t> into these devices, 3</a:t>
            </a:r>
            <a:r>
              <a:rPr lang="en-US" sz="1200" kern="0" baseline="30000" dirty="0">
                <a:solidFill>
                  <a:schemeClr val="bg1"/>
                </a:solidFill>
                <a:latin typeface="Citrix New Sans" panose="020F0503040200060004" pitchFamily="34" charset="0"/>
                <a:ea typeface="Al Tarikh" charset="-78"/>
                <a:cs typeface="Al Tarikh" charset="-78"/>
              </a:rPr>
              <a:t>rd</a:t>
            </a:r>
            <a:r>
              <a:rPr lang="en-US" sz="1200" kern="0" dirty="0">
                <a:solidFill>
                  <a:schemeClr val="bg1"/>
                </a:solidFill>
                <a:latin typeface="Citrix New Sans" panose="020F0503040200060004" pitchFamily="34" charset="0"/>
                <a:ea typeface="Al Tarikh" charset="-78"/>
                <a:cs typeface="Al Tarikh" charset="-78"/>
              </a:rPr>
              <a:t> parties services, and clouds;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bg1"/>
              </a:solidFill>
              <a:latin typeface="Citrix New Sans" panose="020F0503040200060004" pitchFamily="34" charset="0"/>
              <a:ea typeface="Al Tarikh" charset="-78"/>
              <a:cs typeface="Al Tarikh"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bg1"/>
                </a:solidFill>
                <a:latin typeface="Citrix New Sans" panose="020F0503040200060004" pitchFamily="34" charset="0"/>
                <a:ea typeface="Al Tarikh" charset="-78"/>
                <a:cs typeface="Al Tarikh" charset="-78"/>
              </a:rPr>
              <a:t>Complexity</a:t>
            </a:r>
            <a:r>
              <a:rPr lang="en-US" sz="1200" b="0" kern="0" dirty="0">
                <a:solidFill>
                  <a:schemeClr val="bg1"/>
                </a:solidFill>
                <a:latin typeface="Citrix New Sans" panose="020F0503040200060004" pitchFamily="34" charset="0"/>
                <a:ea typeface="Al Tarikh" charset="-78"/>
                <a:cs typeface="Al Tarikh" charset="-78"/>
              </a:rPr>
              <a:t> just adds </a:t>
            </a:r>
            <a:r>
              <a:rPr lang="en-US" sz="1200" b="1" kern="0" dirty="0">
                <a:solidFill>
                  <a:schemeClr val="bg1"/>
                </a:solidFill>
                <a:latin typeface="Citrix New Sans" panose="020F0503040200060004" pitchFamily="34" charset="0"/>
                <a:ea typeface="Al Tarikh" charset="-78"/>
                <a:cs typeface="Al Tarikh" charset="-78"/>
              </a:rPr>
              <a:t>cost and slows us down</a:t>
            </a:r>
            <a:r>
              <a:rPr lang="en-US" sz="1200" kern="0" dirty="0">
                <a:solidFill>
                  <a:schemeClr val="bg1"/>
                </a:solidFill>
                <a:latin typeface="Citrix New Sans" panose="020F0503040200060004" pitchFamily="34" charset="0"/>
                <a:ea typeface="Al Tarikh" charset="-78"/>
                <a:cs typeface="Al Tarikh" charset="-78"/>
              </a:rPr>
              <a:t>.</a:t>
            </a:r>
            <a:r>
              <a:rPr lang="en-US" sz="1200" kern="0" baseline="0" dirty="0">
                <a:solidFill>
                  <a:schemeClr val="bg1"/>
                </a:solidFill>
                <a:latin typeface="Citrix New Sans" panose="020F0503040200060004" pitchFamily="34" charset="0"/>
                <a:ea typeface="Al Tarikh" charset="-78"/>
                <a:cs typeface="Al Tarikh" charset="-7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baseline="0" dirty="0">
              <a:solidFill>
                <a:schemeClr val="bg1"/>
              </a:solidFill>
              <a:latin typeface="Citrix New Sans" panose="020F0503040200060004" pitchFamily="34" charset="0"/>
              <a:cs typeface="Al Tarikh"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manage this </a:t>
            </a:r>
            <a:r>
              <a:rPr lang="en-US" sz="1200" b="1" kern="1200" dirty="0">
                <a:solidFill>
                  <a:schemeClr val="tx1"/>
                </a:solidFill>
                <a:effectLst/>
                <a:latin typeface="+mn-lt"/>
                <a:ea typeface="+mn-ea"/>
                <a:cs typeface="+mn-cs"/>
              </a:rPr>
              <a:t>heterogeneity</a:t>
            </a:r>
            <a:r>
              <a:rPr lang="en-US" sz="1200" kern="1200" dirty="0">
                <a:solidFill>
                  <a:schemeClr val="tx1"/>
                </a:solidFill>
                <a:effectLst/>
                <a:latin typeface="+mn-lt"/>
                <a:ea typeface="+mn-ea"/>
                <a:cs typeface="+mn-cs"/>
              </a:rPr>
              <a:t> from a SaaS and Cloud environment, our customers say they've had to </a:t>
            </a:r>
            <a:r>
              <a:rPr lang="en-US" sz="1200" b="1" kern="1200" dirty="0">
                <a:solidFill>
                  <a:schemeClr val="tx1"/>
                </a:solidFill>
                <a:effectLst/>
                <a:latin typeface="+mn-lt"/>
                <a:ea typeface="+mn-ea"/>
                <a:cs typeface="+mn-cs"/>
              </a:rPr>
              <a:t>invest</a:t>
            </a:r>
            <a:r>
              <a:rPr lang="en-US" sz="1200" kern="1200" dirty="0">
                <a:solidFill>
                  <a:schemeClr val="tx1"/>
                </a:solidFill>
                <a:effectLst/>
                <a:latin typeface="+mn-lt"/>
                <a:ea typeface="+mn-ea"/>
                <a:cs typeface="+mn-cs"/>
              </a:rPr>
              <a:t> in a bunch of </a:t>
            </a:r>
            <a:r>
              <a:rPr lang="en-US" sz="1200" b="1" kern="1200" dirty="0">
                <a:solidFill>
                  <a:schemeClr val="tx1"/>
                </a:solidFill>
                <a:effectLst/>
                <a:latin typeface="+mn-lt"/>
                <a:ea typeface="+mn-ea"/>
                <a:cs typeface="+mn-cs"/>
              </a:rPr>
              <a:t>discrete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point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solutions</a:t>
            </a:r>
            <a:r>
              <a:rPr lang="en-US" sz="1200" kern="1200" dirty="0">
                <a:solidFill>
                  <a:schemeClr val="tx1"/>
                </a:solidFill>
                <a:effectLst/>
                <a:latin typeface="+mn-lt"/>
                <a:ea typeface="+mn-ea"/>
                <a:cs typeface="+mn-cs"/>
              </a:rPr>
              <a:t> that ... </a:t>
            </a:r>
            <a:r>
              <a:rPr lang="en-US" sz="1200" b="1" kern="1200" dirty="0">
                <a:solidFill>
                  <a:schemeClr val="tx1"/>
                </a:solidFill>
                <a:effectLst/>
                <a:latin typeface="+mn-lt"/>
                <a:ea typeface="+mn-ea"/>
                <a:cs typeface="+mn-cs"/>
              </a:rPr>
              <a:t>well</a:t>
            </a:r>
            <a:r>
              <a:rPr lang="en-US" sz="1200" kern="1200" dirty="0">
                <a:solidFill>
                  <a:schemeClr val="tx1"/>
                </a:solidFill>
                <a:effectLst/>
                <a:latin typeface="+mn-lt"/>
                <a:ea typeface="+mn-ea"/>
                <a:cs typeface="+mn-cs"/>
              </a:rPr>
              <a:t> ... add even more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industry has created tools in </a:t>
            </a:r>
            <a:r>
              <a:rPr lang="en-US" sz="1200" b="1" kern="1200" dirty="0">
                <a:solidFill>
                  <a:schemeClr val="tx1"/>
                </a:solidFill>
                <a:effectLst/>
                <a:latin typeface="+mn-lt"/>
                <a:ea typeface="+mn-ea"/>
                <a:cs typeface="+mn-cs"/>
              </a:rPr>
              <a:t>individual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categories</a:t>
            </a:r>
            <a:r>
              <a:rPr lang="en-US" sz="1200" kern="1200" dirty="0">
                <a:solidFill>
                  <a:schemeClr val="tx1"/>
                </a:solidFill>
                <a:effectLst/>
                <a:latin typeface="+mn-lt"/>
                <a:ea typeface="+mn-ea"/>
                <a:cs typeface="+mn-cs"/>
              </a:rPr>
              <a:t> to address each of these different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This is not only an </a:t>
            </a:r>
            <a:r>
              <a:rPr lang="en-US" sz="1200" b="1" kern="1200" dirty="0">
                <a:solidFill>
                  <a:schemeClr val="tx1"/>
                </a:solidFill>
                <a:effectLst/>
                <a:latin typeface="+mn-lt"/>
                <a:ea typeface="+mn-ea"/>
                <a:cs typeface="+mn-cs"/>
              </a:rPr>
              <a:t>expensive</a:t>
            </a:r>
            <a:r>
              <a:rPr lang="en-US" sz="1200" kern="1200" dirty="0">
                <a:solidFill>
                  <a:schemeClr val="tx1"/>
                </a:solidFill>
                <a:effectLst/>
                <a:latin typeface="+mn-lt"/>
                <a:ea typeface="+mn-ea"/>
                <a:cs typeface="+mn-cs"/>
              </a:rPr>
              <a:t> answer, but you also have to </a:t>
            </a:r>
            <a:r>
              <a:rPr lang="en-US" sz="1200" b="1" kern="1200" dirty="0">
                <a:solidFill>
                  <a:schemeClr val="tx1"/>
                </a:solidFill>
                <a:effectLst/>
                <a:latin typeface="+mn-lt"/>
                <a:ea typeface="+mn-ea"/>
                <a:cs typeface="+mn-cs"/>
              </a:rPr>
              <a:t>maintain</a:t>
            </a:r>
            <a:r>
              <a:rPr lang="en-US" sz="1200" kern="1200" dirty="0">
                <a:solidFill>
                  <a:schemeClr val="tx1"/>
                </a:solidFill>
                <a:effectLst/>
                <a:latin typeface="+mn-lt"/>
                <a:ea typeface="+mn-ea"/>
                <a:cs typeface="+mn-cs"/>
              </a:rPr>
              <a:t> these </a:t>
            </a:r>
            <a:r>
              <a:rPr lang="en-US" sz="1200" b="1" kern="1200" dirty="0">
                <a:solidFill>
                  <a:schemeClr val="tx1"/>
                </a:solidFill>
                <a:effectLst/>
                <a:latin typeface="+mn-lt"/>
                <a:ea typeface="+mn-ea"/>
                <a:cs typeface="+mn-cs"/>
              </a:rPr>
              <a:t>independent</a:t>
            </a:r>
            <a:r>
              <a:rPr lang="en-US" sz="1200" kern="1200" dirty="0">
                <a:solidFill>
                  <a:schemeClr val="tx1"/>
                </a:solidFill>
                <a:effectLst/>
                <a:latin typeface="+mn-lt"/>
                <a:ea typeface="+mn-ea"/>
                <a:cs typeface="+mn-cs"/>
              </a:rPr>
              <a:t>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dirty="0">
              <a:solidFill>
                <a:schemeClr val="bg1"/>
              </a:solidFill>
              <a:latin typeface="Citrix New Sans" panose="020F0503040200060004" pitchFamily="34" charset="0"/>
              <a:ea typeface="Al Tarikh" charset="-78"/>
              <a:cs typeface="Al Tarikh" charset="-78"/>
            </a:endParaRPr>
          </a:p>
        </p:txBody>
      </p:sp>
      <p:sp>
        <p:nvSpPr>
          <p:cNvPr id="4" name="Slide Number Placeholder 3"/>
          <p:cNvSpPr>
            <a:spLocks noGrp="1"/>
          </p:cNvSpPr>
          <p:nvPr>
            <p:ph type="sldNum" sz="quarter" idx="10"/>
          </p:nvPr>
        </p:nvSpPr>
        <p:spPr/>
        <p:txBody>
          <a:bodyPr/>
          <a:lstStyle/>
          <a:p>
            <a:fld id="{63EF0FCD-EFBA-4E1A-BC77-486FAD4D9CC7}" type="slidenum">
              <a:rPr lang="en-US" smtClean="0"/>
              <a:t>6</a:t>
            </a:fld>
            <a:endParaRPr lang="en-US"/>
          </a:p>
        </p:txBody>
      </p:sp>
    </p:spTree>
    <p:extLst>
      <p:ext uri="{BB962C8B-B14F-4D97-AF65-F5344CB8AC3E}">
        <p14:creationId xmlns:p14="http://schemas.microsoft.com/office/powerpoint/2010/main" val="1858912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files seamlessly open in a virtual app making it easy to go from device to device. You can instantly pick up where you left off to make edits on-the-fly or collaborate with the team.</a:t>
            </a:r>
          </a:p>
          <a:p>
            <a:endParaRPr lang="en-US" dirty="0"/>
          </a:p>
          <a:p>
            <a:r>
              <a:rPr lang="en-US" sz="1200" b="1" kern="1200" dirty="0">
                <a:solidFill>
                  <a:schemeClr val="tx1"/>
                </a:solidFill>
                <a:effectLst/>
                <a:latin typeface="+mn-lt"/>
                <a:ea typeface="+mn-ea"/>
                <a:cs typeface="+mn-cs"/>
              </a:rPr>
              <a:t>File synchronization across workspace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Integration of files synch and share capabilities throughout the Citrix Workspace makes it easy to collaborate within a virtual desktop and then quickly transition to your mobile device for on-the-go updates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Workspace app will automatically launch an important file within a published application to ensure that the user can remain productive even when the associated application isn’t locally installed</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35</a:t>
            </a:fld>
            <a:endParaRPr lang="en-US"/>
          </a:p>
        </p:txBody>
      </p:sp>
    </p:spTree>
    <p:extLst>
      <p:ext uri="{BB962C8B-B14F-4D97-AF65-F5344CB8AC3E}">
        <p14:creationId xmlns:p14="http://schemas.microsoft.com/office/powerpoint/2010/main" val="401066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logging in and out of sessions as you move throughout the office, hospital or showroom floor. Citrix Workspace enables you to cast your session to any display connected to a </a:t>
            </a:r>
          </a:p>
          <a:p>
            <a:r>
              <a:rPr lang="en-US" dirty="0"/>
              <a:t>Citrix workspace hub.</a:t>
            </a:r>
          </a:p>
          <a:p>
            <a:endParaRPr lang="en-US" dirty="0"/>
          </a:p>
          <a:p>
            <a:r>
              <a:rPr lang="en-US" sz="1200" b="1" kern="1200" dirty="0">
                <a:solidFill>
                  <a:schemeClr val="tx1"/>
                </a:solidFill>
                <a:effectLst/>
                <a:latin typeface="+mn-lt"/>
                <a:ea typeface="+mn-ea"/>
                <a:cs typeface="+mn-cs"/>
              </a:rPr>
              <a:t>Citrix workspace hub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hub is a low-cost, high-performance IoT edge device that can instantly turn any monitor and keyboard into a comprehensive digital workspace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Citrix Casting via Citrix workspace hub makes it possible for users to securely and seamlessly move virtual app and desktop sessions from a mobile device to a Citrix Ready workspace hub for on-the-go collaboration.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info available in the following blog: https://</a:t>
            </a:r>
            <a:r>
              <a:rPr lang="en-US" sz="1200" kern="1200" dirty="0" err="1">
                <a:solidFill>
                  <a:schemeClr val="tx1"/>
                </a:solidFill>
                <a:effectLst/>
                <a:latin typeface="+mn-lt"/>
                <a:ea typeface="+mn-ea"/>
                <a:cs typeface="+mn-cs"/>
              </a:rPr>
              <a:t>www.citrix.com</a:t>
            </a:r>
            <a:r>
              <a:rPr lang="en-US" sz="1200" kern="1200" dirty="0">
                <a:solidFill>
                  <a:schemeClr val="tx1"/>
                </a:solidFill>
                <a:effectLst/>
                <a:latin typeface="+mn-lt"/>
                <a:ea typeface="+mn-ea"/>
                <a:cs typeface="+mn-cs"/>
              </a:rPr>
              <a:t>/blogs/2018/02/14/announcing-the-</a:t>
            </a:r>
            <a:r>
              <a:rPr lang="en-US" sz="1200" kern="1200" dirty="0" err="1">
                <a:solidFill>
                  <a:schemeClr val="tx1"/>
                </a:solidFill>
                <a:effectLst/>
                <a:latin typeface="+mn-lt"/>
                <a:ea typeface="+mn-ea"/>
                <a:cs typeface="+mn-cs"/>
              </a:rPr>
              <a:t>citrix</a:t>
            </a:r>
            <a:r>
              <a:rPr lang="en-US" sz="1200" kern="1200" dirty="0">
                <a:solidFill>
                  <a:schemeClr val="tx1"/>
                </a:solidFill>
                <a:effectLst/>
                <a:latin typeface="+mn-lt"/>
                <a:ea typeface="+mn-ea"/>
                <a:cs typeface="+mn-cs"/>
              </a:rPr>
              <a:t>-ready-workspace-hub/</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36</a:t>
            </a:fld>
            <a:endParaRPr lang="en-US"/>
          </a:p>
        </p:txBody>
      </p:sp>
    </p:spTree>
    <p:extLst>
      <p:ext uri="{BB962C8B-B14F-4D97-AF65-F5344CB8AC3E}">
        <p14:creationId xmlns:p14="http://schemas.microsoft.com/office/powerpoint/2010/main" val="301965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Citrix Workspace integration with </a:t>
            </a:r>
            <a:r>
              <a:rPr lang="en-US" dirty="0" err="1"/>
              <a:t>ServiceNow</a:t>
            </a:r>
            <a:r>
              <a:rPr lang="en-US" dirty="0"/>
              <a:t> will expedite the handling of your new app or desktop requests. Once your helpdesk ticket enters ServiceNow, your IT admin can automate the provisioning of your new app or desktop to your Citrix Workspace.</a:t>
            </a:r>
          </a:p>
          <a:p>
            <a:endParaRPr lang="en-US" dirty="0"/>
          </a:p>
          <a:p>
            <a:r>
              <a:rPr lang="en-US" sz="1200" b="1" kern="1200" dirty="0">
                <a:solidFill>
                  <a:schemeClr val="tx1"/>
                </a:solidFill>
                <a:effectLst/>
                <a:latin typeface="+mn-lt"/>
                <a:ea typeface="+mn-ea"/>
                <a:cs typeface="+mn-cs"/>
              </a:rPr>
              <a:t>Citrix Workspace &amp; ServiceNow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Citrix Workspace will integrate with ServiceNow to expedite user on-boarding and off-boarding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Quickly request Citrix Workspace resources to scale up and down Citrix virtual app and desktop resources directly from ServiceNow service-desk portal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Leverage ServiceNow to track all virtual app and desktop resources for chargeback and showback costing</a:t>
            </a:r>
          </a:p>
          <a:p>
            <a:endParaRPr lang="en-US" dirty="0"/>
          </a:p>
        </p:txBody>
      </p:sp>
      <p:sp>
        <p:nvSpPr>
          <p:cNvPr id="4" name="Slide Number Placeholder 3"/>
          <p:cNvSpPr>
            <a:spLocks noGrp="1"/>
          </p:cNvSpPr>
          <p:nvPr>
            <p:ph type="sldNum" sz="quarter" idx="10"/>
          </p:nvPr>
        </p:nvSpPr>
        <p:spPr/>
        <p:txBody>
          <a:bodyPr/>
          <a:lstStyle/>
          <a:p>
            <a:fld id="{A495FD97-0706-C04A-81FE-C3B2F2E154EA}" type="slidenum">
              <a:rPr lang="en-US" smtClean="0"/>
              <a:t>37</a:t>
            </a:fld>
            <a:endParaRPr lang="en-US"/>
          </a:p>
        </p:txBody>
      </p:sp>
    </p:spTree>
    <p:extLst>
      <p:ext uri="{BB962C8B-B14F-4D97-AF65-F5344CB8AC3E}">
        <p14:creationId xmlns:p14="http://schemas.microsoft.com/office/powerpoint/2010/main" val="4185063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Centralize access to corporate SaaS and web apps for unprecedented visibility and control. All SaaS apps are secured through advanced policies, like watermarking, to prevent data loss.</a:t>
            </a:r>
          </a:p>
        </p:txBody>
      </p:sp>
      <p:sp>
        <p:nvSpPr>
          <p:cNvPr id="4" name="Slide Number Placeholder 3"/>
          <p:cNvSpPr>
            <a:spLocks noGrp="1"/>
          </p:cNvSpPr>
          <p:nvPr>
            <p:ph type="sldNum" sz="quarter" idx="10"/>
          </p:nvPr>
        </p:nvSpPr>
        <p:spPr/>
        <p:txBody>
          <a:bodyPr/>
          <a:lstStyle/>
          <a:p>
            <a:fld id="{A495FD97-0706-C04A-81FE-C3B2F2E154EA}" type="slidenum">
              <a:rPr lang="en-US" smtClean="0"/>
              <a:t>38</a:t>
            </a:fld>
            <a:endParaRPr lang="en-US"/>
          </a:p>
        </p:txBody>
      </p:sp>
    </p:spTree>
    <p:extLst>
      <p:ext uri="{BB962C8B-B14F-4D97-AF65-F5344CB8AC3E}">
        <p14:creationId xmlns:p14="http://schemas.microsoft.com/office/powerpoint/2010/main" val="2167839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need internet access to be productive, but the internet has unforeseen security threats. Citrix Workspace app can intelligently redirect internet browsing tasks to an isolated, cloud-hosted web browser to enhance IT security.</a:t>
            </a:r>
          </a:p>
        </p:txBody>
      </p:sp>
      <p:sp>
        <p:nvSpPr>
          <p:cNvPr id="4" name="Slide Number Placeholder 3"/>
          <p:cNvSpPr>
            <a:spLocks noGrp="1"/>
          </p:cNvSpPr>
          <p:nvPr>
            <p:ph type="sldNum" sz="quarter" idx="10"/>
          </p:nvPr>
        </p:nvSpPr>
        <p:spPr/>
        <p:txBody>
          <a:bodyPr/>
          <a:lstStyle/>
          <a:p>
            <a:fld id="{A495FD97-0706-C04A-81FE-C3B2F2E154EA}" type="slidenum">
              <a:rPr lang="en-US" smtClean="0"/>
              <a:t>39</a:t>
            </a:fld>
            <a:endParaRPr lang="en-US"/>
          </a:p>
        </p:txBody>
      </p:sp>
    </p:spTree>
    <p:extLst>
      <p:ext uri="{BB962C8B-B14F-4D97-AF65-F5344CB8AC3E}">
        <p14:creationId xmlns:p14="http://schemas.microsoft.com/office/powerpoint/2010/main" val="1868922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Citrix Workspace app, powered by all the Citrix Workspace services, is protected within a secure digital perimeter. Using machine learning and artificial intelligence to detect anomalous behavior and potential threats, Citrix Analytics can protect users, data and the Citrix Workspace.</a:t>
            </a:r>
          </a:p>
        </p:txBody>
      </p:sp>
      <p:sp>
        <p:nvSpPr>
          <p:cNvPr id="4" name="Slide Number Placeholder 3"/>
          <p:cNvSpPr>
            <a:spLocks noGrp="1"/>
          </p:cNvSpPr>
          <p:nvPr>
            <p:ph type="sldNum" sz="quarter" idx="10"/>
          </p:nvPr>
        </p:nvSpPr>
        <p:spPr/>
        <p:txBody>
          <a:bodyPr/>
          <a:lstStyle/>
          <a:p>
            <a:fld id="{A495FD97-0706-C04A-81FE-C3B2F2E154EA}" type="slidenum">
              <a:rPr lang="en-US" smtClean="0"/>
              <a:t>40</a:t>
            </a:fld>
            <a:endParaRPr lang="en-US"/>
          </a:p>
        </p:txBody>
      </p:sp>
    </p:spTree>
    <p:extLst>
      <p:ext uri="{BB962C8B-B14F-4D97-AF65-F5344CB8AC3E}">
        <p14:creationId xmlns:p14="http://schemas.microsoft.com/office/powerpoint/2010/main" val="711459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CITRIX SECURE DIGITAL WORKSPACE.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Complexity is really hard to tame</a:t>
            </a:r>
            <a:r>
              <a:rPr lang="en-US" sz="1200" kern="1200" baseline="0" dirty="0">
                <a:solidFill>
                  <a:schemeClr val="tx1"/>
                </a:solidFill>
                <a:effectLst/>
                <a:latin typeface="+mn-lt"/>
                <a:ea typeface="+mn-ea"/>
                <a:cs typeface="+mn-cs"/>
              </a:rPr>
              <a:t> but </a:t>
            </a:r>
            <a:r>
              <a:rPr lang="en-US" sz="1200" kern="1200" dirty="0">
                <a:solidFill>
                  <a:schemeClr val="tx1"/>
                </a:solidFill>
                <a:effectLst/>
                <a:latin typeface="+mn-lt"/>
                <a:ea typeface="+mn-ea"/>
                <a:cs typeface="+mn-cs"/>
              </a:rPr>
              <a:t>it's also where Citrix can help. Really helping organizations deal with the complexity and pull it together, in a way that creates this new software-defined perimeter</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also enables the easy access for people wherever they are around the world, whatever device they come in, to give them contextual access to the apps, information and resources</a:t>
            </a:r>
            <a:r>
              <a:rPr lang="en-US" sz="1200" kern="1200" baseline="0" dirty="0">
                <a:solidFill>
                  <a:schemeClr val="tx1"/>
                </a:solidFill>
                <a:effectLst/>
                <a:latin typeface="+mn-lt"/>
                <a:ea typeface="+mn-ea"/>
                <a:cs typeface="+mn-cs"/>
              </a:rPr>
              <a:t> they need.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it's a cloud technology coming from one of many clouds, or whether it's traditional on-</a:t>
            </a:r>
            <a:r>
              <a:rPr lang="en-US" sz="1200" kern="1200" dirty="0" err="1">
                <a:solidFill>
                  <a:schemeClr val="tx1"/>
                </a:solidFill>
                <a:effectLst/>
                <a:latin typeface="+mn-lt"/>
                <a:ea typeface="+mn-ea"/>
                <a:cs typeface="+mn-cs"/>
              </a:rPr>
              <a:t>prem</a:t>
            </a:r>
            <a:r>
              <a:rPr lang="en-US" sz="1200" kern="1200" dirty="0">
                <a:solidFill>
                  <a:schemeClr val="tx1"/>
                </a:solidFill>
                <a:effectLst/>
                <a:latin typeface="+mn-lt"/>
                <a:ea typeface="+mn-ea"/>
                <a:cs typeface="+mn-cs"/>
              </a:rPr>
              <a:t> technology, or whether it's mobile technology, they need to access it all in a simple, contextual way, and that is precisely what we do.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64B820-A5EF-474B-B8FF-45D174E5A138}" type="slidenum">
              <a:rPr lang="en-US" smtClean="0"/>
              <a:t>41</a:t>
            </a:fld>
            <a:endParaRPr lang="en-US"/>
          </a:p>
        </p:txBody>
      </p:sp>
    </p:spTree>
    <p:extLst>
      <p:ext uri="{BB962C8B-B14F-4D97-AF65-F5344CB8AC3E}">
        <p14:creationId xmlns:p14="http://schemas.microsoft.com/office/powerpoint/2010/main" val="542683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400"/>
              </a:spcBef>
              <a:spcAft>
                <a:spcPts val="200"/>
              </a:spcAft>
              <a:buClrTx/>
              <a:buSzTx/>
              <a:buFontTx/>
              <a:buNone/>
              <a:tabLst/>
              <a:defRPr/>
            </a:pPr>
            <a:r>
              <a:rPr lang="en-US" sz="1200" kern="1200" dirty="0">
                <a:solidFill>
                  <a:schemeClr val="tx1"/>
                </a:solidFill>
                <a:effectLst/>
                <a:latin typeface="+mn-lt"/>
                <a:ea typeface="+mn-ea"/>
                <a:cs typeface="+mn-cs"/>
              </a:rPr>
              <a:t>For the end user, for people at work, the most important thing is the unified experience enabling them to access their workspaces.</a:t>
            </a:r>
            <a:r>
              <a:rPr lang="en-US" dirty="0">
                <a:effectLst/>
              </a:rPr>
              <a:t> </a:t>
            </a:r>
            <a:r>
              <a:rPr lang="en-US" sz="1200" kern="1200" dirty="0">
                <a:solidFill>
                  <a:schemeClr val="tx1"/>
                </a:solidFill>
                <a:effectLst/>
                <a:latin typeface="+mn-lt"/>
                <a:ea typeface="+mn-ea"/>
                <a:cs typeface="+mn-cs"/>
              </a:rPr>
              <a:t>It needs to be familiar and fluid. From the moment they get into the workspace, they need to feel like they have access to everything that they need. </a:t>
            </a:r>
          </a:p>
          <a:p>
            <a:endParaRPr lang="en-US" dirty="0"/>
          </a:p>
        </p:txBody>
      </p:sp>
      <p:sp>
        <p:nvSpPr>
          <p:cNvPr id="4" name="Slide Number Placeholder 3"/>
          <p:cNvSpPr>
            <a:spLocks noGrp="1"/>
          </p:cNvSpPr>
          <p:nvPr>
            <p:ph type="sldNum" sz="quarter" idx="10"/>
          </p:nvPr>
        </p:nvSpPr>
        <p:spPr/>
        <p:txBody>
          <a:bodyPr/>
          <a:lstStyle/>
          <a:p>
            <a:fld id="{44BA4E5A-0B73-407A-A543-F57F4BADF376}" type="slidenum">
              <a:rPr lang="en-US" smtClean="0"/>
              <a:t>42</a:t>
            </a:fld>
            <a:endParaRPr lang="en-US"/>
          </a:p>
        </p:txBody>
      </p:sp>
    </p:spTree>
    <p:extLst>
      <p:ext uri="{BB962C8B-B14F-4D97-AF65-F5344CB8AC3E}">
        <p14:creationId xmlns:p14="http://schemas.microsoft.com/office/powerpoint/2010/main" val="779602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one side, IT needs to manage all of those devices and control the policies for access. You need to manage all of the apps, and need to modernize them. We know that app modernization is one of the biggest hurdles that IT organizations face. You also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need to have full visibility, and that is the way to turn your company into an intelligent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BA4E5A-0B73-407A-A543-F57F4BADF376}" type="slidenum">
              <a:rPr lang="en-US" smtClean="0"/>
              <a:t>43</a:t>
            </a:fld>
            <a:endParaRPr lang="en-US"/>
          </a:p>
        </p:txBody>
      </p:sp>
    </p:spTree>
    <p:extLst>
      <p:ext uri="{BB962C8B-B14F-4D97-AF65-F5344CB8AC3E}">
        <p14:creationId xmlns:p14="http://schemas.microsoft.com/office/powerpoint/2010/main" val="113744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of these are powerful </a:t>
            </a:r>
            <a:r>
              <a:rPr lang="en-US" sz="1200" b="1" kern="1200" dirty="0">
                <a:solidFill>
                  <a:schemeClr val="tx1"/>
                </a:solidFill>
                <a:effectLst/>
                <a:latin typeface="+mn-lt"/>
                <a:ea typeface="+mn-ea"/>
                <a:cs typeface="+mn-cs"/>
              </a:rPr>
              <a:t>individual</a:t>
            </a:r>
            <a:r>
              <a:rPr lang="en-US" sz="1200" kern="1200" dirty="0">
                <a:solidFill>
                  <a:schemeClr val="tx1"/>
                </a:solidFill>
                <a:effectLst/>
                <a:latin typeface="+mn-lt"/>
                <a:ea typeface="+mn-ea"/>
                <a:cs typeface="+mn-cs"/>
              </a:rPr>
              <a:t> technologies, solving real business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too often they’re used in a </a:t>
            </a:r>
            <a:r>
              <a:rPr lang="en-US" sz="1200" b="1" kern="1200" dirty="0">
                <a:solidFill>
                  <a:schemeClr val="tx1"/>
                </a:solidFill>
                <a:effectLst/>
                <a:latin typeface="+mn-lt"/>
                <a:ea typeface="+mn-ea"/>
                <a:cs typeface="+mn-cs"/>
              </a:rPr>
              <a:t>very overlapping </a:t>
            </a:r>
            <a:r>
              <a:rPr lang="en-US" sz="1200" kern="1200" dirty="0">
                <a:solidFill>
                  <a:schemeClr val="tx1"/>
                </a:solidFill>
                <a:effectLst/>
                <a:latin typeface="+mn-lt"/>
                <a:ea typeface="+mn-ea"/>
                <a:cs typeface="+mn-cs"/>
              </a:rPr>
              <a:t>manner, </a:t>
            </a:r>
            <a:r>
              <a:rPr lang="en-US" sz="1200" b="1" kern="1200" dirty="0">
                <a:solidFill>
                  <a:schemeClr val="tx1"/>
                </a:solidFill>
                <a:effectLst/>
                <a:latin typeface="+mn-lt"/>
                <a:ea typeface="+mn-ea"/>
                <a:cs typeface="+mn-cs"/>
              </a:rPr>
              <a:t>not in a cohesive strategy</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t>
            </a:r>
            <a:r>
              <a:rPr lang="en-US" sz="1200" b="1" kern="1200" dirty="0">
                <a:solidFill>
                  <a:schemeClr val="tx1"/>
                </a:solidFill>
                <a:effectLst/>
                <a:latin typeface="+mn-lt"/>
                <a:ea typeface="+mn-ea"/>
                <a:cs typeface="+mn-cs"/>
              </a:rPr>
              <a:t>complex</a:t>
            </a:r>
            <a:r>
              <a:rPr lang="en-US" sz="1200" kern="1200" dirty="0">
                <a:solidFill>
                  <a:schemeClr val="tx1"/>
                </a:solidFill>
                <a:effectLst/>
                <a:latin typeface="+mn-lt"/>
                <a:ea typeface="+mn-ea"/>
                <a:cs typeface="+mn-cs"/>
              </a:rPr>
              <a:t> and this is </a:t>
            </a:r>
            <a:r>
              <a:rPr lang="en-US" sz="1200" b="1" kern="1200" dirty="0">
                <a:solidFill>
                  <a:schemeClr val="tx1"/>
                </a:solidFill>
                <a:effectLst/>
                <a:latin typeface="+mn-lt"/>
                <a:ea typeface="+mn-ea"/>
                <a:cs typeface="+mn-cs"/>
              </a:rPr>
              <a:t>expensive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F0FCD-EFBA-4E1A-BC77-486FAD4D9CC7}" type="slidenum">
              <a:rPr lang="en-US" smtClean="0"/>
              <a:t>7</a:t>
            </a:fld>
            <a:endParaRPr lang="en-US"/>
          </a:p>
        </p:txBody>
      </p:sp>
    </p:spTree>
    <p:extLst>
      <p:ext uri="{BB962C8B-B14F-4D97-AF65-F5344CB8AC3E}">
        <p14:creationId xmlns:p14="http://schemas.microsoft.com/office/powerpoint/2010/main" val="168778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did some digging into what it costs to </a:t>
            </a:r>
            <a:r>
              <a:rPr lang="en-US" b="1" dirty="0"/>
              <a:t>license</a:t>
            </a:r>
            <a:r>
              <a:rPr lang="en-US" dirty="0"/>
              <a:t> all these </a:t>
            </a:r>
            <a:r>
              <a:rPr lang="en-US" b="1" dirty="0"/>
              <a:t>disparate</a:t>
            </a:r>
            <a:r>
              <a:rPr lang="en-US" dirty="0"/>
              <a:t> point products -- and the typical company spends about </a:t>
            </a:r>
            <a:r>
              <a:rPr lang="en-US" b="1" dirty="0"/>
              <a:t>$800 to $1000 </a:t>
            </a:r>
            <a:r>
              <a:rPr lang="en-US" dirty="0"/>
              <a:t>per user per year … or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 </a:t>
            </a:r>
            <a:r>
              <a:rPr lang="en-US" b="1" dirty="0"/>
              <a:t>doesn't</a:t>
            </a:r>
            <a:r>
              <a:rPr lang="en-US" dirty="0"/>
              <a:t> even count all the cost of </a:t>
            </a:r>
            <a:r>
              <a:rPr lang="en-US" b="1" dirty="0"/>
              <a:t>hiring the skills </a:t>
            </a:r>
            <a:r>
              <a:rPr lang="en-US" dirty="0"/>
              <a:t>needed to </a:t>
            </a:r>
            <a:r>
              <a:rPr lang="en-US" b="1" dirty="0"/>
              <a:t>integrate</a:t>
            </a:r>
            <a:r>
              <a:rPr lang="en-US" dirty="0"/>
              <a:t> and </a:t>
            </a:r>
            <a:r>
              <a:rPr lang="en-US" b="1" dirty="0"/>
              <a:t>manage</a:t>
            </a:r>
            <a:r>
              <a:rPr lang="en-US" dirty="0"/>
              <a:t> these solutions.</a:t>
            </a:r>
          </a:p>
          <a:p>
            <a:endParaRPr lang="en-US" dirty="0"/>
          </a:p>
          <a:p>
            <a:r>
              <a:rPr lang="en-US" dirty="0"/>
              <a:t>What’s most scary is cost is in </a:t>
            </a:r>
            <a:r>
              <a:rPr lang="en-US" b="1" dirty="0"/>
              <a:t>ADDITION</a:t>
            </a:r>
            <a:r>
              <a:rPr lang="en-US" dirty="0"/>
              <a:t> to what they are </a:t>
            </a:r>
            <a:r>
              <a:rPr lang="en-US" b="1" dirty="0"/>
              <a:t>already</a:t>
            </a:r>
            <a:r>
              <a:rPr lang="en-US" dirty="0"/>
              <a:t> </a:t>
            </a:r>
            <a:r>
              <a:rPr lang="en-US" b="1" dirty="0"/>
              <a:t>spending</a:t>
            </a:r>
            <a:r>
              <a:rPr lang="en-US" dirty="0"/>
              <a:t> to maintain a traditional IT model.  That’s a </a:t>
            </a:r>
            <a:r>
              <a:rPr lang="en-US" b="1" dirty="0"/>
              <a:t>lot</a:t>
            </a:r>
            <a:r>
              <a:rPr lang="en-US" dirty="0"/>
              <a:t> of money to spend on </a:t>
            </a:r>
            <a:r>
              <a:rPr lang="en-US" b="1" dirty="0"/>
              <a:t>declining productivity</a:t>
            </a:r>
            <a:r>
              <a:rPr lang="en-US" dirty="0"/>
              <a:t>.</a:t>
            </a:r>
          </a:p>
          <a:p>
            <a:endParaRPr lang="en-US" dirty="0"/>
          </a:p>
          <a:p>
            <a:r>
              <a:rPr lang="en-US" dirty="0"/>
              <a:t>And there’s nothing in the </a:t>
            </a:r>
            <a:r>
              <a:rPr lang="en-US" b="1" dirty="0"/>
              <a:t>external trends </a:t>
            </a:r>
            <a:r>
              <a:rPr lang="en-US" dirty="0"/>
              <a:t>that look to be changing anytime soon. In fact, we’re likely to </a:t>
            </a:r>
            <a:r>
              <a:rPr lang="en-US" b="1" dirty="0"/>
              <a:t>accelerate</a:t>
            </a:r>
            <a:r>
              <a:rPr lang="en-US" dirty="0"/>
              <a:t> from here.</a:t>
            </a:r>
          </a:p>
        </p:txBody>
      </p:sp>
      <p:sp>
        <p:nvSpPr>
          <p:cNvPr id="4" name="Slide Number Placeholder 3"/>
          <p:cNvSpPr>
            <a:spLocks noGrp="1"/>
          </p:cNvSpPr>
          <p:nvPr>
            <p:ph type="sldNum" sz="quarter" idx="10"/>
          </p:nvPr>
        </p:nvSpPr>
        <p:spPr/>
        <p:txBody>
          <a:bodyPr/>
          <a:lstStyle/>
          <a:p>
            <a:fld id="{63EF0FCD-EFBA-4E1A-BC77-486FAD4D9CC7}" type="slidenum">
              <a:rPr lang="en-US" smtClean="0"/>
              <a:t>8</a:t>
            </a:fld>
            <a:endParaRPr lang="en-US"/>
          </a:p>
        </p:txBody>
      </p:sp>
    </p:spTree>
    <p:extLst>
      <p:ext uri="{BB962C8B-B14F-4D97-AF65-F5344CB8AC3E}">
        <p14:creationId xmlns:p14="http://schemas.microsoft.com/office/powerpoint/2010/main" val="392591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Citrix, we put </a:t>
            </a:r>
            <a:r>
              <a:rPr lang="en-US" b="1" baseline="0" dirty="0"/>
              <a:t>PEOPLE</a:t>
            </a:r>
            <a:r>
              <a:rPr lang="en-US" baseline="0" dirty="0"/>
              <a:t> and </a:t>
            </a:r>
            <a:r>
              <a:rPr lang="en-US" b="1" baseline="0" dirty="0"/>
              <a:t>SECURITY</a:t>
            </a:r>
            <a:r>
              <a:rPr lang="en-US" baseline="0" dirty="0"/>
              <a:t> at the center of everything we do.</a:t>
            </a:r>
          </a:p>
          <a:p>
            <a:endParaRPr lang="en-US" baseline="0" dirty="0"/>
          </a:p>
          <a:p>
            <a:r>
              <a:rPr lang="en-US" baseline="0" dirty="0"/>
              <a:t>To make this work …you need a </a:t>
            </a:r>
            <a:r>
              <a:rPr lang="en-US" b="1" baseline="0" dirty="0"/>
              <a:t>workspace </a:t>
            </a:r>
            <a:r>
              <a:rPr lang="en-US" baseline="0" dirty="0"/>
              <a:t>that is </a:t>
            </a:r>
            <a:r>
              <a:rPr lang="en-US" b="1" baseline="0" dirty="0"/>
              <a:t>context</a:t>
            </a:r>
            <a:r>
              <a:rPr lang="en-US" baseline="0" dirty="0"/>
              <a:t> aware and </a:t>
            </a:r>
            <a:r>
              <a:rPr lang="en-US" b="1" baseline="0" dirty="0"/>
              <a:t>intelligent</a:t>
            </a:r>
            <a:r>
              <a:rPr lang="en-US" baseline="0" dirty="0"/>
              <a:t> enough to offer up the right </a:t>
            </a:r>
            <a:r>
              <a:rPr lang="en-US" b="1" baseline="0" dirty="0"/>
              <a:t>access</a:t>
            </a:r>
            <a:r>
              <a:rPr lang="en-US" baseline="0" dirty="0"/>
              <a:t>, the right </a:t>
            </a:r>
            <a:r>
              <a:rPr lang="en-US" b="1" baseline="0" dirty="0"/>
              <a:t>insight</a:t>
            </a:r>
            <a:r>
              <a:rPr lang="en-US" baseline="0" dirty="0"/>
              <a:t>, and the right </a:t>
            </a:r>
            <a:r>
              <a:rPr lang="en-US" b="1" baseline="0" dirty="0"/>
              <a:t>performance</a:t>
            </a:r>
            <a:r>
              <a:rPr lang="en-US" baseline="0" dirty="0"/>
              <a:t> to get the job done.</a:t>
            </a:r>
          </a:p>
          <a:p>
            <a:endParaRPr lang="en-US" baseline="0" dirty="0"/>
          </a:p>
          <a:p>
            <a:r>
              <a:rPr lang="en-US" baseline="0" dirty="0"/>
              <a:t>So let me tell you where we are focused.</a:t>
            </a:r>
          </a:p>
        </p:txBody>
      </p:sp>
      <p:sp>
        <p:nvSpPr>
          <p:cNvPr id="4" name="Slide Number Placeholder 3"/>
          <p:cNvSpPr>
            <a:spLocks noGrp="1"/>
          </p:cNvSpPr>
          <p:nvPr>
            <p:ph type="sldNum" sz="quarter" idx="10"/>
          </p:nvPr>
        </p:nvSpPr>
        <p:spPr/>
        <p:txBody>
          <a:bodyPr/>
          <a:lstStyle/>
          <a:p>
            <a:fld id="{568B8E90-E3F0-B848-AE44-C1C5881B7B5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7483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buFont typeface="Arial" charset="0"/>
              <a:buNone/>
            </a:pPr>
            <a:r>
              <a:rPr lang="en-US" dirty="0"/>
              <a:t>Think about a holistic </a:t>
            </a:r>
            <a:r>
              <a:rPr lang="en-US" b="1" dirty="0"/>
              <a:t>workspace</a:t>
            </a:r>
            <a:r>
              <a:rPr lang="en-US" dirty="0"/>
              <a:t> </a:t>
            </a:r>
            <a:r>
              <a:rPr lang="en-US" b="1" dirty="0"/>
              <a:t>strategy</a:t>
            </a:r>
            <a:r>
              <a:rPr lang="en-US" dirty="0"/>
              <a:t> … it needs to include specific elements:</a:t>
            </a:r>
          </a:p>
          <a:p>
            <a:pPr marL="0" lvl="0" indent="0" rtl="0">
              <a:buFont typeface="Arial" charset="0"/>
              <a:buNone/>
            </a:pPr>
            <a:endParaRPr lang="en-US" dirty="0"/>
          </a:p>
          <a:p>
            <a:pPr marL="171450" lvl="0" indent="-171450" rtl="0">
              <a:buFont typeface="Arial" panose="020B0604020202020204" pitchFamily="34" charset="0"/>
              <a:buChar char="•"/>
            </a:pPr>
            <a:r>
              <a:rPr lang="en-US" dirty="0"/>
              <a:t>Secure delivery of </a:t>
            </a:r>
            <a:r>
              <a:rPr lang="en-US" b="1" dirty="0"/>
              <a:t>applications</a:t>
            </a:r>
            <a:r>
              <a:rPr lang="en-US" dirty="0"/>
              <a:t> of all </a:t>
            </a:r>
            <a:r>
              <a:rPr lang="en-US" b="1" dirty="0"/>
              <a:t>types</a:t>
            </a:r>
            <a:r>
              <a:rPr lang="en-US" dirty="0"/>
              <a:t> – from SaaS to mobile to those that are virtualized from the datacenter; </a:t>
            </a:r>
          </a:p>
          <a:p>
            <a:pPr marL="171450" lvl="0" indent="-171450" rtl="0">
              <a:buFont typeface="Arial" panose="020B0604020202020204" pitchFamily="34" charset="0"/>
              <a:buChar char="•"/>
            </a:pPr>
            <a:r>
              <a:rPr lang="en-US" b="1" dirty="0"/>
              <a:t>Content</a:t>
            </a:r>
            <a:r>
              <a:rPr lang="en-US" dirty="0"/>
              <a:t> delivered in an intelligent, integrated manner – whether it resides on prem or the cloud;</a:t>
            </a:r>
          </a:p>
          <a:p>
            <a:pPr marL="171450" lvl="0" indent="-171450" rtl="0">
              <a:buFont typeface="Arial" panose="020B0604020202020204" pitchFamily="34" charset="0"/>
              <a:buChar char="•"/>
            </a:pPr>
            <a:r>
              <a:rPr lang="en-US" b="1" dirty="0"/>
              <a:t>Universal</a:t>
            </a:r>
            <a:r>
              <a:rPr lang="en-US" dirty="0"/>
              <a:t> </a:t>
            </a:r>
            <a:r>
              <a:rPr lang="en-US" b="1" dirty="0"/>
              <a:t>management</a:t>
            </a:r>
            <a:r>
              <a:rPr lang="en-US" dirty="0"/>
              <a:t> across endpoints – with a common </a:t>
            </a:r>
            <a:r>
              <a:rPr lang="en-US" b="1" dirty="0"/>
              <a:t>user</a:t>
            </a:r>
            <a:r>
              <a:rPr lang="en-US" dirty="0"/>
              <a:t> </a:t>
            </a:r>
            <a:r>
              <a:rPr lang="en-US" b="1" dirty="0"/>
              <a:t>interface</a:t>
            </a:r>
            <a:r>
              <a:rPr lang="en-US" dirty="0"/>
              <a:t>; </a:t>
            </a:r>
          </a:p>
          <a:p>
            <a:pPr marL="171450" lvl="0" indent="-171450" rtl="0">
              <a:buFont typeface="Arial" panose="020B0604020202020204" pitchFamily="34" charset="0"/>
              <a:buChar char="•"/>
            </a:pPr>
            <a:r>
              <a:rPr lang="en-US" b="1" dirty="0"/>
              <a:t>Visibility</a:t>
            </a:r>
            <a:r>
              <a:rPr lang="en-US" dirty="0"/>
              <a:t> and control over </a:t>
            </a:r>
            <a:r>
              <a:rPr lang="en-US" b="1" dirty="0"/>
              <a:t>performance</a:t>
            </a:r>
            <a:r>
              <a:rPr lang="en-US" dirty="0"/>
              <a:t>, </a:t>
            </a:r>
            <a:r>
              <a:rPr lang="en-US" b="1" dirty="0"/>
              <a:t>management</a:t>
            </a:r>
            <a:r>
              <a:rPr lang="en-US" dirty="0"/>
              <a:t> and </a:t>
            </a:r>
            <a:r>
              <a:rPr lang="en-US" b="1" dirty="0"/>
              <a:t>security</a:t>
            </a:r>
            <a:r>
              <a:rPr lang="en-US" dirty="0"/>
              <a:t>; and </a:t>
            </a:r>
            <a:r>
              <a:rPr lang="en-US" b="0" dirty="0"/>
              <a:t>finally</a:t>
            </a:r>
            <a:r>
              <a:rPr lang="en-US" dirty="0"/>
              <a:t> …</a:t>
            </a:r>
          </a:p>
          <a:p>
            <a:pPr marL="171450" lvl="0" indent="-171450" rtl="0">
              <a:buFont typeface="Arial" panose="020B0604020202020204" pitchFamily="34" charset="0"/>
              <a:buChar char="•"/>
            </a:pPr>
            <a:r>
              <a:rPr lang="en-US" dirty="0"/>
              <a:t>It needs to have a </a:t>
            </a:r>
            <a:r>
              <a:rPr lang="en-US" b="1" dirty="0"/>
              <a:t>flexible</a:t>
            </a:r>
            <a:r>
              <a:rPr lang="en-US" dirty="0"/>
              <a:t> </a:t>
            </a:r>
            <a:r>
              <a:rPr lang="en-US" b="1" dirty="0"/>
              <a:t>perimeter</a:t>
            </a:r>
            <a:r>
              <a:rPr lang="en-US" dirty="0"/>
              <a:t> in order to embrace the cloud</a:t>
            </a:r>
          </a:p>
          <a:p>
            <a:pPr marL="171450" lvl="0" indent="-171450" rtl="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68B8E90-E3F0-B848-AE44-C1C5881B7B5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719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BEBF97BE-5719-4D1B-B48D-D0983B7A4883}" type="slidenum">
              <a:rPr lang="en-US" smtClean="0"/>
              <a:t>11</a:t>
            </a:fld>
            <a:endParaRPr lang="en-US"/>
          </a:p>
        </p:txBody>
      </p:sp>
    </p:spTree>
    <p:extLst>
      <p:ext uri="{BB962C8B-B14F-4D97-AF65-F5344CB8AC3E}">
        <p14:creationId xmlns:p14="http://schemas.microsoft.com/office/powerpoint/2010/main" val="381156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TONY</a:t>
            </a:r>
            <a:endParaRPr lang="en-US" dirty="0"/>
          </a:p>
        </p:txBody>
      </p:sp>
      <p:sp>
        <p:nvSpPr>
          <p:cNvPr id="4" name="Slide Number Placeholder 3"/>
          <p:cNvSpPr>
            <a:spLocks noGrp="1"/>
          </p:cNvSpPr>
          <p:nvPr>
            <p:ph type="sldNum" sz="quarter" idx="10"/>
          </p:nvPr>
        </p:nvSpPr>
        <p:spPr/>
        <p:txBody>
          <a:bodyPr/>
          <a:lstStyle/>
          <a:p>
            <a:fld id="{BEBF97BE-5719-4D1B-B48D-D0983B7A4883}" type="slidenum">
              <a:rPr lang="en-US" smtClean="0"/>
              <a:t>12</a:t>
            </a:fld>
            <a:endParaRPr lang="en-US"/>
          </a:p>
        </p:txBody>
      </p:sp>
    </p:spTree>
    <p:extLst>
      <p:ext uri="{BB962C8B-B14F-4D97-AF65-F5344CB8AC3E}">
        <p14:creationId xmlns:p14="http://schemas.microsoft.com/office/powerpoint/2010/main" val="223990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980D5C-18DA-4C6C-94F3-376E5AA98D92}"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303815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980D5C-18DA-4C6C-94F3-376E5AA98D92}"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18434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980D5C-18DA-4C6C-94F3-376E5AA98D92}"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133219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gue -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78152"/>
            <a:ext cx="1081088" cy="425608"/>
          </a:xfrm>
          <a:prstGeom prst="rect">
            <a:avLst/>
          </a:prstGeom>
        </p:spPr>
      </p:pic>
      <p:sp>
        <p:nvSpPr>
          <p:cNvPr id="3" name="Text Placeholder 2"/>
          <p:cNvSpPr>
            <a:spLocks noGrp="1"/>
          </p:cNvSpPr>
          <p:nvPr>
            <p:ph type="body" idx="1"/>
          </p:nvPr>
        </p:nvSpPr>
        <p:spPr>
          <a:xfrm>
            <a:off x="5377118" y="3752737"/>
            <a:ext cx="6281482" cy="344478"/>
          </a:xfrm>
        </p:spPr>
        <p:txBody>
          <a:bodyPr>
            <a:noAutofit/>
          </a:bodyPr>
          <a:lstStyle>
            <a:lvl1pPr marL="0" indent="0">
              <a:buNone/>
              <a:defRPr sz="24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itle 1"/>
          <p:cNvSpPr>
            <a:spLocks noGrp="1"/>
          </p:cNvSpPr>
          <p:nvPr>
            <p:ph type="ctrTitle" hasCustomPrompt="1"/>
          </p:nvPr>
        </p:nvSpPr>
        <p:spPr bwMode="gray">
          <a:xfrm>
            <a:off x="5377118" y="2041227"/>
            <a:ext cx="6281482" cy="1627803"/>
          </a:xfrm>
        </p:spPr>
        <p:txBody>
          <a:bodyPr anchor="b"/>
          <a:lstStyle>
            <a:lvl1pPr algn="l">
              <a:defRPr sz="4400" b="1">
                <a:solidFill>
                  <a:srgbClr val="00B0F0"/>
                </a:solidFill>
                <a:latin typeface="Citrix New Sans" panose="020F0503040200060004" pitchFamily="34" charset="77"/>
              </a:defRPr>
            </a:lvl1pPr>
          </a:lstStyle>
          <a:p>
            <a:r>
              <a:rPr lang="en-US" dirty="0"/>
              <a:t>Click to edit Master title style</a:t>
            </a:r>
          </a:p>
        </p:txBody>
      </p:sp>
      <p:pic>
        <p:nvPicPr>
          <p:cNvPr id="6" name="Grafik 5">
            <a:extLst>
              <a:ext uri="{FF2B5EF4-FFF2-40B4-BE49-F238E27FC236}">
                <a16:creationId xmlns:a16="http://schemas.microsoft.com/office/drawing/2014/main" id="{2F828E43-34E8-1445-9916-FCC331576E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693" t="23768" r="31000" b="29449"/>
          <a:stretch/>
        </p:blipFill>
        <p:spPr>
          <a:xfrm>
            <a:off x="-966294" y="866470"/>
            <a:ext cx="6461401" cy="4366383"/>
          </a:xfrm>
          <a:prstGeom prst="rect">
            <a:avLst/>
          </a:prstGeom>
        </p:spPr>
      </p:pic>
    </p:spTree>
    <p:extLst>
      <p:ext uri="{BB962C8B-B14F-4D97-AF65-F5344CB8AC3E}">
        <p14:creationId xmlns:p14="http://schemas.microsoft.com/office/powerpoint/2010/main" val="170403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2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87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5960"/>
            <a:ext cx="11277600" cy="4306824"/>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21"/>
          <p:cNvSpPr>
            <a:spLocks noGrp="1"/>
          </p:cNvSpPr>
          <p:nvPr>
            <p:ph type="title"/>
          </p:nvPr>
        </p:nvSpPr>
        <p:spPr>
          <a:xfrm>
            <a:off x="457200" y="411480"/>
            <a:ext cx="11277599" cy="842025"/>
          </a:xfrm>
        </p:spPr>
        <p:txBody>
          <a:bodyPr/>
          <a:lstStyle/>
          <a:p>
            <a:r>
              <a:rPr lang="en-US"/>
              <a:t>Click to edit Master title style</a:t>
            </a:r>
          </a:p>
        </p:txBody>
      </p:sp>
      <p:sp>
        <p:nvSpPr>
          <p:cNvPr id="23" name="Text Placeholder 2"/>
          <p:cNvSpPr>
            <a:spLocks noGrp="1"/>
          </p:cNvSpPr>
          <p:nvPr>
            <p:ph type="body" idx="10" hasCustomPrompt="1"/>
          </p:nvPr>
        </p:nvSpPr>
        <p:spPr>
          <a:xfrm>
            <a:off x="457199" y="1271016"/>
            <a:ext cx="11277599" cy="249299"/>
          </a:xfrm>
        </p:spPr>
        <p:txBody>
          <a:bodyPr wrap="square">
            <a:spAutoFit/>
          </a:bodyPr>
          <a:lstStyle>
            <a:lvl1pPr marL="0" indent="0">
              <a:buNone/>
              <a:defRPr sz="1800" spc="-3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27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a:xfrm>
            <a:off x="457200" y="407354"/>
            <a:ext cx="11277599" cy="842025"/>
          </a:xfrm>
        </p:spPr>
        <p:txBody>
          <a:bodyPr/>
          <a:lstStyle>
            <a:lvl1pPr>
              <a:defRPr>
                <a:solidFill>
                  <a:schemeClr val="accent1"/>
                </a:solidFill>
              </a:defRPr>
            </a:lvl1pPr>
          </a:lstStyle>
          <a:p>
            <a:r>
              <a:rPr lang="en-US"/>
              <a:t>Click to edit Master title style</a:t>
            </a:r>
          </a:p>
        </p:txBody>
      </p:sp>
      <p:sp>
        <p:nvSpPr>
          <p:cNvPr id="7" name="Text Placeholder 2"/>
          <p:cNvSpPr>
            <a:spLocks noGrp="1"/>
          </p:cNvSpPr>
          <p:nvPr>
            <p:ph type="body" idx="10" hasCustomPrompt="1"/>
          </p:nvPr>
        </p:nvSpPr>
        <p:spPr>
          <a:xfrm>
            <a:off x="457199" y="1271016"/>
            <a:ext cx="11277599" cy="249299"/>
          </a:xfrm>
        </p:spPr>
        <p:txBody>
          <a:bodyPr wrap="square">
            <a:spAutoFit/>
          </a:bodyPr>
          <a:lstStyle>
            <a:lvl1pPr marL="0" indent="0">
              <a:buNone/>
              <a:defRPr sz="18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862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ubtitle and conte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29165" y="1046048"/>
            <a:ext cx="11155680" cy="508000"/>
          </a:xfrm>
          <a:prstGeom prst="rect">
            <a:avLst/>
          </a:prstGeom>
        </p:spPr>
        <p:txBody>
          <a:bodyPr/>
          <a:lstStyle>
            <a:lvl1pPr marL="0" indent="0">
              <a:buNone/>
              <a:defRPr sz="2133">
                <a:solidFill>
                  <a:schemeClr val="bg1">
                    <a:lumMod val="50000"/>
                  </a:schemeClr>
                </a:solidFill>
              </a:defRPr>
            </a:lvl1pPr>
          </a:lstStyle>
          <a:p>
            <a:pPr lvl="0"/>
            <a:r>
              <a:rPr lang="en-US" dirty="0"/>
              <a:t>Click to edit Master text styles</a:t>
            </a:r>
          </a:p>
        </p:txBody>
      </p:sp>
      <p:sp>
        <p:nvSpPr>
          <p:cNvPr id="7" name="Content Placeholder 6"/>
          <p:cNvSpPr>
            <a:spLocks noGrp="1"/>
          </p:cNvSpPr>
          <p:nvPr>
            <p:ph sz="quarter" idx="14"/>
          </p:nvPr>
        </p:nvSpPr>
        <p:spPr>
          <a:xfrm>
            <a:off x="529165" y="1745600"/>
            <a:ext cx="11155680" cy="4406283"/>
          </a:xfrm>
          <a:prstGeom prst="rect">
            <a:avLst/>
          </a:prstGeom>
        </p:spPr>
        <p:txBody>
          <a:bodyPr/>
          <a:lstStyle>
            <a:lvl1pPr>
              <a:defRPr sz="1866"/>
            </a:lvl1pPr>
            <a:lvl2pPr>
              <a:defRPr sz="1600"/>
            </a:lvl2pPr>
            <a:lvl3pPr>
              <a:defRPr sz="1466"/>
            </a:lvl3pPr>
            <a:lvl4pPr>
              <a:defRPr sz="1466"/>
            </a:lvl4pPr>
            <a:lvl5pPr>
              <a:defRPr sz="146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530016" y="191568"/>
            <a:ext cx="11154833" cy="853016"/>
          </a:xfrm>
        </p:spPr>
        <p:txBody>
          <a:bodyPr vert="horz" lIns="91440" tIns="45720" rIns="91440" bIns="45720" rtlCol="0" anchor="b">
            <a:noAutofit/>
          </a:bodyPr>
          <a:lstStyle>
            <a:lvl1pPr>
              <a:defRPr lang="en-US" sz="2666" dirty="0"/>
            </a:lvl1pPr>
          </a:lstStyle>
          <a:p>
            <a:pPr lvl="0">
              <a:lnSpc>
                <a:spcPts val="3999"/>
              </a:lnSpc>
            </a:pPr>
            <a:r>
              <a:rPr lang="en-US"/>
              <a:t>Click to edit Master title style</a:t>
            </a:r>
            <a:endParaRPr lang="en-US" dirty="0"/>
          </a:p>
        </p:txBody>
      </p:sp>
    </p:spTree>
    <p:extLst>
      <p:ext uri="{BB962C8B-B14F-4D97-AF65-F5344CB8AC3E}">
        <p14:creationId xmlns:p14="http://schemas.microsoft.com/office/powerpoint/2010/main" val="4243956111"/>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444">
          <p15:clr>
            <a:srgbClr val="FBAE40"/>
          </p15:clr>
        </p15:guide>
        <p15:guide id="4" pos="240">
          <p15:clr>
            <a:srgbClr val="FBAE40"/>
          </p15:clr>
        </p15:guide>
        <p15:guide id="5" orient="horz" pos="7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and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flipH="1">
            <a:off x="0" y="0"/>
            <a:ext cx="5143059" cy="6858000"/>
          </a:xfrm>
          <a:custGeom>
            <a:avLst/>
            <a:gdLst>
              <a:gd name="connsiteX0" fmla="*/ 0 w 5143059"/>
              <a:gd name="connsiteY0" fmla="*/ 0 h 6858000"/>
              <a:gd name="connsiteX1" fmla="*/ 5143059 w 5143059"/>
              <a:gd name="connsiteY1" fmla="*/ 0 h 6858000"/>
              <a:gd name="connsiteX2" fmla="*/ 5143059 w 5143059"/>
              <a:gd name="connsiteY2" fmla="*/ 6858000 h 6858000"/>
              <a:gd name="connsiteX3" fmla="*/ 0 w 5143059"/>
              <a:gd name="connsiteY3" fmla="*/ 6858000 h 6858000"/>
              <a:gd name="connsiteX4" fmla="*/ 15890 w 5143059"/>
              <a:gd name="connsiteY4" fmla="*/ 6826974 h 6858000"/>
              <a:gd name="connsiteX5" fmla="*/ 788774 w 5143059"/>
              <a:gd name="connsiteY5" fmla="*/ 3429000 h 6858000"/>
              <a:gd name="connsiteX6" fmla="*/ 15890 w 5143059"/>
              <a:gd name="connsiteY6" fmla="*/ 310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059" h="6858000">
                <a:moveTo>
                  <a:pt x="0" y="0"/>
                </a:moveTo>
                <a:lnTo>
                  <a:pt x="5143059" y="0"/>
                </a:lnTo>
                <a:lnTo>
                  <a:pt x="5143059" y="6858000"/>
                </a:lnTo>
                <a:lnTo>
                  <a:pt x="0" y="6858000"/>
                </a:lnTo>
                <a:lnTo>
                  <a:pt x="15890" y="6826974"/>
                </a:lnTo>
                <a:cubicBezTo>
                  <a:pt x="511202" y="5799035"/>
                  <a:pt x="788774" y="4646433"/>
                  <a:pt x="788774" y="3429000"/>
                </a:cubicBezTo>
                <a:cubicBezTo>
                  <a:pt x="788774" y="2211567"/>
                  <a:pt x="511202" y="1058965"/>
                  <a:pt x="15890" y="31027"/>
                </a:cubicBezTo>
                <a:close/>
              </a:path>
            </a:pathLst>
          </a:custGeom>
          <a:solidFill>
            <a:schemeClr val="tx2"/>
          </a:solidFill>
        </p:spPr>
        <p:txBody>
          <a:bodyPr wrap="square">
            <a:noAutofit/>
          </a:bodyPr>
          <a:lstStyle>
            <a:lvl1pPr marL="0" indent="0" algn="ctr">
              <a:buNone/>
              <a:defRPr/>
            </a:lvl1pPr>
          </a:lstStyle>
          <a:p>
            <a:r>
              <a:rPr lang="en-US"/>
              <a:t>Drag picture to placeholder or click icon to add</a:t>
            </a:r>
            <a:endParaRPr lang="en-US" dirty="0"/>
          </a:p>
        </p:txBody>
      </p:sp>
      <p:sp>
        <p:nvSpPr>
          <p:cNvPr id="19" name="Content Placeholder 2"/>
          <p:cNvSpPr>
            <a:spLocks noGrp="1"/>
          </p:cNvSpPr>
          <p:nvPr>
            <p:ph idx="1"/>
          </p:nvPr>
        </p:nvSpPr>
        <p:spPr>
          <a:xfrm>
            <a:off x="5143060" y="2367177"/>
            <a:ext cx="6591744" cy="4033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21"/>
          <p:cNvSpPr>
            <a:spLocks noGrp="1"/>
          </p:cNvSpPr>
          <p:nvPr>
            <p:ph type="title"/>
          </p:nvPr>
        </p:nvSpPr>
        <p:spPr>
          <a:xfrm>
            <a:off x="5143061" y="592712"/>
            <a:ext cx="6584648" cy="842025"/>
          </a:xfrm>
        </p:spPr>
        <p:txBody>
          <a:bodyPr/>
          <a:lstStyle/>
          <a:p>
            <a:r>
              <a:rPr lang="en-US"/>
              <a:t>Click to edit Master title style</a:t>
            </a:r>
          </a:p>
        </p:txBody>
      </p:sp>
      <p:sp>
        <p:nvSpPr>
          <p:cNvPr id="22" name="Text Placeholder 2"/>
          <p:cNvSpPr>
            <a:spLocks noGrp="1"/>
          </p:cNvSpPr>
          <p:nvPr>
            <p:ph type="body" idx="10" hasCustomPrompt="1"/>
          </p:nvPr>
        </p:nvSpPr>
        <p:spPr>
          <a:xfrm>
            <a:off x="5143057" y="1451728"/>
            <a:ext cx="6591745" cy="249043"/>
          </a:xfrm>
        </p:spPr>
        <p:txBody>
          <a:bodyPr wrap="square">
            <a:spAutoFit/>
          </a:bodyPr>
          <a:lstStyle>
            <a:lvl1pPr marL="0" indent="0">
              <a:buNone/>
              <a:defRPr sz="1798" spc="-30" baseline="0">
                <a:solidFill>
                  <a:schemeClr val="tx1">
                    <a:lumMod val="50000"/>
                    <a:lumOff val="50000"/>
                  </a:schemeClr>
                </a:solidFill>
              </a:defRPr>
            </a:lvl1pPr>
            <a:lvl2pPr marL="456926" indent="0">
              <a:buNone/>
              <a:defRPr sz="1998">
                <a:solidFill>
                  <a:schemeClr val="tx1">
                    <a:tint val="75000"/>
                  </a:schemeClr>
                </a:solidFill>
              </a:defRPr>
            </a:lvl2pPr>
            <a:lvl3pPr marL="913852" indent="0">
              <a:buNone/>
              <a:defRPr sz="1798">
                <a:solidFill>
                  <a:schemeClr val="tx1">
                    <a:tint val="75000"/>
                  </a:schemeClr>
                </a:solidFill>
              </a:defRPr>
            </a:lvl3pPr>
            <a:lvl4pPr marL="1370778" indent="0">
              <a:buNone/>
              <a:defRPr sz="1600">
                <a:solidFill>
                  <a:schemeClr val="tx1">
                    <a:tint val="75000"/>
                  </a:schemeClr>
                </a:solidFill>
              </a:defRPr>
            </a:lvl4pPr>
            <a:lvl5pPr marL="1827703" indent="0">
              <a:buNone/>
              <a:defRPr sz="1600">
                <a:solidFill>
                  <a:schemeClr val="tx1">
                    <a:tint val="75000"/>
                  </a:schemeClr>
                </a:solidFill>
              </a:defRPr>
            </a:lvl5pPr>
            <a:lvl6pPr marL="2284628" indent="0">
              <a:buNone/>
              <a:defRPr sz="1600">
                <a:solidFill>
                  <a:schemeClr val="tx1">
                    <a:tint val="75000"/>
                  </a:schemeClr>
                </a:solidFill>
              </a:defRPr>
            </a:lvl6pPr>
            <a:lvl7pPr marL="2741554" indent="0">
              <a:buNone/>
              <a:defRPr sz="1600">
                <a:solidFill>
                  <a:schemeClr val="tx1">
                    <a:tint val="75000"/>
                  </a:schemeClr>
                </a:solidFill>
              </a:defRPr>
            </a:lvl7pPr>
            <a:lvl8pPr marL="3198480" indent="0">
              <a:buNone/>
              <a:defRPr sz="1600">
                <a:solidFill>
                  <a:schemeClr val="tx1">
                    <a:tint val="75000"/>
                  </a:schemeClr>
                </a:solidFill>
              </a:defRPr>
            </a:lvl8pPr>
            <a:lvl9pPr marL="3655406"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20798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2" cy="1627225"/>
          </a:xfrm>
          <a:prstGeom prst="rect">
            <a:avLst/>
          </a:prstGeom>
        </p:spPr>
      </p:pic>
      <p:sp>
        <p:nvSpPr>
          <p:cNvPr id="3" name="Subtitle 2"/>
          <p:cNvSpPr>
            <a:spLocks noGrp="1"/>
          </p:cNvSpPr>
          <p:nvPr>
            <p:ph type="subTitle" idx="1"/>
          </p:nvPr>
        </p:nvSpPr>
        <p:spPr>
          <a:xfrm>
            <a:off x="2013995" y="294482"/>
            <a:ext cx="8164010" cy="919656"/>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667512" y="413085"/>
            <a:ext cx="1179576" cy="801053"/>
          </a:xfrm>
          <a:prstGeom prst="rect">
            <a:avLst/>
          </a:prstGeom>
        </p:spPr>
        <p:txBody>
          <a:bodyPr/>
          <a:lstStyle>
            <a:lvl1pPr algn="ctr">
              <a:defRPr sz="3200" b="1">
                <a:solidFill>
                  <a:schemeClr val="bg1"/>
                </a:solidFill>
              </a:defRPr>
            </a:lvl1pPr>
          </a:lstStyle>
          <a:p>
            <a:fld id="{844CA769-FCA5-2647-ABA2-79798D8D99C9}" type="slidenum">
              <a:rPr lang="en-US" smtClean="0"/>
              <a:pPr/>
              <a:t>‹N°›</a:t>
            </a:fld>
            <a:endParaRPr lang="en-US" dirty="0"/>
          </a:p>
        </p:txBody>
      </p:sp>
    </p:spTree>
    <p:extLst>
      <p:ext uri="{BB962C8B-B14F-4D97-AF65-F5344CB8AC3E}">
        <p14:creationId xmlns:p14="http://schemas.microsoft.com/office/powerpoint/2010/main" val="108046541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1474863"/>
          </a:xfrm>
          <a:prstGeom prst="rect">
            <a:avLst/>
          </a:prstGeom>
        </p:spPr>
      </p:pic>
      <p:sp>
        <p:nvSpPr>
          <p:cNvPr id="9" name="Slide Number Placeholder 5"/>
          <p:cNvSpPr>
            <a:spLocks noGrp="1"/>
          </p:cNvSpPr>
          <p:nvPr>
            <p:ph type="sldNum" sz="quarter" idx="12"/>
          </p:nvPr>
        </p:nvSpPr>
        <p:spPr>
          <a:xfrm>
            <a:off x="667512" y="413085"/>
            <a:ext cx="1179576" cy="801053"/>
          </a:xfrm>
          <a:prstGeom prst="rect">
            <a:avLst/>
          </a:prstGeom>
        </p:spPr>
        <p:txBody>
          <a:bodyPr/>
          <a:lstStyle>
            <a:lvl1pPr algn="ctr">
              <a:defRPr sz="3200" b="1">
                <a:solidFill>
                  <a:schemeClr val="bg1"/>
                </a:solidFill>
              </a:defRPr>
            </a:lvl1pPr>
          </a:lstStyle>
          <a:p>
            <a:fld id="{5B7BF1AD-EA7C-E247-98DC-21E16DB71CC1}" type="slidenum">
              <a:rPr lang="en-US" smtClean="0"/>
              <a:pPr/>
              <a:t>‹N°›</a:t>
            </a:fld>
            <a:endParaRPr lang="en-US" dirty="0"/>
          </a:p>
        </p:txBody>
      </p:sp>
      <p:sp>
        <p:nvSpPr>
          <p:cNvPr id="11" name="Subtitle 2"/>
          <p:cNvSpPr>
            <a:spLocks noGrp="1"/>
          </p:cNvSpPr>
          <p:nvPr>
            <p:ph type="subTitle" idx="1"/>
          </p:nvPr>
        </p:nvSpPr>
        <p:spPr>
          <a:xfrm>
            <a:off x="2013995" y="294482"/>
            <a:ext cx="8164010" cy="919656"/>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46548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980D5C-18DA-4C6C-94F3-376E5AA98D92}"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21349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952" cy="1474863"/>
          </a:xfrm>
          <a:prstGeom prst="rect">
            <a:avLst/>
          </a:prstGeom>
        </p:spPr>
      </p:pic>
      <p:sp>
        <p:nvSpPr>
          <p:cNvPr id="10" name="Slide Number Placeholder 5"/>
          <p:cNvSpPr>
            <a:spLocks noGrp="1"/>
          </p:cNvSpPr>
          <p:nvPr>
            <p:ph type="sldNum" sz="quarter" idx="12"/>
          </p:nvPr>
        </p:nvSpPr>
        <p:spPr>
          <a:xfrm>
            <a:off x="667512" y="413085"/>
            <a:ext cx="1179576" cy="801053"/>
          </a:xfrm>
          <a:prstGeom prst="rect">
            <a:avLst/>
          </a:prstGeom>
        </p:spPr>
        <p:txBody>
          <a:bodyPr/>
          <a:lstStyle>
            <a:lvl1pPr algn="ctr">
              <a:defRPr sz="3200" b="1">
                <a:solidFill>
                  <a:schemeClr val="bg1"/>
                </a:solidFill>
              </a:defRPr>
            </a:lvl1pPr>
          </a:lstStyle>
          <a:p>
            <a:fld id="{5B7BF1AD-EA7C-E247-98DC-21E16DB71CC1}" type="slidenum">
              <a:rPr lang="en-US" smtClean="0"/>
              <a:pPr/>
              <a:t>‹N°›</a:t>
            </a:fld>
            <a:endParaRPr lang="en-US" dirty="0"/>
          </a:p>
        </p:txBody>
      </p:sp>
      <p:sp>
        <p:nvSpPr>
          <p:cNvPr id="12" name="Subtitle 2"/>
          <p:cNvSpPr>
            <a:spLocks noGrp="1"/>
          </p:cNvSpPr>
          <p:nvPr>
            <p:ph type="subTitle" idx="1"/>
          </p:nvPr>
        </p:nvSpPr>
        <p:spPr>
          <a:xfrm>
            <a:off x="2013995" y="294482"/>
            <a:ext cx="8164010" cy="919656"/>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178033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1474863"/>
          </a:xfrm>
          <a:prstGeom prst="rect">
            <a:avLst/>
          </a:prstGeom>
        </p:spPr>
      </p:pic>
      <p:sp>
        <p:nvSpPr>
          <p:cNvPr id="10" name="Slide Number Placeholder 5"/>
          <p:cNvSpPr>
            <a:spLocks noGrp="1"/>
          </p:cNvSpPr>
          <p:nvPr>
            <p:ph type="sldNum" sz="quarter" idx="12"/>
          </p:nvPr>
        </p:nvSpPr>
        <p:spPr>
          <a:xfrm>
            <a:off x="667512" y="413085"/>
            <a:ext cx="1179576" cy="801053"/>
          </a:xfrm>
          <a:prstGeom prst="rect">
            <a:avLst/>
          </a:prstGeom>
        </p:spPr>
        <p:txBody>
          <a:bodyPr/>
          <a:lstStyle>
            <a:lvl1pPr algn="ctr">
              <a:defRPr sz="3200" b="1">
                <a:solidFill>
                  <a:schemeClr val="bg1"/>
                </a:solidFill>
              </a:defRPr>
            </a:lvl1pPr>
          </a:lstStyle>
          <a:p>
            <a:fld id="{5B7BF1AD-EA7C-E247-98DC-21E16DB71CC1}" type="slidenum">
              <a:rPr lang="en-US" smtClean="0"/>
              <a:pPr/>
              <a:t>‹N°›</a:t>
            </a:fld>
            <a:endParaRPr lang="en-US" dirty="0"/>
          </a:p>
        </p:txBody>
      </p:sp>
      <p:sp>
        <p:nvSpPr>
          <p:cNvPr id="12" name="Subtitle 2"/>
          <p:cNvSpPr>
            <a:spLocks noGrp="1"/>
          </p:cNvSpPr>
          <p:nvPr>
            <p:ph type="subTitle" idx="1"/>
          </p:nvPr>
        </p:nvSpPr>
        <p:spPr>
          <a:xfrm>
            <a:off x="2013995" y="294482"/>
            <a:ext cx="8164010" cy="919656"/>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160893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1" name="Freeform 20"/>
          <p:cNvSpPr/>
          <p:nvPr userDrawn="1"/>
        </p:nvSpPr>
        <p:spPr>
          <a:xfrm>
            <a:off x="4829982" y="-13249"/>
            <a:ext cx="7362019" cy="6871733"/>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2" name="Title 1"/>
          <p:cNvSpPr>
            <a:spLocks noGrp="1"/>
          </p:cNvSpPr>
          <p:nvPr>
            <p:ph type="title" hasCustomPrompt="1"/>
          </p:nvPr>
        </p:nvSpPr>
        <p:spPr>
          <a:xfrm>
            <a:off x="5992871" y="1157288"/>
            <a:ext cx="5405437" cy="3473176"/>
          </a:xfrm>
        </p:spPr>
        <p:txBody>
          <a:bodyPr anchor="ctr">
            <a:normAutofit/>
          </a:bodyPr>
          <a:lstStyle>
            <a:lvl1pPr marL="0" indent="0">
              <a:lnSpc>
                <a:spcPct val="85000"/>
              </a:lnSpc>
              <a:defRPr sz="4800" b="1" spc="-30" baseline="0">
                <a:solidFill>
                  <a:schemeClr val="bg1"/>
                </a:solidFill>
                <a:latin typeface="+mj-lt"/>
              </a:defRPr>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5992872" y="4786720"/>
            <a:ext cx="5405436" cy="332399"/>
          </a:xfrm>
        </p:spPr>
        <p:txBody>
          <a:bodyPr>
            <a:noAutofit/>
          </a:bodyPr>
          <a:lstStyle>
            <a:lvl1pPr marL="0" indent="0">
              <a:buNone/>
              <a:defRPr sz="2400" spc="-3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3" name="Picture Placeholder 22"/>
          <p:cNvSpPr>
            <a:spLocks noGrp="1"/>
          </p:cNvSpPr>
          <p:nvPr>
            <p:ph type="pic" sz="quarter" idx="13" hasCustomPrompt="1"/>
          </p:nvPr>
        </p:nvSpPr>
        <p:spPr>
          <a:xfrm>
            <a:off x="919008" y="1157288"/>
            <a:ext cx="4503738" cy="4503737"/>
          </a:xfrm>
          <a:prstGeom prst="ellipse">
            <a:avLst/>
          </a:prstGeom>
          <a:solidFill>
            <a:schemeClr val="bg2"/>
          </a:solidFill>
        </p:spPr>
        <p:txBody>
          <a:bodyPr anchor="ctr" anchorCtr="0"/>
          <a:lstStyle>
            <a:lvl1pPr marL="0" marR="0" indent="0" algn="ctr" defTabSz="914400" rtl="0" eaLnBrk="1" fontAlgn="auto" latinLnBrk="0" hangingPunct="1">
              <a:lnSpc>
                <a:spcPct val="90000"/>
              </a:lnSpc>
              <a:spcBef>
                <a:spcPts val="1400"/>
              </a:spcBef>
              <a:spcAft>
                <a:spcPts val="0"/>
              </a:spcAft>
              <a:buClrTx/>
              <a:buSzTx/>
              <a:buFont typeface="Arial" panose="020B0604020202020204" pitchFamily="34" charset="0"/>
              <a:buNone/>
              <a:tabLst/>
              <a:defRPr/>
            </a:lvl1pPr>
          </a:lstStyle>
          <a:p>
            <a:r>
              <a:rPr lang="en-US" dirty="0"/>
              <a:t>Drag picture to placeholder or </a:t>
            </a:r>
            <a:br>
              <a:rPr lang="en-US" dirty="0"/>
            </a:br>
            <a:r>
              <a:rPr lang="en-US" dirty="0"/>
              <a:t>click icon to add</a:t>
            </a:r>
          </a:p>
          <a:p>
            <a:endParaRPr lang="en-US" dirty="0"/>
          </a:p>
          <a:p>
            <a:endParaRPr lang="en-US" dirty="0"/>
          </a:p>
          <a:p>
            <a:endParaRPr lang="en-US" dirty="0"/>
          </a:p>
        </p:txBody>
      </p:sp>
      <p:pic>
        <p:nvPicPr>
          <p:cNvPr id="24" name="Picture 23"/>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11276005" y="6504258"/>
            <a:ext cx="624830" cy="248399"/>
          </a:xfrm>
          <a:prstGeom prst="rect">
            <a:avLst/>
          </a:prstGeom>
        </p:spPr>
      </p:pic>
    </p:spTree>
    <p:extLst>
      <p:ext uri="{BB962C8B-B14F-4D97-AF65-F5344CB8AC3E}">
        <p14:creationId xmlns:p14="http://schemas.microsoft.com/office/powerpoint/2010/main" val="65318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980D5C-18DA-4C6C-94F3-376E5AA98D92}"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148590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980D5C-18DA-4C6C-94F3-376E5AA98D92}"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284403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980D5C-18DA-4C6C-94F3-376E5AA98D92}" type="datetimeFigureOut">
              <a:rPr lang="en-US" smtClean="0"/>
              <a:t>12/5/2018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382107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980D5C-18DA-4C6C-94F3-376E5AA98D92}" type="datetimeFigureOut">
              <a:rPr lang="en-US" smtClean="0"/>
              <a:t>12/5/2018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319128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80D5C-18DA-4C6C-94F3-376E5AA98D92}" type="datetimeFigureOut">
              <a:rPr lang="en-US" smtClean="0"/>
              <a:t>12/5/2018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44169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980D5C-18DA-4C6C-94F3-376E5AA98D92}"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93373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980D5C-18DA-4C6C-94F3-376E5AA98D92}"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6D334-2D49-4420-BC1E-B18A30C75261}" type="slidenum">
              <a:rPr lang="en-US" smtClean="0"/>
              <a:t>‹N°›</a:t>
            </a:fld>
            <a:endParaRPr lang="en-US"/>
          </a:p>
        </p:txBody>
      </p:sp>
    </p:spTree>
    <p:extLst>
      <p:ext uri="{BB962C8B-B14F-4D97-AF65-F5344CB8AC3E}">
        <p14:creationId xmlns:p14="http://schemas.microsoft.com/office/powerpoint/2010/main" val="289137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80D5C-18DA-4C6C-94F3-376E5AA98D92}" type="datetimeFigureOut">
              <a:rPr lang="en-US" smtClean="0"/>
              <a:t>12/5/2018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6D334-2D49-4420-BC1E-B18A30C75261}" type="slidenum">
              <a:rPr lang="en-US" smtClean="0"/>
              <a:t>‹N°›</a:t>
            </a:fld>
            <a:endParaRPr lang="en-US"/>
          </a:p>
        </p:txBody>
      </p:sp>
    </p:spTree>
    <p:extLst>
      <p:ext uri="{BB962C8B-B14F-4D97-AF65-F5344CB8AC3E}">
        <p14:creationId xmlns:p14="http://schemas.microsoft.com/office/powerpoint/2010/main" val="3010194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tiff"/><Relationship Id="rId3" Type="http://schemas.openxmlformats.org/officeDocument/2006/relationships/image" Target="../media/image37.png"/><Relationship Id="rId7" Type="http://schemas.microsoft.com/office/2007/relationships/hdphoto" Target="../media/hdphoto4.wdp"/><Relationship Id="rId12" Type="http://schemas.openxmlformats.org/officeDocument/2006/relationships/image" Target="../media/image4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tiff"/><Relationship Id="rId5" Type="http://schemas.microsoft.com/office/2007/relationships/hdphoto" Target="../media/hdphoto2.wdp"/><Relationship Id="rId15" Type="http://schemas.openxmlformats.org/officeDocument/2006/relationships/image" Target="../media/image49.tiff"/><Relationship Id="rId10" Type="http://schemas.openxmlformats.org/officeDocument/2006/relationships/image" Target="../media/image44.tiff"/><Relationship Id="rId4" Type="http://schemas.openxmlformats.org/officeDocument/2006/relationships/image" Target="../media/image39.png"/><Relationship Id="rId9" Type="http://schemas.openxmlformats.org/officeDocument/2006/relationships/image" Target="../media/image43.tiff"/><Relationship Id="rId14" Type="http://schemas.openxmlformats.org/officeDocument/2006/relationships/image" Target="../media/image48.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png"/><Relationship Id="rId21" Type="http://schemas.openxmlformats.org/officeDocument/2006/relationships/image" Target="../media/image69.png"/><Relationship Id="rId34" Type="http://schemas.openxmlformats.org/officeDocument/2006/relationships/image" Target="../media/image82.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2" Type="http://schemas.openxmlformats.org/officeDocument/2006/relationships/notesSlide" Target="../notesSlides/notesSlide19.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15.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8" Type="http://schemas.openxmlformats.org/officeDocument/2006/relationships/image" Target="../media/image56.png"/><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microsoft.com/office/2007/relationships/hdphoto" Target="../media/hdphoto8.wdp"/><Relationship Id="rId3" Type="http://schemas.openxmlformats.org/officeDocument/2006/relationships/image" Target="../media/image88.png"/><Relationship Id="rId21" Type="http://schemas.openxmlformats.org/officeDocument/2006/relationships/image" Target="../media/image102.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notesSlide" Target="../notesSlides/notesSlide20.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6.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4.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6.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106.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43.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1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154.png"/><Relationship Id="rId11" Type="http://schemas.openxmlformats.org/officeDocument/2006/relationships/image" Target="../media/image159.tiff"/><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4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59.tiff"/><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4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59.tiff"/><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tiff"/><Relationship Id="rId4" Type="http://schemas.openxmlformats.org/officeDocument/2006/relationships/image" Target="../media/image16.jpg"/><Relationship Id="rId9" Type="http://schemas.openxmlformats.org/officeDocument/2006/relationships/image" Target="../media/image21.tiff"/><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3586-EEBF-47B5-BB29-64831DE184E3}"/>
              </a:ext>
            </a:extLst>
          </p:cNvPr>
          <p:cNvSpPr>
            <a:spLocks noGrp="1"/>
          </p:cNvSpPr>
          <p:nvPr>
            <p:ph type="title"/>
          </p:nvPr>
        </p:nvSpPr>
        <p:spPr>
          <a:xfrm>
            <a:off x="6368234" y="1692412"/>
            <a:ext cx="5405437" cy="3473176"/>
          </a:xfrm>
        </p:spPr>
        <p:txBody>
          <a:bodyPr/>
          <a:lstStyle/>
          <a:p>
            <a:r>
              <a:rPr lang="en-US" dirty="0"/>
              <a:t>Citrix Cloud Services</a:t>
            </a:r>
          </a:p>
        </p:txBody>
      </p:sp>
      <p:grpSp>
        <p:nvGrpSpPr>
          <p:cNvPr id="5" name="Group 4" descr="Left:  Group 1">
            <a:extLst>
              <a:ext uri="{FF2B5EF4-FFF2-40B4-BE49-F238E27FC236}">
                <a16:creationId xmlns:a16="http://schemas.microsoft.com/office/drawing/2014/main" id="{CE0953F8-67D3-46A0-9CCD-17C7349D71FF}"/>
              </a:ext>
            </a:extLst>
          </p:cNvPr>
          <p:cNvGrpSpPr/>
          <p:nvPr/>
        </p:nvGrpSpPr>
        <p:grpSpPr>
          <a:xfrm>
            <a:off x="1116714" y="1249059"/>
            <a:ext cx="4661785" cy="4695216"/>
            <a:chOff x="4687839" y="5136124"/>
            <a:chExt cx="2810364" cy="2808752"/>
          </a:xfrm>
        </p:grpSpPr>
        <p:sp>
          <p:nvSpPr>
            <p:cNvPr id="6" name="Freeform 279">
              <a:extLst>
                <a:ext uri="{FF2B5EF4-FFF2-40B4-BE49-F238E27FC236}">
                  <a16:creationId xmlns:a16="http://schemas.microsoft.com/office/drawing/2014/main" id="{31ED7F2B-2F4F-47C1-A8FE-1E6E752F862D}"/>
                </a:ext>
              </a:extLst>
            </p:cNvPr>
            <p:cNvSpPr>
              <a:spLocks/>
            </p:cNvSpPr>
            <p:nvPr/>
          </p:nvSpPr>
          <p:spPr bwMode="auto">
            <a:xfrm>
              <a:off x="4687839" y="5136124"/>
              <a:ext cx="1381857" cy="2269014"/>
            </a:xfrm>
            <a:custGeom>
              <a:avLst/>
              <a:gdLst>
                <a:gd name="T0" fmla="*/ 238 w 663"/>
                <a:gd name="T1" fmla="*/ 953 h 1089"/>
                <a:gd name="T2" fmla="*/ 282 w 663"/>
                <a:gd name="T3" fmla="*/ 1025 h 1089"/>
                <a:gd name="T4" fmla="*/ 278 w 663"/>
                <a:gd name="T5" fmla="*/ 1068 h 1089"/>
                <a:gd name="T6" fmla="*/ 327 w 663"/>
                <a:gd name="T7" fmla="*/ 1079 h 1089"/>
                <a:gd name="T8" fmla="*/ 339 w 663"/>
                <a:gd name="T9" fmla="*/ 1030 h 1089"/>
                <a:gd name="T10" fmla="*/ 298 w 663"/>
                <a:gd name="T11" fmla="*/ 1015 h 1089"/>
                <a:gd name="T12" fmla="*/ 254 w 663"/>
                <a:gd name="T13" fmla="*/ 943 h 1089"/>
                <a:gd name="T14" fmla="*/ 369 w 663"/>
                <a:gd name="T15" fmla="*/ 871 h 1089"/>
                <a:gd name="T16" fmla="*/ 311 w 663"/>
                <a:gd name="T17" fmla="*/ 674 h 1089"/>
                <a:gd name="T18" fmla="*/ 663 w 663"/>
                <a:gd name="T19" fmla="*/ 311 h 1089"/>
                <a:gd name="T20" fmla="*/ 663 w 663"/>
                <a:gd name="T21" fmla="*/ 188 h 1089"/>
                <a:gd name="T22" fmla="*/ 611 w 663"/>
                <a:gd name="T23" fmla="*/ 188 h 1089"/>
                <a:gd name="T24" fmla="*/ 563 w 663"/>
                <a:gd name="T25" fmla="*/ 216 h 1089"/>
                <a:gd name="T26" fmla="*/ 509 w 663"/>
                <a:gd name="T27" fmla="*/ 161 h 1089"/>
                <a:gd name="T28" fmla="*/ 563 w 663"/>
                <a:gd name="T29" fmla="*/ 107 h 1089"/>
                <a:gd name="T30" fmla="*/ 611 w 663"/>
                <a:gd name="T31" fmla="*/ 134 h 1089"/>
                <a:gd name="T32" fmla="*/ 663 w 663"/>
                <a:gd name="T33" fmla="*/ 134 h 1089"/>
                <a:gd name="T34" fmla="*/ 663 w 663"/>
                <a:gd name="T35" fmla="*/ 0 h 1089"/>
                <a:gd name="T36" fmla="*/ 0 w 663"/>
                <a:gd name="T37" fmla="*/ 674 h 1089"/>
                <a:gd name="T38" fmla="*/ 115 w 663"/>
                <a:gd name="T39" fmla="*/ 1050 h 1089"/>
                <a:gd name="T40" fmla="*/ 106 w 663"/>
                <a:gd name="T41" fmla="*/ 1035 h 1089"/>
                <a:gd name="T42" fmla="*/ 238 w 663"/>
                <a:gd name="T43" fmla="*/ 953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3" h="1089">
                  <a:moveTo>
                    <a:pt x="238" y="953"/>
                  </a:moveTo>
                  <a:cubicBezTo>
                    <a:pt x="282" y="1025"/>
                    <a:pt x="282" y="1025"/>
                    <a:pt x="282" y="1025"/>
                  </a:cubicBezTo>
                  <a:cubicBezTo>
                    <a:pt x="272" y="1036"/>
                    <a:pt x="270" y="1054"/>
                    <a:pt x="278" y="1068"/>
                  </a:cubicBezTo>
                  <a:cubicBezTo>
                    <a:pt x="289" y="1084"/>
                    <a:pt x="310" y="1089"/>
                    <a:pt x="327" y="1079"/>
                  </a:cubicBezTo>
                  <a:cubicBezTo>
                    <a:pt x="344" y="1069"/>
                    <a:pt x="349" y="1047"/>
                    <a:pt x="339" y="1030"/>
                  </a:cubicBezTo>
                  <a:cubicBezTo>
                    <a:pt x="330" y="1016"/>
                    <a:pt x="313" y="1010"/>
                    <a:pt x="298" y="1015"/>
                  </a:cubicBezTo>
                  <a:cubicBezTo>
                    <a:pt x="254" y="943"/>
                    <a:pt x="254" y="943"/>
                    <a:pt x="254" y="943"/>
                  </a:cubicBezTo>
                  <a:cubicBezTo>
                    <a:pt x="369" y="871"/>
                    <a:pt x="369" y="871"/>
                    <a:pt x="369" y="871"/>
                  </a:cubicBezTo>
                  <a:cubicBezTo>
                    <a:pt x="332" y="815"/>
                    <a:pt x="311" y="747"/>
                    <a:pt x="311" y="674"/>
                  </a:cubicBezTo>
                  <a:cubicBezTo>
                    <a:pt x="311" y="477"/>
                    <a:pt x="467" y="317"/>
                    <a:pt x="663" y="311"/>
                  </a:cubicBezTo>
                  <a:cubicBezTo>
                    <a:pt x="663" y="188"/>
                    <a:pt x="663" y="188"/>
                    <a:pt x="663" y="188"/>
                  </a:cubicBezTo>
                  <a:cubicBezTo>
                    <a:pt x="611" y="188"/>
                    <a:pt x="611" y="188"/>
                    <a:pt x="611" y="188"/>
                  </a:cubicBezTo>
                  <a:cubicBezTo>
                    <a:pt x="602" y="205"/>
                    <a:pt x="584" y="216"/>
                    <a:pt x="563" y="216"/>
                  </a:cubicBezTo>
                  <a:cubicBezTo>
                    <a:pt x="533" y="216"/>
                    <a:pt x="509" y="191"/>
                    <a:pt x="509" y="161"/>
                  </a:cubicBezTo>
                  <a:cubicBezTo>
                    <a:pt x="509" y="131"/>
                    <a:pt x="533" y="107"/>
                    <a:pt x="563" y="107"/>
                  </a:cubicBezTo>
                  <a:cubicBezTo>
                    <a:pt x="584" y="107"/>
                    <a:pt x="601" y="117"/>
                    <a:pt x="611" y="134"/>
                  </a:cubicBezTo>
                  <a:cubicBezTo>
                    <a:pt x="663" y="134"/>
                    <a:pt x="663" y="134"/>
                    <a:pt x="663" y="134"/>
                  </a:cubicBezTo>
                  <a:cubicBezTo>
                    <a:pt x="663" y="0"/>
                    <a:pt x="663" y="0"/>
                    <a:pt x="663" y="0"/>
                  </a:cubicBezTo>
                  <a:cubicBezTo>
                    <a:pt x="296" y="6"/>
                    <a:pt x="0" y="306"/>
                    <a:pt x="0" y="674"/>
                  </a:cubicBezTo>
                  <a:cubicBezTo>
                    <a:pt x="0" y="813"/>
                    <a:pt x="43" y="943"/>
                    <a:pt x="115" y="1050"/>
                  </a:cubicBezTo>
                  <a:cubicBezTo>
                    <a:pt x="106" y="1035"/>
                    <a:pt x="106" y="1035"/>
                    <a:pt x="106" y="1035"/>
                  </a:cubicBezTo>
                  <a:lnTo>
                    <a:pt x="238" y="95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80">
              <a:extLst>
                <a:ext uri="{FF2B5EF4-FFF2-40B4-BE49-F238E27FC236}">
                  <a16:creationId xmlns:a16="http://schemas.microsoft.com/office/drawing/2014/main" id="{7DB8907D-193E-428C-9345-9C1BC0FECA19}"/>
                </a:ext>
              </a:extLst>
            </p:cNvPr>
            <p:cNvSpPr>
              <a:spLocks/>
            </p:cNvSpPr>
            <p:nvPr/>
          </p:nvSpPr>
          <p:spPr bwMode="auto">
            <a:xfrm>
              <a:off x="5788925" y="5136124"/>
              <a:ext cx="1709278" cy="2157192"/>
            </a:xfrm>
            <a:custGeom>
              <a:avLst/>
              <a:gdLst>
                <a:gd name="T0" fmla="*/ 154 w 820"/>
                <a:gd name="T1" fmla="*/ 152 h 1035"/>
                <a:gd name="T2" fmla="*/ 70 w 820"/>
                <a:gd name="T3" fmla="*/ 152 h 1035"/>
                <a:gd name="T4" fmla="*/ 35 w 820"/>
                <a:gd name="T5" fmla="*/ 126 h 1035"/>
                <a:gd name="T6" fmla="*/ 0 w 820"/>
                <a:gd name="T7" fmla="*/ 161 h 1035"/>
                <a:gd name="T8" fmla="*/ 35 w 820"/>
                <a:gd name="T9" fmla="*/ 197 h 1035"/>
                <a:gd name="T10" fmla="*/ 70 w 820"/>
                <a:gd name="T11" fmla="*/ 171 h 1035"/>
                <a:gd name="T12" fmla="*/ 154 w 820"/>
                <a:gd name="T13" fmla="*/ 171 h 1035"/>
                <a:gd name="T14" fmla="*/ 154 w 820"/>
                <a:gd name="T15" fmla="*/ 311 h 1035"/>
                <a:gd name="T16" fmla="*/ 509 w 820"/>
                <a:gd name="T17" fmla="*/ 674 h 1035"/>
                <a:gd name="T18" fmla="*/ 452 w 820"/>
                <a:gd name="T19" fmla="*/ 869 h 1035"/>
                <a:gd name="T20" fmla="*/ 555 w 820"/>
                <a:gd name="T21" fmla="*/ 934 h 1035"/>
                <a:gd name="T22" fmla="*/ 583 w 820"/>
                <a:gd name="T23" fmla="*/ 891 h 1035"/>
                <a:gd name="T24" fmla="*/ 584 w 820"/>
                <a:gd name="T25" fmla="*/ 835 h 1035"/>
                <a:gd name="T26" fmla="*/ 660 w 820"/>
                <a:gd name="T27" fmla="*/ 818 h 1035"/>
                <a:gd name="T28" fmla="*/ 677 w 820"/>
                <a:gd name="T29" fmla="*/ 893 h 1035"/>
                <a:gd name="T30" fmla="*/ 629 w 820"/>
                <a:gd name="T31" fmla="*/ 919 h 1035"/>
                <a:gd name="T32" fmla="*/ 601 w 820"/>
                <a:gd name="T33" fmla="*/ 963 h 1035"/>
                <a:gd name="T34" fmla="*/ 715 w 820"/>
                <a:gd name="T35" fmla="*/ 1035 h 1035"/>
                <a:gd name="T36" fmla="*/ 820 w 820"/>
                <a:gd name="T37" fmla="*/ 674 h 1035"/>
                <a:gd name="T38" fmla="*/ 154 w 820"/>
                <a:gd name="T39" fmla="*/ 0 h 1035"/>
                <a:gd name="T40" fmla="*/ 154 w 820"/>
                <a:gd name="T41" fmla="*/ 15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0" h="1035">
                  <a:moveTo>
                    <a:pt x="154" y="152"/>
                  </a:moveTo>
                  <a:cubicBezTo>
                    <a:pt x="70" y="152"/>
                    <a:pt x="70" y="152"/>
                    <a:pt x="70" y="152"/>
                  </a:cubicBezTo>
                  <a:cubicBezTo>
                    <a:pt x="65" y="137"/>
                    <a:pt x="52" y="126"/>
                    <a:pt x="35" y="126"/>
                  </a:cubicBezTo>
                  <a:cubicBezTo>
                    <a:pt x="16" y="126"/>
                    <a:pt x="0" y="142"/>
                    <a:pt x="0" y="161"/>
                  </a:cubicBezTo>
                  <a:cubicBezTo>
                    <a:pt x="0" y="181"/>
                    <a:pt x="16" y="197"/>
                    <a:pt x="35" y="197"/>
                  </a:cubicBezTo>
                  <a:cubicBezTo>
                    <a:pt x="52" y="197"/>
                    <a:pt x="65" y="186"/>
                    <a:pt x="70" y="171"/>
                  </a:cubicBezTo>
                  <a:cubicBezTo>
                    <a:pt x="154" y="171"/>
                    <a:pt x="154" y="171"/>
                    <a:pt x="154" y="171"/>
                  </a:cubicBezTo>
                  <a:cubicBezTo>
                    <a:pt x="154" y="311"/>
                    <a:pt x="154" y="311"/>
                    <a:pt x="154" y="311"/>
                  </a:cubicBezTo>
                  <a:cubicBezTo>
                    <a:pt x="351" y="315"/>
                    <a:pt x="509" y="476"/>
                    <a:pt x="509" y="674"/>
                  </a:cubicBezTo>
                  <a:cubicBezTo>
                    <a:pt x="509" y="746"/>
                    <a:pt x="488" y="813"/>
                    <a:pt x="452" y="869"/>
                  </a:cubicBezTo>
                  <a:cubicBezTo>
                    <a:pt x="555" y="934"/>
                    <a:pt x="555" y="934"/>
                    <a:pt x="555" y="934"/>
                  </a:cubicBezTo>
                  <a:cubicBezTo>
                    <a:pt x="583" y="891"/>
                    <a:pt x="583" y="891"/>
                    <a:pt x="583" y="891"/>
                  </a:cubicBezTo>
                  <a:cubicBezTo>
                    <a:pt x="573" y="874"/>
                    <a:pt x="573" y="852"/>
                    <a:pt x="584" y="835"/>
                  </a:cubicBezTo>
                  <a:cubicBezTo>
                    <a:pt x="600" y="809"/>
                    <a:pt x="634" y="802"/>
                    <a:pt x="660" y="818"/>
                  </a:cubicBezTo>
                  <a:cubicBezTo>
                    <a:pt x="685" y="834"/>
                    <a:pt x="693" y="868"/>
                    <a:pt x="677" y="893"/>
                  </a:cubicBezTo>
                  <a:cubicBezTo>
                    <a:pt x="666" y="910"/>
                    <a:pt x="647" y="919"/>
                    <a:pt x="629" y="919"/>
                  </a:cubicBezTo>
                  <a:cubicBezTo>
                    <a:pt x="601" y="963"/>
                    <a:pt x="601" y="963"/>
                    <a:pt x="601" y="963"/>
                  </a:cubicBezTo>
                  <a:cubicBezTo>
                    <a:pt x="715" y="1035"/>
                    <a:pt x="715" y="1035"/>
                    <a:pt x="715" y="1035"/>
                  </a:cubicBezTo>
                  <a:cubicBezTo>
                    <a:pt x="782" y="931"/>
                    <a:pt x="820" y="807"/>
                    <a:pt x="820" y="674"/>
                  </a:cubicBezTo>
                  <a:cubicBezTo>
                    <a:pt x="820" y="304"/>
                    <a:pt x="523" y="4"/>
                    <a:pt x="154" y="0"/>
                  </a:cubicBezTo>
                  <a:lnTo>
                    <a:pt x="154" y="1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81">
              <a:extLst>
                <a:ext uri="{FF2B5EF4-FFF2-40B4-BE49-F238E27FC236}">
                  <a16:creationId xmlns:a16="http://schemas.microsoft.com/office/drawing/2014/main" id="{2F029B28-1708-42A1-B609-95162242DE65}"/>
                </a:ext>
              </a:extLst>
            </p:cNvPr>
            <p:cNvSpPr>
              <a:spLocks/>
            </p:cNvSpPr>
            <p:nvPr/>
          </p:nvSpPr>
          <p:spPr bwMode="auto">
            <a:xfrm>
              <a:off x="4929885" y="6853073"/>
              <a:ext cx="2328034" cy="1091803"/>
            </a:xfrm>
            <a:custGeom>
              <a:avLst/>
              <a:gdLst>
                <a:gd name="T0" fmla="*/ 1032 w 1117"/>
                <a:gd name="T1" fmla="*/ 74 h 524"/>
                <a:gd name="T2" fmla="*/ 1072 w 1117"/>
                <a:gd name="T3" fmla="*/ 59 h 524"/>
                <a:gd name="T4" fmla="*/ 1061 w 1117"/>
                <a:gd name="T5" fmla="*/ 10 h 524"/>
                <a:gd name="T6" fmla="*/ 1012 w 1117"/>
                <a:gd name="T7" fmla="*/ 21 h 524"/>
                <a:gd name="T8" fmla="*/ 1016 w 1117"/>
                <a:gd name="T9" fmla="*/ 64 h 524"/>
                <a:gd name="T10" fmla="*/ 971 w 1117"/>
                <a:gd name="T11" fmla="*/ 135 h 524"/>
                <a:gd name="T12" fmla="*/ 854 w 1117"/>
                <a:gd name="T13" fmla="*/ 61 h 524"/>
                <a:gd name="T14" fmla="*/ 558 w 1117"/>
                <a:gd name="T15" fmla="*/ 213 h 524"/>
                <a:gd name="T16" fmla="*/ 264 w 1117"/>
                <a:gd name="T17" fmla="*/ 63 h 524"/>
                <a:gd name="T18" fmla="*/ 162 w 1117"/>
                <a:gd name="T19" fmla="*/ 127 h 524"/>
                <a:gd name="T20" fmla="*/ 189 w 1117"/>
                <a:gd name="T21" fmla="*/ 170 h 524"/>
                <a:gd name="T22" fmla="*/ 239 w 1117"/>
                <a:gd name="T23" fmla="*/ 196 h 524"/>
                <a:gd name="T24" fmla="*/ 221 w 1117"/>
                <a:gd name="T25" fmla="*/ 271 h 524"/>
                <a:gd name="T26" fmla="*/ 146 w 1117"/>
                <a:gd name="T27" fmla="*/ 254 h 524"/>
                <a:gd name="T28" fmla="*/ 144 w 1117"/>
                <a:gd name="T29" fmla="*/ 199 h 524"/>
                <a:gd name="T30" fmla="*/ 117 w 1117"/>
                <a:gd name="T31" fmla="*/ 155 h 524"/>
                <a:gd name="T32" fmla="*/ 0 w 1117"/>
                <a:gd name="T33" fmla="*/ 227 h 524"/>
                <a:gd name="T34" fmla="*/ 558 w 1117"/>
                <a:gd name="T35" fmla="*/ 524 h 524"/>
                <a:gd name="T36" fmla="*/ 1117 w 1117"/>
                <a:gd name="T37" fmla="*/ 227 h 524"/>
                <a:gd name="T38" fmla="*/ 987 w 1117"/>
                <a:gd name="T39" fmla="*/ 146 h 524"/>
                <a:gd name="T40" fmla="*/ 1032 w 1117"/>
                <a:gd name="T41" fmla="*/ 7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7" h="524">
                  <a:moveTo>
                    <a:pt x="1032" y="74"/>
                  </a:moveTo>
                  <a:cubicBezTo>
                    <a:pt x="1047" y="79"/>
                    <a:pt x="1064" y="73"/>
                    <a:pt x="1072" y="59"/>
                  </a:cubicBezTo>
                  <a:cubicBezTo>
                    <a:pt x="1083" y="43"/>
                    <a:pt x="1078" y="21"/>
                    <a:pt x="1061" y="10"/>
                  </a:cubicBezTo>
                  <a:cubicBezTo>
                    <a:pt x="1045" y="0"/>
                    <a:pt x="1023" y="5"/>
                    <a:pt x="1012" y="21"/>
                  </a:cubicBezTo>
                  <a:cubicBezTo>
                    <a:pt x="1004" y="35"/>
                    <a:pt x="1006" y="52"/>
                    <a:pt x="1016" y="64"/>
                  </a:cubicBezTo>
                  <a:cubicBezTo>
                    <a:pt x="971" y="135"/>
                    <a:pt x="971" y="135"/>
                    <a:pt x="971" y="135"/>
                  </a:cubicBezTo>
                  <a:cubicBezTo>
                    <a:pt x="854" y="61"/>
                    <a:pt x="854" y="61"/>
                    <a:pt x="854" y="61"/>
                  </a:cubicBezTo>
                  <a:cubicBezTo>
                    <a:pt x="788" y="153"/>
                    <a:pt x="680" y="213"/>
                    <a:pt x="558" y="213"/>
                  </a:cubicBezTo>
                  <a:cubicBezTo>
                    <a:pt x="437" y="213"/>
                    <a:pt x="330" y="154"/>
                    <a:pt x="264" y="63"/>
                  </a:cubicBezTo>
                  <a:cubicBezTo>
                    <a:pt x="162" y="127"/>
                    <a:pt x="162" y="127"/>
                    <a:pt x="162" y="127"/>
                  </a:cubicBezTo>
                  <a:cubicBezTo>
                    <a:pt x="189" y="170"/>
                    <a:pt x="189" y="170"/>
                    <a:pt x="189" y="170"/>
                  </a:cubicBezTo>
                  <a:cubicBezTo>
                    <a:pt x="209" y="169"/>
                    <a:pt x="228" y="178"/>
                    <a:pt x="239" y="196"/>
                  </a:cubicBezTo>
                  <a:cubicBezTo>
                    <a:pt x="255" y="222"/>
                    <a:pt x="247" y="255"/>
                    <a:pt x="221" y="271"/>
                  </a:cubicBezTo>
                  <a:cubicBezTo>
                    <a:pt x="196" y="287"/>
                    <a:pt x="162" y="279"/>
                    <a:pt x="146" y="254"/>
                  </a:cubicBezTo>
                  <a:cubicBezTo>
                    <a:pt x="135" y="237"/>
                    <a:pt x="135" y="216"/>
                    <a:pt x="144" y="199"/>
                  </a:cubicBezTo>
                  <a:cubicBezTo>
                    <a:pt x="117" y="155"/>
                    <a:pt x="117" y="155"/>
                    <a:pt x="117" y="155"/>
                  </a:cubicBezTo>
                  <a:cubicBezTo>
                    <a:pt x="0" y="227"/>
                    <a:pt x="0" y="227"/>
                    <a:pt x="0" y="227"/>
                  </a:cubicBezTo>
                  <a:cubicBezTo>
                    <a:pt x="121" y="407"/>
                    <a:pt x="326" y="524"/>
                    <a:pt x="558" y="524"/>
                  </a:cubicBezTo>
                  <a:cubicBezTo>
                    <a:pt x="791" y="524"/>
                    <a:pt x="996" y="407"/>
                    <a:pt x="1117" y="227"/>
                  </a:cubicBezTo>
                  <a:cubicBezTo>
                    <a:pt x="987" y="146"/>
                    <a:pt x="987" y="146"/>
                    <a:pt x="987" y="146"/>
                  </a:cubicBezTo>
                  <a:lnTo>
                    <a:pt x="1032" y="7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3C8EFFC-83E1-4BEF-89D8-7017AABB6273}"/>
                </a:ext>
              </a:extLst>
            </p:cNvPr>
            <p:cNvGrpSpPr/>
            <p:nvPr/>
          </p:nvGrpSpPr>
          <p:grpSpPr>
            <a:xfrm>
              <a:off x="5058633" y="5490408"/>
              <a:ext cx="2238145" cy="2237433"/>
              <a:chOff x="23275485" y="3537898"/>
              <a:chExt cx="3827340" cy="3824723"/>
            </a:xfrm>
          </p:grpSpPr>
          <p:sp>
            <p:nvSpPr>
              <p:cNvPr id="16" name="Content Placeholder 3">
                <a:extLst>
                  <a:ext uri="{FF2B5EF4-FFF2-40B4-BE49-F238E27FC236}">
                    <a16:creationId xmlns:a16="http://schemas.microsoft.com/office/drawing/2014/main" id="{4CD9C23C-5E4F-469A-B372-B3BD62D6251B}"/>
                  </a:ext>
                </a:extLst>
              </p:cNvPr>
              <p:cNvSpPr txBox="1">
                <a:spLocks/>
              </p:cNvSpPr>
              <p:nvPr/>
            </p:nvSpPr>
            <p:spPr>
              <a:xfrm rot="3348909">
                <a:off x="23404156" y="3746448"/>
                <a:ext cx="3400004" cy="3399997"/>
              </a:xfrm>
              <a:prstGeom prst="rect">
                <a:avLst/>
              </a:prstGeom>
            </p:spPr>
            <p:txBody>
              <a:bodyPr vert="horz" lIns="91424" tIns="45713" rIns="91424" bIns="45713" rtlCol="0" anchor="ctr">
                <a:prstTxWarp prst="textArchUp">
                  <a:avLst/>
                </a:prstTxWarp>
                <a:noAutofit/>
              </a:bodyPr>
              <a:lstStyle>
                <a:lvl1pPr marL="226975" indent="-226975" algn="l" defTabSz="1088110"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10" indent="-228563" algn="l" defTabSz="1088110" rtl="0" eaLnBrk="1" latinLnBrk="0" hangingPunct="1">
                  <a:lnSpc>
                    <a:spcPct val="100000"/>
                  </a:lnSpc>
                  <a:spcBef>
                    <a:spcPts val="300"/>
                  </a:spcBef>
                  <a:buClrTx/>
                  <a:buSzPct val="100000"/>
                  <a:buFont typeface="Lucida Grande"/>
                  <a:buChar char="–"/>
                  <a:tabLst/>
                  <a:defRPr lang="en-US" sz="2000" kern="1200" baseline="0" dirty="0" smtClean="0">
                    <a:solidFill>
                      <a:schemeClr val="bg2"/>
                    </a:solidFill>
                    <a:latin typeface="+mn-lt"/>
                    <a:ea typeface="+mn-ea"/>
                    <a:cs typeface="+mn-cs"/>
                  </a:defRPr>
                </a:lvl2pPr>
                <a:lvl3pPr marL="688861" indent="-230150" algn="l" defTabSz="1088110" rtl="0" eaLnBrk="1" latinLnBrk="0" hangingPunct="1">
                  <a:lnSpc>
                    <a:spcPct val="100000"/>
                  </a:lnSpc>
                  <a:spcBef>
                    <a:spcPts val="300"/>
                  </a:spcBef>
                  <a:buClrTx/>
                  <a:buFont typeface="Lucida Grande"/>
                  <a:buChar char="–"/>
                  <a:tabLst/>
                  <a:defRPr lang="en-US" sz="1900" kern="1200" dirty="0" smtClean="0">
                    <a:solidFill>
                      <a:schemeClr val="bg2"/>
                    </a:solidFill>
                    <a:latin typeface="+mn-lt"/>
                    <a:ea typeface="+mn-ea"/>
                    <a:cs typeface="+mn-cs"/>
                  </a:defRPr>
                </a:lvl3pPr>
                <a:lvl4pPr marL="919008" indent="-230150" algn="l" defTabSz="1088110" rtl="0" eaLnBrk="1" latinLnBrk="0" hangingPunct="1">
                  <a:lnSpc>
                    <a:spcPct val="100000"/>
                  </a:lnSpc>
                  <a:spcBef>
                    <a:spcPts val="300"/>
                  </a:spcBef>
                  <a:buClrTx/>
                  <a:buFont typeface="Lucida Grande"/>
                  <a:buChar char="–"/>
                  <a:tabLst/>
                  <a:defRPr lang="en-US" sz="1600" kern="1200" baseline="0" dirty="0" smtClean="0">
                    <a:solidFill>
                      <a:schemeClr val="bg2"/>
                    </a:solidFill>
                    <a:latin typeface="+mn-lt"/>
                    <a:ea typeface="+mn-ea"/>
                    <a:cs typeface="+mn-cs"/>
                  </a:defRPr>
                </a:lvl4pPr>
                <a:lvl5pPr marL="1147571" indent="-228563" algn="l" defTabSz="1088110" rtl="0" eaLnBrk="1" latinLnBrk="0" hangingPunct="1">
                  <a:lnSpc>
                    <a:spcPct val="100000"/>
                  </a:lnSpc>
                  <a:spcBef>
                    <a:spcPts val="300"/>
                  </a:spcBef>
                  <a:buClrTx/>
                  <a:buFont typeface="Lucida Grande"/>
                  <a:buChar char="–"/>
                  <a:tabLst/>
                  <a:defRPr lang="en-US" sz="1600" kern="1200" baseline="0" dirty="0">
                    <a:solidFill>
                      <a:schemeClr val="bg2"/>
                    </a:solidFill>
                    <a:latin typeface="+mn-lt"/>
                    <a:ea typeface="+mn-ea"/>
                    <a:cs typeface="+mn-cs"/>
                  </a:defRPr>
                </a:lvl5pPr>
                <a:lvl6pPr marL="911073" indent="-231735" algn="l" defTabSz="1088110" rtl="0" eaLnBrk="1" latinLnBrk="0" hangingPunct="1">
                  <a:spcBef>
                    <a:spcPct val="20000"/>
                  </a:spcBef>
                  <a:buClr>
                    <a:schemeClr val="bg1"/>
                  </a:buClr>
                  <a:buFont typeface="Arial"/>
                  <a:buChar char="•"/>
                  <a:defRPr sz="1500" kern="1200" baseline="0">
                    <a:solidFill>
                      <a:schemeClr val="bg1"/>
                    </a:solidFill>
                    <a:latin typeface="+mn-lt"/>
                    <a:ea typeface="+mn-ea"/>
                    <a:cs typeface="+mn-cs"/>
                  </a:defRPr>
                </a:lvl6pPr>
                <a:lvl7pPr marL="1141223" indent="-230150" algn="l" defTabSz="1088110"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0408"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463"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110" rtl="0" eaLnBrk="1" fontAlgn="auto" latinLnBrk="0" hangingPunct="1">
                  <a:lnSpc>
                    <a:spcPct val="7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Netto Offc Pro" panose="020B0504020101010102" pitchFamily="34" charset="0"/>
                  </a:rPr>
                  <a:t>Data</a:t>
                </a:r>
              </a:p>
            </p:txBody>
          </p:sp>
          <p:sp>
            <p:nvSpPr>
              <p:cNvPr id="17" name="Content Placeholder 3">
                <a:extLst>
                  <a:ext uri="{FF2B5EF4-FFF2-40B4-BE49-F238E27FC236}">
                    <a16:creationId xmlns:a16="http://schemas.microsoft.com/office/drawing/2014/main" id="{A17A6703-0C73-4D14-9A0C-E44B75DFECC1}"/>
                  </a:ext>
                </a:extLst>
              </p:cNvPr>
              <p:cNvSpPr txBox="1">
                <a:spLocks/>
              </p:cNvSpPr>
              <p:nvPr/>
            </p:nvSpPr>
            <p:spPr>
              <a:xfrm rot="17820922">
                <a:off x="23439065" y="3537902"/>
                <a:ext cx="3663763" cy="3663756"/>
              </a:xfrm>
              <a:prstGeom prst="rect">
                <a:avLst/>
              </a:prstGeom>
            </p:spPr>
            <p:txBody>
              <a:bodyPr vert="horz" lIns="91424" tIns="45713" rIns="91424" bIns="45713" rtlCol="0" anchor="ctr">
                <a:prstTxWarp prst="textArchUp">
                  <a:avLst/>
                </a:prstTxWarp>
                <a:noAutofit/>
              </a:bodyPr>
              <a:lstStyle>
                <a:lvl1pPr marL="226975" indent="-226975" algn="l" defTabSz="1088110"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10" indent="-228563" algn="l" defTabSz="1088110" rtl="0" eaLnBrk="1" latinLnBrk="0" hangingPunct="1">
                  <a:lnSpc>
                    <a:spcPct val="100000"/>
                  </a:lnSpc>
                  <a:spcBef>
                    <a:spcPts val="300"/>
                  </a:spcBef>
                  <a:buClrTx/>
                  <a:buSzPct val="100000"/>
                  <a:buFont typeface="Lucida Grande"/>
                  <a:buChar char="–"/>
                  <a:tabLst/>
                  <a:defRPr lang="en-US" sz="2000" kern="1200" baseline="0" dirty="0" smtClean="0">
                    <a:solidFill>
                      <a:schemeClr val="bg2"/>
                    </a:solidFill>
                    <a:latin typeface="+mn-lt"/>
                    <a:ea typeface="+mn-ea"/>
                    <a:cs typeface="+mn-cs"/>
                  </a:defRPr>
                </a:lvl2pPr>
                <a:lvl3pPr marL="688861" indent="-230150" algn="l" defTabSz="1088110" rtl="0" eaLnBrk="1" latinLnBrk="0" hangingPunct="1">
                  <a:lnSpc>
                    <a:spcPct val="100000"/>
                  </a:lnSpc>
                  <a:spcBef>
                    <a:spcPts val="300"/>
                  </a:spcBef>
                  <a:buClrTx/>
                  <a:buFont typeface="Lucida Grande"/>
                  <a:buChar char="–"/>
                  <a:tabLst/>
                  <a:defRPr lang="en-US" sz="1900" kern="1200" dirty="0" smtClean="0">
                    <a:solidFill>
                      <a:schemeClr val="bg2"/>
                    </a:solidFill>
                    <a:latin typeface="+mn-lt"/>
                    <a:ea typeface="+mn-ea"/>
                    <a:cs typeface="+mn-cs"/>
                  </a:defRPr>
                </a:lvl3pPr>
                <a:lvl4pPr marL="919008" indent="-230150" algn="l" defTabSz="1088110" rtl="0" eaLnBrk="1" latinLnBrk="0" hangingPunct="1">
                  <a:lnSpc>
                    <a:spcPct val="100000"/>
                  </a:lnSpc>
                  <a:spcBef>
                    <a:spcPts val="300"/>
                  </a:spcBef>
                  <a:buClrTx/>
                  <a:buFont typeface="Lucida Grande"/>
                  <a:buChar char="–"/>
                  <a:tabLst/>
                  <a:defRPr lang="en-US" sz="1600" kern="1200" baseline="0" dirty="0" smtClean="0">
                    <a:solidFill>
                      <a:schemeClr val="bg2"/>
                    </a:solidFill>
                    <a:latin typeface="+mn-lt"/>
                    <a:ea typeface="+mn-ea"/>
                    <a:cs typeface="+mn-cs"/>
                  </a:defRPr>
                </a:lvl4pPr>
                <a:lvl5pPr marL="1147571" indent="-228563" algn="l" defTabSz="1088110" rtl="0" eaLnBrk="1" latinLnBrk="0" hangingPunct="1">
                  <a:lnSpc>
                    <a:spcPct val="100000"/>
                  </a:lnSpc>
                  <a:spcBef>
                    <a:spcPts val="300"/>
                  </a:spcBef>
                  <a:buClrTx/>
                  <a:buFont typeface="Lucida Grande"/>
                  <a:buChar char="–"/>
                  <a:tabLst/>
                  <a:defRPr lang="en-US" sz="1600" kern="1200" baseline="0" dirty="0">
                    <a:solidFill>
                      <a:schemeClr val="bg2"/>
                    </a:solidFill>
                    <a:latin typeface="+mn-lt"/>
                    <a:ea typeface="+mn-ea"/>
                    <a:cs typeface="+mn-cs"/>
                  </a:defRPr>
                </a:lvl5pPr>
                <a:lvl6pPr marL="911073" indent="-231735" algn="l" defTabSz="1088110" rtl="0" eaLnBrk="1" latinLnBrk="0" hangingPunct="1">
                  <a:spcBef>
                    <a:spcPct val="20000"/>
                  </a:spcBef>
                  <a:buClr>
                    <a:schemeClr val="bg1"/>
                  </a:buClr>
                  <a:buFont typeface="Arial"/>
                  <a:buChar char="•"/>
                  <a:defRPr sz="1500" kern="1200" baseline="0">
                    <a:solidFill>
                      <a:schemeClr val="bg1"/>
                    </a:solidFill>
                    <a:latin typeface="+mn-lt"/>
                    <a:ea typeface="+mn-ea"/>
                    <a:cs typeface="+mn-cs"/>
                  </a:defRPr>
                </a:lvl6pPr>
                <a:lvl7pPr marL="1141223" indent="-230150" algn="l" defTabSz="1088110"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0408"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463"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110" rtl="0" eaLnBrk="1" fontAlgn="auto" latinLnBrk="0" hangingPunct="1">
                  <a:lnSpc>
                    <a:spcPct val="7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Netto Offc Pro" panose="020B0504020101010102" pitchFamily="34" charset="0"/>
                  </a:rPr>
                  <a:t>Apps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Netto Offc Pro" panose="020B0504020101010102" pitchFamily="34" charset="0"/>
                </a:endParaRPr>
              </a:p>
            </p:txBody>
          </p:sp>
          <p:sp>
            <p:nvSpPr>
              <p:cNvPr id="18" name="Content Placeholder 3">
                <a:extLst>
                  <a:ext uri="{FF2B5EF4-FFF2-40B4-BE49-F238E27FC236}">
                    <a16:creationId xmlns:a16="http://schemas.microsoft.com/office/drawing/2014/main" id="{599DABBD-5C14-439F-A461-A549807F31C9}"/>
                  </a:ext>
                </a:extLst>
              </p:cNvPr>
              <p:cNvSpPr txBox="1">
                <a:spLocks/>
              </p:cNvSpPr>
              <p:nvPr/>
            </p:nvSpPr>
            <p:spPr>
              <a:xfrm>
                <a:off x="23275485" y="3698864"/>
                <a:ext cx="3663762" cy="3663757"/>
              </a:xfrm>
              <a:prstGeom prst="rect">
                <a:avLst/>
              </a:prstGeom>
            </p:spPr>
            <p:txBody>
              <a:bodyPr vert="horz" lIns="91424" tIns="45713" rIns="91424" bIns="45713" rtlCol="0" anchor="ctr">
                <a:prstTxWarp prst="textArchDown">
                  <a:avLst/>
                </a:prstTxWarp>
                <a:noAutofit/>
              </a:bodyPr>
              <a:lstStyle>
                <a:lvl1pPr marL="226975" indent="-226975" algn="l" defTabSz="1088110"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10" indent="-228563" algn="l" defTabSz="1088110" rtl="0" eaLnBrk="1" latinLnBrk="0" hangingPunct="1">
                  <a:lnSpc>
                    <a:spcPct val="100000"/>
                  </a:lnSpc>
                  <a:spcBef>
                    <a:spcPts val="300"/>
                  </a:spcBef>
                  <a:buClrTx/>
                  <a:buSzPct val="100000"/>
                  <a:buFont typeface="Lucida Grande"/>
                  <a:buChar char="–"/>
                  <a:tabLst/>
                  <a:defRPr lang="en-US" sz="2000" kern="1200" baseline="0" dirty="0" smtClean="0">
                    <a:solidFill>
                      <a:schemeClr val="bg2"/>
                    </a:solidFill>
                    <a:latin typeface="+mn-lt"/>
                    <a:ea typeface="+mn-ea"/>
                    <a:cs typeface="+mn-cs"/>
                  </a:defRPr>
                </a:lvl2pPr>
                <a:lvl3pPr marL="688861" indent="-230150" algn="l" defTabSz="1088110" rtl="0" eaLnBrk="1" latinLnBrk="0" hangingPunct="1">
                  <a:lnSpc>
                    <a:spcPct val="100000"/>
                  </a:lnSpc>
                  <a:spcBef>
                    <a:spcPts val="300"/>
                  </a:spcBef>
                  <a:buClrTx/>
                  <a:buFont typeface="Lucida Grande"/>
                  <a:buChar char="–"/>
                  <a:tabLst/>
                  <a:defRPr lang="en-US" sz="1900" kern="1200" dirty="0" smtClean="0">
                    <a:solidFill>
                      <a:schemeClr val="bg2"/>
                    </a:solidFill>
                    <a:latin typeface="+mn-lt"/>
                    <a:ea typeface="+mn-ea"/>
                    <a:cs typeface="+mn-cs"/>
                  </a:defRPr>
                </a:lvl3pPr>
                <a:lvl4pPr marL="919008" indent="-230150" algn="l" defTabSz="1088110" rtl="0" eaLnBrk="1" latinLnBrk="0" hangingPunct="1">
                  <a:lnSpc>
                    <a:spcPct val="100000"/>
                  </a:lnSpc>
                  <a:spcBef>
                    <a:spcPts val="300"/>
                  </a:spcBef>
                  <a:buClrTx/>
                  <a:buFont typeface="Lucida Grande"/>
                  <a:buChar char="–"/>
                  <a:tabLst/>
                  <a:defRPr lang="en-US" sz="1600" kern="1200" baseline="0" dirty="0" smtClean="0">
                    <a:solidFill>
                      <a:schemeClr val="bg2"/>
                    </a:solidFill>
                    <a:latin typeface="+mn-lt"/>
                    <a:ea typeface="+mn-ea"/>
                    <a:cs typeface="+mn-cs"/>
                  </a:defRPr>
                </a:lvl4pPr>
                <a:lvl5pPr marL="1147571" indent="-228563" algn="l" defTabSz="1088110" rtl="0" eaLnBrk="1" latinLnBrk="0" hangingPunct="1">
                  <a:lnSpc>
                    <a:spcPct val="100000"/>
                  </a:lnSpc>
                  <a:spcBef>
                    <a:spcPts val="300"/>
                  </a:spcBef>
                  <a:buClrTx/>
                  <a:buFont typeface="Lucida Grande"/>
                  <a:buChar char="–"/>
                  <a:tabLst/>
                  <a:defRPr lang="en-US" sz="1600" kern="1200" baseline="0" dirty="0">
                    <a:solidFill>
                      <a:schemeClr val="bg2"/>
                    </a:solidFill>
                    <a:latin typeface="+mn-lt"/>
                    <a:ea typeface="+mn-ea"/>
                    <a:cs typeface="+mn-cs"/>
                  </a:defRPr>
                </a:lvl5pPr>
                <a:lvl6pPr marL="911073" indent="-231735" algn="l" defTabSz="1088110" rtl="0" eaLnBrk="1" latinLnBrk="0" hangingPunct="1">
                  <a:spcBef>
                    <a:spcPct val="20000"/>
                  </a:spcBef>
                  <a:buClr>
                    <a:schemeClr val="bg1"/>
                  </a:buClr>
                  <a:buFont typeface="Arial"/>
                  <a:buChar char="•"/>
                  <a:defRPr sz="1500" kern="1200" baseline="0">
                    <a:solidFill>
                      <a:schemeClr val="bg1"/>
                    </a:solidFill>
                    <a:latin typeface="+mn-lt"/>
                    <a:ea typeface="+mn-ea"/>
                    <a:cs typeface="+mn-cs"/>
                  </a:defRPr>
                </a:lvl6pPr>
                <a:lvl7pPr marL="1141223" indent="-230150" algn="l" defTabSz="1088110"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0408"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463" indent="-272027" algn="l" defTabSz="108811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110" rtl="0" eaLnBrk="1" fontAlgn="auto" latinLnBrk="0" hangingPunct="1">
                  <a:lnSpc>
                    <a:spcPct val="7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Netto Offc Pro" panose="020B0504020101010102" pitchFamily="34" charset="0"/>
                  </a:rPr>
                  <a:t>Network</a:t>
                </a:r>
              </a:p>
            </p:txBody>
          </p:sp>
        </p:grpSp>
        <p:grpSp>
          <p:nvGrpSpPr>
            <p:cNvPr id="10" name="Group 9">
              <a:extLst>
                <a:ext uri="{FF2B5EF4-FFF2-40B4-BE49-F238E27FC236}">
                  <a16:creationId xmlns:a16="http://schemas.microsoft.com/office/drawing/2014/main" id="{5D7AE944-13A1-4D3E-A781-1A9AEFA5BB60}"/>
                </a:ext>
              </a:extLst>
            </p:cNvPr>
            <p:cNvGrpSpPr/>
            <p:nvPr/>
          </p:nvGrpSpPr>
          <p:grpSpPr>
            <a:xfrm>
              <a:off x="5462389" y="5907243"/>
              <a:ext cx="1240234" cy="1239964"/>
              <a:chOff x="5465366" y="3151438"/>
              <a:chExt cx="1240234" cy="1239964"/>
            </a:xfrm>
          </p:grpSpPr>
          <p:sp>
            <p:nvSpPr>
              <p:cNvPr id="11" name="Freeform 5">
                <a:extLst>
                  <a:ext uri="{FF2B5EF4-FFF2-40B4-BE49-F238E27FC236}">
                    <a16:creationId xmlns:a16="http://schemas.microsoft.com/office/drawing/2014/main" id="{893CCBF3-BD3C-4E52-90F8-F8F5CFEDA851}"/>
                  </a:ext>
                </a:extLst>
              </p:cNvPr>
              <p:cNvSpPr>
                <a:spLocks/>
              </p:cNvSpPr>
              <p:nvPr/>
            </p:nvSpPr>
            <p:spPr bwMode="auto">
              <a:xfrm>
                <a:off x="5465366" y="3151438"/>
                <a:ext cx="1240234" cy="1239964"/>
              </a:xfrm>
              <a:custGeom>
                <a:avLst/>
                <a:gdLst>
                  <a:gd name="T0" fmla="*/ 726 w 726"/>
                  <a:gd name="T1" fmla="*/ 363 h 726"/>
                  <a:gd name="T2" fmla="*/ 669 w 726"/>
                  <a:gd name="T3" fmla="*/ 558 h 726"/>
                  <a:gd name="T4" fmla="*/ 659 w 726"/>
                  <a:gd name="T5" fmla="*/ 574 h 726"/>
                  <a:gd name="T6" fmla="*/ 363 w 726"/>
                  <a:gd name="T7" fmla="*/ 726 h 726"/>
                  <a:gd name="T8" fmla="*/ 69 w 726"/>
                  <a:gd name="T9" fmla="*/ 576 h 726"/>
                  <a:gd name="T10" fmla="*/ 58 w 726"/>
                  <a:gd name="T11" fmla="*/ 560 h 726"/>
                  <a:gd name="T12" fmla="*/ 0 w 726"/>
                  <a:gd name="T13" fmla="*/ 363 h 726"/>
                  <a:gd name="T14" fmla="*/ 352 w 726"/>
                  <a:gd name="T15" fmla="*/ 0 h 726"/>
                  <a:gd name="T16" fmla="*/ 363 w 726"/>
                  <a:gd name="T17" fmla="*/ 0 h 726"/>
                  <a:gd name="T18" fmla="*/ 371 w 726"/>
                  <a:gd name="T19" fmla="*/ 0 h 726"/>
                  <a:gd name="T20" fmla="*/ 726 w 726"/>
                  <a:gd name="T21"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726">
                    <a:moveTo>
                      <a:pt x="726" y="363"/>
                    </a:moveTo>
                    <a:cubicBezTo>
                      <a:pt x="726" y="435"/>
                      <a:pt x="705" y="502"/>
                      <a:pt x="669" y="558"/>
                    </a:cubicBezTo>
                    <a:cubicBezTo>
                      <a:pt x="666" y="564"/>
                      <a:pt x="662" y="569"/>
                      <a:pt x="659" y="574"/>
                    </a:cubicBezTo>
                    <a:cubicBezTo>
                      <a:pt x="593" y="666"/>
                      <a:pt x="485" y="726"/>
                      <a:pt x="363" y="726"/>
                    </a:cubicBezTo>
                    <a:cubicBezTo>
                      <a:pt x="242" y="726"/>
                      <a:pt x="135" y="667"/>
                      <a:pt x="69" y="576"/>
                    </a:cubicBezTo>
                    <a:cubicBezTo>
                      <a:pt x="65" y="571"/>
                      <a:pt x="62" y="566"/>
                      <a:pt x="58" y="560"/>
                    </a:cubicBezTo>
                    <a:cubicBezTo>
                      <a:pt x="21" y="504"/>
                      <a:pt x="0" y="436"/>
                      <a:pt x="0" y="363"/>
                    </a:cubicBezTo>
                    <a:cubicBezTo>
                      <a:pt x="0" y="166"/>
                      <a:pt x="156" y="6"/>
                      <a:pt x="352" y="0"/>
                    </a:cubicBezTo>
                    <a:cubicBezTo>
                      <a:pt x="355" y="0"/>
                      <a:pt x="359" y="0"/>
                      <a:pt x="363" y="0"/>
                    </a:cubicBezTo>
                    <a:cubicBezTo>
                      <a:pt x="366" y="0"/>
                      <a:pt x="368" y="0"/>
                      <a:pt x="371" y="0"/>
                    </a:cubicBezTo>
                    <a:cubicBezTo>
                      <a:pt x="568" y="4"/>
                      <a:pt x="726" y="165"/>
                      <a:pt x="726" y="363"/>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12" name="Group 11">
                <a:extLst>
                  <a:ext uri="{FF2B5EF4-FFF2-40B4-BE49-F238E27FC236}">
                    <a16:creationId xmlns:a16="http://schemas.microsoft.com/office/drawing/2014/main" id="{7CBAE74D-7F84-45FB-9083-A022931C6DA3}"/>
                  </a:ext>
                </a:extLst>
              </p:cNvPr>
              <p:cNvGrpSpPr/>
              <p:nvPr/>
            </p:nvGrpSpPr>
            <p:grpSpPr>
              <a:xfrm>
                <a:off x="5900246" y="3466010"/>
                <a:ext cx="370473" cy="498072"/>
                <a:chOff x="23140988" y="-1049338"/>
                <a:chExt cx="549275" cy="738188"/>
              </a:xfrm>
            </p:grpSpPr>
            <p:sp>
              <p:nvSpPr>
                <p:cNvPr id="13" name="Freeform 16">
                  <a:extLst>
                    <a:ext uri="{FF2B5EF4-FFF2-40B4-BE49-F238E27FC236}">
                      <a16:creationId xmlns:a16="http://schemas.microsoft.com/office/drawing/2014/main" id="{FF48A315-D8E0-4560-96BE-7DA1A374CFF2}"/>
                    </a:ext>
                  </a:extLst>
                </p:cNvPr>
                <p:cNvSpPr>
                  <a:spLocks/>
                </p:cNvSpPr>
                <p:nvPr/>
              </p:nvSpPr>
              <p:spPr bwMode="auto">
                <a:xfrm>
                  <a:off x="23140988" y="-766763"/>
                  <a:ext cx="549275" cy="455613"/>
                </a:xfrm>
                <a:custGeom>
                  <a:avLst/>
                  <a:gdLst>
                    <a:gd name="T0" fmla="*/ 0 w 346"/>
                    <a:gd name="T1" fmla="*/ 0 h 287"/>
                    <a:gd name="T2" fmla="*/ 346 w 346"/>
                    <a:gd name="T3" fmla="*/ 0 h 287"/>
                    <a:gd name="T4" fmla="*/ 346 w 346"/>
                    <a:gd name="T5" fmla="*/ 287 h 287"/>
                    <a:gd name="T6" fmla="*/ 0 w 346"/>
                    <a:gd name="T7" fmla="*/ 287 h 287"/>
                    <a:gd name="T8" fmla="*/ 0 w 346"/>
                    <a:gd name="T9" fmla="*/ 0 h 287"/>
                    <a:gd name="T10" fmla="*/ 0 w 346"/>
                    <a:gd name="T11" fmla="*/ 0 h 287"/>
                  </a:gdLst>
                  <a:ahLst/>
                  <a:cxnLst>
                    <a:cxn ang="0">
                      <a:pos x="T0" y="T1"/>
                    </a:cxn>
                    <a:cxn ang="0">
                      <a:pos x="T2" y="T3"/>
                    </a:cxn>
                    <a:cxn ang="0">
                      <a:pos x="T4" y="T5"/>
                    </a:cxn>
                    <a:cxn ang="0">
                      <a:pos x="T6" y="T7"/>
                    </a:cxn>
                    <a:cxn ang="0">
                      <a:pos x="T8" y="T9"/>
                    </a:cxn>
                    <a:cxn ang="0">
                      <a:pos x="T10" y="T11"/>
                    </a:cxn>
                  </a:cxnLst>
                  <a:rect l="0" t="0" r="r" b="b"/>
                  <a:pathLst>
                    <a:path w="346" h="287">
                      <a:moveTo>
                        <a:pt x="0" y="0"/>
                      </a:moveTo>
                      <a:lnTo>
                        <a:pt x="346" y="0"/>
                      </a:lnTo>
                      <a:lnTo>
                        <a:pt x="346" y="287"/>
                      </a:lnTo>
                      <a:lnTo>
                        <a:pt x="0" y="287"/>
                      </a:lnTo>
                      <a:lnTo>
                        <a:pt x="0" y="0"/>
                      </a:lnTo>
                      <a:lnTo>
                        <a:pt x="0" y="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4" name="Freeform 17">
                  <a:extLst>
                    <a:ext uri="{FF2B5EF4-FFF2-40B4-BE49-F238E27FC236}">
                      <a16:creationId xmlns:a16="http://schemas.microsoft.com/office/drawing/2014/main" id="{CB450A76-03D7-4816-943E-C85DAAA24A9C}"/>
                    </a:ext>
                  </a:extLst>
                </p:cNvPr>
                <p:cNvSpPr>
                  <a:spLocks/>
                </p:cNvSpPr>
                <p:nvPr/>
              </p:nvSpPr>
              <p:spPr bwMode="auto">
                <a:xfrm>
                  <a:off x="23252113" y="-1049338"/>
                  <a:ext cx="334963" cy="282575"/>
                </a:xfrm>
                <a:custGeom>
                  <a:avLst/>
                  <a:gdLst>
                    <a:gd name="T0" fmla="*/ 43 w 88"/>
                    <a:gd name="T1" fmla="*/ 0 h 74"/>
                    <a:gd name="T2" fmla="*/ 43 w 88"/>
                    <a:gd name="T3" fmla="*/ 0 h 74"/>
                    <a:gd name="T4" fmla="*/ 0 w 88"/>
                    <a:gd name="T5" fmla="*/ 43 h 74"/>
                    <a:gd name="T6" fmla="*/ 0 w 88"/>
                    <a:gd name="T7" fmla="*/ 74 h 74"/>
                    <a:gd name="T8" fmla="*/ 88 w 88"/>
                    <a:gd name="T9" fmla="*/ 74 h 74"/>
                    <a:gd name="T10" fmla="*/ 88 w 88"/>
                    <a:gd name="T11" fmla="*/ 43 h 74"/>
                    <a:gd name="T12" fmla="*/ 43 w 8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88" h="74">
                      <a:moveTo>
                        <a:pt x="43" y="0"/>
                      </a:moveTo>
                      <a:cubicBezTo>
                        <a:pt x="43" y="0"/>
                        <a:pt x="43" y="0"/>
                        <a:pt x="43" y="0"/>
                      </a:cubicBezTo>
                      <a:cubicBezTo>
                        <a:pt x="19" y="0"/>
                        <a:pt x="0" y="19"/>
                        <a:pt x="0" y="43"/>
                      </a:cubicBezTo>
                      <a:cubicBezTo>
                        <a:pt x="0" y="74"/>
                        <a:pt x="0" y="74"/>
                        <a:pt x="0" y="74"/>
                      </a:cubicBezTo>
                      <a:cubicBezTo>
                        <a:pt x="88" y="74"/>
                        <a:pt x="88" y="74"/>
                        <a:pt x="88" y="74"/>
                      </a:cubicBezTo>
                      <a:cubicBezTo>
                        <a:pt x="88" y="43"/>
                        <a:pt x="88" y="43"/>
                        <a:pt x="88" y="43"/>
                      </a:cubicBezTo>
                      <a:cubicBezTo>
                        <a:pt x="88" y="19"/>
                        <a:pt x="67" y="0"/>
                        <a:pt x="43" y="0"/>
                      </a:cubicBez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5" name="Freeform 18">
                  <a:extLst>
                    <a:ext uri="{FF2B5EF4-FFF2-40B4-BE49-F238E27FC236}">
                      <a16:creationId xmlns:a16="http://schemas.microsoft.com/office/drawing/2014/main" id="{16B7CCEE-B9B2-4E37-B10A-5076A491C7C1}"/>
                    </a:ext>
                  </a:extLst>
                </p:cNvPr>
                <p:cNvSpPr>
                  <a:spLocks/>
                </p:cNvSpPr>
                <p:nvPr/>
              </p:nvSpPr>
              <p:spPr bwMode="auto">
                <a:xfrm>
                  <a:off x="23369587" y="-634828"/>
                  <a:ext cx="92075" cy="182563"/>
                </a:xfrm>
                <a:custGeom>
                  <a:avLst/>
                  <a:gdLst>
                    <a:gd name="T0" fmla="*/ 24 w 24"/>
                    <a:gd name="T1" fmla="*/ 12 h 48"/>
                    <a:gd name="T2" fmla="*/ 17 w 24"/>
                    <a:gd name="T3" fmla="*/ 1 h 48"/>
                    <a:gd name="T4" fmla="*/ 17 w 24"/>
                    <a:gd name="T5" fmla="*/ 1 h 48"/>
                    <a:gd name="T6" fmla="*/ 17 w 24"/>
                    <a:gd name="T7" fmla="*/ 1 h 48"/>
                    <a:gd name="T8" fmla="*/ 12 w 24"/>
                    <a:gd name="T9" fmla="*/ 0 h 48"/>
                    <a:gd name="T10" fmla="*/ 0 w 24"/>
                    <a:gd name="T11" fmla="*/ 12 h 48"/>
                    <a:gd name="T12" fmla="*/ 7 w 24"/>
                    <a:gd name="T13" fmla="*/ 23 h 48"/>
                    <a:gd name="T14" fmla="*/ 7 w 24"/>
                    <a:gd name="T15" fmla="*/ 48 h 48"/>
                    <a:gd name="T16" fmla="*/ 17 w 24"/>
                    <a:gd name="T17" fmla="*/ 48 h 48"/>
                    <a:gd name="T18" fmla="*/ 17 w 24"/>
                    <a:gd name="T19" fmla="*/ 23 h 48"/>
                    <a:gd name="T20" fmla="*/ 24 w 24"/>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8">
                      <a:moveTo>
                        <a:pt x="24" y="12"/>
                      </a:moveTo>
                      <a:cubicBezTo>
                        <a:pt x="24" y="7"/>
                        <a:pt x="21" y="3"/>
                        <a:pt x="17" y="1"/>
                      </a:cubicBezTo>
                      <a:cubicBezTo>
                        <a:pt x="17" y="1"/>
                        <a:pt x="17" y="1"/>
                        <a:pt x="17" y="1"/>
                      </a:cubicBezTo>
                      <a:cubicBezTo>
                        <a:pt x="17" y="1"/>
                        <a:pt x="17" y="1"/>
                        <a:pt x="17" y="1"/>
                      </a:cubicBezTo>
                      <a:cubicBezTo>
                        <a:pt x="15" y="0"/>
                        <a:pt x="14" y="0"/>
                        <a:pt x="12" y="0"/>
                      </a:cubicBezTo>
                      <a:cubicBezTo>
                        <a:pt x="5" y="0"/>
                        <a:pt x="0" y="5"/>
                        <a:pt x="0" y="12"/>
                      </a:cubicBezTo>
                      <a:cubicBezTo>
                        <a:pt x="0" y="17"/>
                        <a:pt x="3" y="21"/>
                        <a:pt x="7" y="23"/>
                      </a:cubicBezTo>
                      <a:cubicBezTo>
                        <a:pt x="7" y="48"/>
                        <a:pt x="7" y="48"/>
                        <a:pt x="7" y="48"/>
                      </a:cubicBezTo>
                      <a:cubicBezTo>
                        <a:pt x="17" y="48"/>
                        <a:pt x="17" y="48"/>
                        <a:pt x="17" y="48"/>
                      </a:cubicBezTo>
                      <a:cubicBezTo>
                        <a:pt x="17" y="23"/>
                        <a:pt x="17" y="23"/>
                        <a:pt x="17" y="23"/>
                      </a:cubicBezTo>
                      <a:cubicBezTo>
                        <a:pt x="21" y="21"/>
                        <a:pt x="24" y="17"/>
                        <a:pt x="24"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a:ea typeface="+mn-ea"/>
                    <a:cs typeface="+mn-cs"/>
                  </a:endParaRPr>
                </a:p>
              </p:txBody>
            </p:sp>
          </p:grpSp>
        </p:grpSp>
      </p:grpSp>
      <p:sp>
        <p:nvSpPr>
          <p:cNvPr id="19" name="Text Placeholder 2">
            <a:extLst>
              <a:ext uri="{FF2B5EF4-FFF2-40B4-BE49-F238E27FC236}">
                <a16:creationId xmlns:a16="http://schemas.microsoft.com/office/drawing/2014/main" id="{B1DF7844-4052-49B5-9710-889952916C6D}"/>
              </a:ext>
            </a:extLst>
          </p:cNvPr>
          <p:cNvSpPr txBox="1">
            <a:spLocks/>
          </p:cNvSpPr>
          <p:nvPr/>
        </p:nvSpPr>
        <p:spPr>
          <a:xfrm>
            <a:off x="6413226" y="4855103"/>
            <a:ext cx="4965974" cy="514113"/>
          </a:xfrm>
          <a:prstGeom prst="rect">
            <a:avLst/>
          </a:prstGeom>
        </p:spPr>
        <p:txBody>
          <a:bodyPr/>
          <a:lstStyle>
            <a:lvl1pPr marL="227013" indent="-227013" algn="l" defTabSz="1088291"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88" indent="-228600" algn="l" defTabSz="1088291" rtl="0" eaLnBrk="1" latinLnBrk="0" hangingPunct="1">
              <a:lnSpc>
                <a:spcPct val="100000"/>
              </a:lnSpc>
              <a:spcBef>
                <a:spcPts val="300"/>
              </a:spcBef>
              <a:buClrTx/>
              <a:buSzPct val="100000"/>
              <a:buFont typeface="Lucida Grande"/>
              <a:buChar char="–"/>
              <a:tabLst/>
              <a:defRPr lang="en-US" sz="2000" kern="1200" baseline="0" dirty="0" smtClean="0">
                <a:solidFill>
                  <a:schemeClr val="bg2"/>
                </a:solidFill>
                <a:latin typeface="+mn-lt"/>
                <a:ea typeface="+mn-ea"/>
                <a:cs typeface="+mn-cs"/>
              </a:defRPr>
            </a:lvl2pPr>
            <a:lvl3pPr marL="688975" indent="-230188" algn="l" defTabSz="1088291" rtl="0" eaLnBrk="1" latinLnBrk="0" hangingPunct="1">
              <a:lnSpc>
                <a:spcPct val="100000"/>
              </a:lnSpc>
              <a:spcBef>
                <a:spcPts val="300"/>
              </a:spcBef>
              <a:buClrTx/>
              <a:buFont typeface="Lucida Grande"/>
              <a:buChar char="–"/>
              <a:tabLst/>
              <a:defRPr lang="en-US" sz="1800" kern="1200" dirty="0" smtClean="0">
                <a:solidFill>
                  <a:schemeClr val="bg2"/>
                </a:solidFill>
                <a:latin typeface="+mn-lt"/>
                <a:ea typeface="+mn-ea"/>
                <a:cs typeface="+mn-cs"/>
              </a:defRPr>
            </a:lvl3pPr>
            <a:lvl4pPr marL="919163" indent="-230188" algn="l" defTabSz="1088291" rtl="0" eaLnBrk="1" latinLnBrk="0" hangingPunct="1">
              <a:lnSpc>
                <a:spcPct val="100000"/>
              </a:lnSpc>
              <a:spcBef>
                <a:spcPts val="300"/>
              </a:spcBef>
              <a:buClrTx/>
              <a:buFont typeface="Lucida Grande"/>
              <a:buChar char="–"/>
              <a:tabLst/>
              <a:defRPr lang="en-US" sz="1600" kern="1200" baseline="0" dirty="0" smtClean="0">
                <a:solidFill>
                  <a:schemeClr val="bg2"/>
                </a:solidFill>
                <a:latin typeface="+mn-lt"/>
                <a:ea typeface="+mn-ea"/>
                <a:cs typeface="+mn-cs"/>
              </a:defRPr>
            </a:lvl4pPr>
            <a:lvl5pPr marL="1147763" indent="-228600" algn="l" defTabSz="1088291" rtl="0" eaLnBrk="1" latinLnBrk="0" hangingPunct="1">
              <a:lnSpc>
                <a:spcPct val="100000"/>
              </a:lnSpc>
              <a:spcBef>
                <a:spcPts val="300"/>
              </a:spcBef>
              <a:buClrTx/>
              <a:buFont typeface="Lucida Grande"/>
              <a:buChar char="–"/>
              <a:tabLst/>
              <a:defRPr lang="en-US" sz="1600" kern="1200" baseline="0" dirty="0">
                <a:solidFill>
                  <a:schemeClr val="bg2"/>
                </a:solidFill>
                <a:latin typeface="+mn-lt"/>
                <a:ea typeface="+mn-ea"/>
                <a:cs typeface="+mn-cs"/>
              </a:defRPr>
            </a:lvl5pPr>
            <a:lvl6pPr marL="911225" indent="-231775" algn="l" defTabSz="1088291" rtl="0" eaLnBrk="1" latinLnBrk="0" hangingPunct="1">
              <a:spcBef>
                <a:spcPct val="20000"/>
              </a:spcBef>
              <a:buClr>
                <a:schemeClr val="bg1"/>
              </a:buClr>
              <a:buFont typeface="Arial"/>
              <a:buChar char="•"/>
              <a:defRPr sz="1400" kern="1200" baseline="0">
                <a:solidFill>
                  <a:schemeClr val="bg1"/>
                </a:solidFill>
                <a:latin typeface="+mn-lt"/>
                <a:ea typeface="+mn-ea"/>
                <a:cs typeface="+mn-cs"/>
              </a:defRPr>
            </a:lvl6pPr>
            <a:lvl7pPr marL="1141413" indent="-230188" algn="l" defTabSz="1088291"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dirty="0" err="1">
                <a:solidFill>
                  <a:schemeClr val="bg1"/>
                </a:solidFill>
                <a:latin typeface="Arial"/>
              </a:rPr>
              <a:t>Colloque</a:t>
            </a:r>
            <a:r>
              <a:rPr lang="en-US" dirty="0">
                <a:solidFill>
                  <a:schemeClr val="bg1"/>
                </a:solidFill>
                <a:latin typeface="Arial"/>
              </a:rPr>
              <a:t> Informatique Santé 2018</a:t>
            </a:r>
            <a:endParaRPr dirty="0">
              <a:solidFill>
                <a:schemeClr val="bg1"/>
              </a:solidFill>
              <a:latin typeface="Arial"/>
            </a:endParaRPr>
          </a:p>
        </p:txBody>
      </p:sp>
      <p:sp>
        <p:nvSpPr>
          <p:cNvPr id="3" name="TextBox 2"/>
          <p:cNvSpPr txBox="1"/>
          <p:nvPr/>
        </p:nvSpPr>
        <p:spPr>
          <a:xfrm>
            <a:off x="6413226" y="5363063"/>
            <a:ext cx="2886049" cy="646331"/>
          </a:xfrm>
          <a:prstGeom prst="rect">
            <a:avLst/>
          </a:prstGeom>
          <a:noFill/>
        </p:spPr>
        <p:txBody>
          <a:bodyPr wrap="square" rtlCol="0">
            <a:spAutoFit/>
          </a:bodyPr>
          <a:lstStyle/>
          <a:p>
            <a:r>
              <a:rPr lang="en-CA" dirty="0">
                <a:solidFill>
                  <a:schemeClr val="bg1"/>
                </a:solidFill>
              </a:rPr>
              <a:t>Quentin Davoine</a:t>
            </a:r>
          </a:p>
          <a:p>
            <a:r>
              <a:rPr lang="en-CA" dirty="0">
                <a:solidFill>
                  <a:schemeClr val="bg1"/>
                </a:solidFill>
              </a:rPr>
              <a:t>Tony Scotti</a:t>
            </a:r>
            <a:endParaRPr lang="en-US" dirty="0">
              <a:solidFill>
                <a:schemeClr val="bg1"/>
              </a:solidFill>
            </a:endParaRPr>
          </a:p>
        </p:txBody>
      </p:sp>
    </p:spTree>
    <p:extLst>
      <p:ext uri="{BB962C8B-B14F-4D97-AF65-F5344CB8AC3E}">
        <p14:creationId xmlns:p14="http://schemas.microsoft.com/office/powerpoint/2010/main" val="190492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1188E9-C861-4D86-944D-9499251BA9F3}"/>
              </a:ext>
            </a:extLst>
          </p:cNvPr>
          <p:cNvGrpSpPr/>
          <p:nvPr/>
        </p:nvGrpSpPr>
        <p:grpSpPr>
          <a:xfrm>
            <a:off x="0" y="1"/>
            <a:ext cx="12192000" cy="6858000"/>
            <a:chOff x="0" y="1399193"/>
            <a:chExt cx="12192000" cy="4059615"/>
          </a:xfrm>
        </p:grpSpPr>
        <p:pic>
          <p:nvPicPr>
            <p:cNvPr id="465" name="Picture 464">
              <a:extLst>
                <a:ext uri="{FF2B5EF4-FFF2-40B4-BE49-F238E27FC236}">
                  <a16:creationId xmlns:a16="http://schemas.microsoft.com/office/drawing/2014/main" id="{FC59D7E0-315B-400D-90A3-B645ED9E1DA6}"/>
                </a:ext>
              </a:extLst>
            </p:cNvPr>
            <p:cNvPicPr>
              <a:picLocks noChangeAspect="1"/>
            </p:cNvPicPr>
            <p:nvPr/>
          </p:nvPicPr>
          <p:blipFill rotWithShape="1">
            <a:blip r:embed="rId3"/>
            <a:srcRect t="27549" b="22188"/>
            <a:stretch/>
          </p:blipFill>
          <p:spPr>
            <a:xfrm>
              <a:off x="0" y="1399193"/>
              <a:ext cx="12192000" cy="4059615"/>
            </a:xfrm>
            <a:prstGeom prst="rect">
              <a:avLst/>
            </a:prstGeom>
          </p:spPr>
        </p:pic>
        <p:sp>
          <p:nvSpPr>
            <p:cNvPr id="466" name="Rectangle 465">
              <a:extLst>
                <a:ext uri="{FF2B5EF4-FFF2-40B4-BE49-F238E27FC236}">
                  <a16:creationId xmlns:a16="http://schemas.microsoft.com/office/drawing/2014/main" id="{91CA8AFB-9010-4E38-999C-DADF7847F0B9}"/>
                </a:ext>
              </a:extLst>
            </p:cNvPr>
            <p:cNvSpPr/>
            <p:nvPr/>
          </p:nvSpPr>
          <p:spPr>
            <a:xfrm>
              <a:off x="1" y="1399193"/>
              <a:ext cx="12191999" cy="4059615"/>
            </a:xfrm>
            <a:prstGeom prst="rect">
              <a:avLst/>
            </a:prstGeom>
            <a:solidFill>
              <a:sysClr val="windowText" lastClr="000000">
                <a:lumMod val="95000"/>
                <a:lumOff val="5000"/>
                <a:alpha val="92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67" name="Rounded Rectangle 121">
            <a:extLst>
              <a:ext uri="{FF2B5EF4-FFF2-40B4-BE49-F238E27FC236}">
                <a16:creationId xmlns:a16="http://schemas.microsoft.com/office/drawing/2014/main" id="{8531DEEF-0524-4BAB-8E3A-7F0A94003E9C}"/>
              </a:ext>
            </a:extLst>
          </p:cNvPr>
          <p:cNvSpPr/>
          <p:nvPr/>
        </p:nvSpPr>
        <p:spPr>
          <a:xfrm>
            <a:off x="1563290" y="4043393"/>
            <a:ext cx="9180179" cy="655850"/>
          </a:xfrm>
          <a:prstGeom prst="roundRect">
            <a:avLst>
              <a:gd name="adj" fmla="val 11224"/>
            </a:avLst>
          </a:prstGeom>
          <a:solidFill>
            <a:srgbClr val="23AAE2"/>
          </a:solid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endParaRPr kumimoji="0" lang="en-US" sz="1184" b="0" i="0" u="none" strike="noStrike" kern="0" cap="none" spc="0" normalizeH="0" baseline="0" noProof="0" dirty="0">
              <a:ln>
                <a:noFill/>
              </a:ln>
              <a:solidFill>
                <a:prstClr val="white"/>
              </a:solidFill>
              <a:effectLst/>
              <a:uLnTx/>
              <a:uFillTx/>
            </a:endParaRPr>
          </a:p>
        </p:txBody>
      </p:sp>
      <p:grpSp>
        <p:nvGrpSpPr>
          <p:cNvPr id="468" name="Group 467">
            <a:extLst>
              <a:ext uri="{FF2B5EF4-FFF2-40B4-BE49-F238E27FC236}">
                <a16:creationId xmlns:a16="http://schemas.microsoft.com/office/drawing/2014/main" id="{049D31A0-A410-4449-B295-1D55945B4BF0}"/>
              </a:ext>
            </a:extLst>
          </p:cNvPr>
          <p:cNvGrpSpPr/>
          <p:nvPr/>
        </p:nvGrpSpPr>
        <p:grpSpPr>
          <a:xfrm>
            <a:off x="1235325" y="1834101"/>
            <a:ext cx="9879336" cy="3259965"/>
            <a:chOff x="1619250" y="714374"/>
            <a:chExt cx="16689388" cy="5507134"/>
          </a:xfrm>
          <a:solidFill>
            <a:srgbClr val="DF1995"/>
          </a:solidFill>
        </p:grpSpPr>
        <p:sp>
          <p:nvSpPr>
            <p:cNvPr id="469" name="Oval 10">
              <a:extLst>
                <a:ext uri="{FF2B5EF4-FFF2-40B4-BE49-F238E27FC236}">
                  <a16:creationId xmlns:a16="http://schemas.microsoft.com/office/drawing/2014/main" id="{EC963CD5-C56D-4853-B88D-82DDB3DFCA9B}"/>
                </a:ext>
              </a:extLst>
            </p:cNvPr>
            <p:cNvSpPr>
              <a:spLocks noChangeArrowheads="1"/>
            </p:cNvSpPr>
            <p:nvPr/>
          </p:nvSpPr>
          <p:spPr bwMode="auto">
            <a:xfrm>
              <a:off x="18091150" y="5802318"/>
              <a:ext cx="106363"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0" name="Oval 163">
              <a:extLst>
                <a:ext uri="{FF2B5EF4-FFF2-40B4-BE49-F238E27FC236}">
                  <a16:creationId xmlns:a16="http://schemas.microsoft.com/office/drawing/2014/main" id="{B1407EEF-8185-460F-A877-ACCE75358B67}"/>
                </a:ext>
              </a:extLst>
            </p:cNvPr>
            <p:cNvSpPr>
              <a:spLocks noChangeArrowheads="1"/>
            </p:cNvSpPr>
            <p:nvPr/>
          </p:nvSpPr>
          <p:spPr bwMode="auto">
            <a:xfrm>
              <a:off x="176815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1" name="Oval 164">
              <a:extLst>
                <a:ext uri="{FF2B5EF4-FFF2-40B4-BE49-F238E27FC236}">
                  <a16:creationId xmlns:a16="http://schemas.microsoft.com/office/drawing/2014/main" id="{1ED85A2A-FDD6-4B74-B07E-831451D70915}"/>
                </a:ext>
              </a:extLst>
            </p:cNvPr>
            <p:cNvSpPr>
              <a:spLocks noChangeArrowheads="1"/>
            </p:cNvSpPr>
            <p:nvPr/>
          </p:nvSpPr>
          <p:spPr bwMode="auto">
            <a:xfrm>
              <a:off x="1789112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2" name="Oval 203">
              <a:extLst>
                <a:ext uri="{FF2B5EF4-FFF2-40B4-BE49-F238E27FC236}">
                  <a16:creationId xmlns:a16="http://schemas.microsoft.com/office/drawing/2014/main" id="{72FFDD2E-B072-4CB6-8DA1-304C14808482}"/>
                </a:ext>
              </a:extLst>
            </p:cNvPr>
            <p:cNvSpPr>
              <a:spLocks noChangeArrowheads="1"/>
            </p:cNvSpPr>
            <p:nvPr/>
          </p:nvSpPr>
          <p:spPr bwMode="auto">
            <a:xfrm>
              <a:off x="18203863" y="414179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3" name="Oval 204">
              <a:extLst>
                <a:ext uri="{FF2B5EF4-FFF2-40B4-BE49-F238E27FC236}">
                  <a16:creationId xmlns:a16="http://schemas.microsoft.com/office/drawing/2014/main" id="{C9FE35AE-A9EA-4C16-89DF-FA63FF59298D}"/>
                </a:ext>
              </a:extLst>
            </p:cNvPr>
            <p:cNvSpPr>
              <a:spLocks noChangeArrowheads="1"/>
            </p:cNvSpPr>
            <p:nvPr/>
          </p:nvSpPr>
          <p:spPr bwMode="auto">
            <a:xfrm>
              <a:off x="18203863" y="434975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4" name="Oval 206">
              <a:extLst>
                <a:ext uri="{FF2B5EF4-FFF2-40B4-BE49-F238E27FC236}">
                  <a16:creationId xmlns:a16="http://schemas.microsoft.com/office/drawing/2014/main" id="{167208F8-A69A-42D9-ACDA-972B4887D68D}"/>
                </a:ext>
              </a:extLst>
            </p:cNvPr>
            <p:cNvSpPr>
              <a:spLocks noChangeArrowheads="1"/>
            </p:cNvSpPr>
            <p:nvPr/>
          </p:nvSpPr>
          <p:spPr bwMode="auto">
            <a:xfrm>
              <a:off x="18203863" y="4556130"/>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5" name="Oval 207">
              <a:extLst>
                <a:ext uri="{FF2B5EF4-FFF2-40B4-BE49-F238E27FC236}">
                  <a16:creationId xmlns:a16="http://schemas.microsoft.com/office/drawing/2014/main" id="{64A2812A-F3C4-461A-9945-86CCB9508140}"/>
                </a:ext>
              </a:extLst>
            </p:cNvPr>
            <p:cNvSpPr>
              <a:spLocks noChangeArrowheads="1"/>
            </p:cNvSpPr>
            <p:nvPr/>
          </p:nvSpPr>
          <p:spPr bwMode="auto">
            <a:xfrm>
              <a:off x="18203863" y="476726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6" name="Oval 208">
              <a:extLst>
                <a:ext uri="{FF2B5EF4-FFF2-40B4-BE49-F238E27FC236}">
                  <a16:creationId xmlns:a16="http://schemas.microsoft.com/office/drawing/2014/main" id="{D8A8E030-0C03-4440-B8AC-D35974071FBF}"/>
                </a:ext>
              </a:extLst>
            </p:cNvPr>
            <p:cNvSpPr>
              <a:spLocks noChangeArrowheads="1"/>
            </p:cNvSpPr>
            <p:nvPr/>
          </p:nvSpPr>
          <p:spPr bwMode="auto">
            <a:xfrm>
              <a:off x="18203863" y="4973643"/>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7" name="Oval 209">
              <a:extLst>
                <a:ext uri="{FF2B5EF4-FFF2-40B4-BE49-F238E27FC236}">
                  <a16:creationId xmlns:a16="http://schemas.microsoft.com/office/drawing/2014/main" id="{0F610424-9A21-42F8-91D0-2C123DAA3952}"/>
                </a:ext>
              </a:extLst>
            </p:cNvPr>
            <p:cNvSpPr>
              <a:spLocks noChangeArrowheads="1"/>
            </p:cNvSpPr>
            <p:nvPr/>
          </p:nvSpPr>
          <p:spPr bwMode="auto">
            <a:xfrm>
              <a:off x="18203863" y="51816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8" name="Oval 210">
              <a:extLst>
                <a:ext uri="{FF2B5EF4-FFF2-40B4-BE49-F238E27FC236}">
                  <a16:creationId xmlns:a16="http://schemas.microsoft.com/office/drawing/2014/main" id="{209D4972-84AF-4AFC-86C1-D232BB8B5BFE}"/>
                </a:ext>
              </a:extLst>
            </p:cNvPr>
            <p:cNvSpPr>
              <a:spLocks noChangeArrowheads="1"/>
            </p:cNvSpPr>
            <p:nvPr/>
          </p:nvSpPr>
          <p:spPr bwMode="auto">
            <a:xfrm>
              <a:off x="18203863" y="5387981"/>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79" name="Oval 211">
              <a:extLst>
                <a:ext uri="{FF2B5EF4-FFF2-40B4-BE49-F238E27FC236}">
                  <a16:creationId xmlns:a16="http://schemas.microsoft.com/office/drawing/2014/main" id="{376DBC56-3ECE-4D29-8AA4-5A77DE149D1A}"/>
                </a:ext>
              </a:extLst>
            </p:cNvPr>
            <p:cNvSpPr>
              <a:spLocks noChangeArrowheads="1"/>
            </p:cNvSpPr>
            <p:nvPr/>
          </p:nvSpPr>
          <p:spPr bwMode="auto">
            <a:xfrm>
              <a:off x="18203863" y="5599119"/>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0" name="Oval 5">
              <a:extLst>
                <a:ext uri="{FF2B5EF4-FFF2-40B4-BE49-F238E27FC236}">
                  <a16:creationId xmlns:a16="http://schemas.microsoft.com/office/drawing/2014/main" id="{933C52B8-5FD4-43C8-99A5-3DBF906119C7}"/>
                </a:ext>
              </a:extLst>
            </p:cNvPr>
            <p:cNvSpPr>
              <a:spLocks noChangeArrowheads="1"/>
            </p:cNvSpPr>
            <p:nvPr/>
          </p:nvSpPr>
          <p:spPr bwMode="auto">
            <a:xfrm>
              <a:off x="20685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1" name="Oval 6">
              <a:extLst>
                <a:ext uri="{FF2B5EF4-FFF2-40B4-BE49-F238E27FC236}">
                  <a16:creationId xmlns:a16="http://schemas.microsoft.com/office/drawing/2014/main" id="{1A2DD8A9-44C2-4538-9608-1D5850D86F4B}"/>
                </a:ext>
              </a:extLst>
            </p:cNvPr>
            <p:cNvSpPr>
              <a:spLocks noChangeArrowheads="1"/>
            </p:cNvSpPr>
            <p:nvPr/>
          </p:nvSpPr>
          <p:spPr bwMode="auto">
            <a:xfrm>
              <a:off x="18621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2" name="Oval 7">
              <a:extLst>
                <a:ext uri="{FF2B5EF4-FFF2-40B4-BE49-F238E27FC236}">
                  <a16:creationId xmlns:a16="http://schemas.microsoft.com/office/drawing/2014/main" id="{A92998EB-47ED-42AD-AB3E-E57CF2492E87}"/>
                </a:ext>
              </a:extLst>
            </p:cNvPr>
            <p:cNvSpPr>
              <a:spLocks noChangeArrowheads="1"/>
            </p:cNvSpPr>
            <p:nvPr/>
          </p:nvSpPr>
          <p:spPr bwMode="auto">
            <a:xfrm>
              <a:off x="1679575" y="815974"/>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3" name="Oval 8">
              <a:extLst>
                <a:ext uri="{FF2B5EF4-FFF2-40B4-BE49-F238E27FC236}">
                  <a16:creationId xmlns:a16="http://schemas.microsoft.com/office/drawing/2014/main" id="{9DC5B4E0-DAEC-4751-91F6-E034EC8E5EC8}"/>
                </a:ext>
              </a:extLst>
            </p:cNvPr>
            <p:cNvSpPr>
              <a:spLocks noChangeArrowheads="1"/>
            </p:cNvSpPr>
            <p:nvPr/>
          </p:nvSpPr>
          <p:spPr bwMode="auto">
            <a:xfrm>
              <a:off x="1679575" y="5802318"/>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4" name="Oval 9">
              <a:extLst>
                <a:ext uri="{FF2B5EF4-FFF2-40B4-BE49-F238E27FC236}">
                  <a16:creationId xmlns:a16="http://schemas.microsoft.com/office/drawing/2014/main" id="{6CF5EA63-7CEF-419A-99E5-196E89AEB3AE}"/>
                </a:ext>
              </a:extLst>
            </p:cNvPr>
            <p:cNvSpPr>
              <a:spLocks noChangeArrowheads="1"/>
            </p:cNvSpPr>
            <p:nvPr/>
          </p:nvSpPr>
          <p:spPr bwMode="auto">
            <a:xfrm>
              <a:off x="18091150" y="815974"/>
              <a:ext cx="106363"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5" name="Oval 11">
              <a:extLst>
                <a:ext uri="{FF2B5EF4-FFF2-40B4-BE49-F238E27FC236}">
                  <a16:creationId xmlns:a16="http://schemas.microsoft.com/office/drawing/2014/main" id="{283415FA-D69A-46E8-ACDF-0B8ADDA0E4CA}"/>
                </a:ext>
              </a:extLst>
            </p:cNvPr>
            <p:cNvSpPr>
              <a:spLocks noChangeArrowheads="1"/>
            </p:cNvSpPr>
            <p:nvPr/>
          </p:nvSpPr>
          <p:spPr bwMode="auto">
            <a:xfrm>
              <a:off x="2274888"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6" name="Oval 12">
              <a:extLst>
                <a:ext uri="{FF2B5EF4-FFF2-40B4-BE49-F238E27FC236}">
                  <a16:creationId xmlns:a16="http://schemas.microsoft.com/office/drawing/2014/main" id="{F77735F0-138E-4F4E-8FEE-A06E00C44B4B}"/>
                </a:ext>
              </a:extLst>
            </p:cNvPr>
            <p:cNvSpPr>
              <a:spLocks noChangeArrowheads="1"/>
            </p:cNvSpPr>
            <p:nvPr/>
          </p:nvSpPr>
          <p:spPr bwMode="auto">
            <a:xfrm>
              <a:off x="24828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7" name="Oval 13">
              <a:extLst>
                <a:ext uri="{FF2B5EF4-FFF2-40B4-BE49-F238E27FC236}">
                  <a16:creationId xmlns:a16="http://schemas.microsoft.com/office/drawing/2014/main" id="{5A2A14C2-6A2D-43CC-A50E-34E582E7BFB1}"/>
                </a:ext>
              </a:extLst>
            </p:cNvPr>
            <p:cNvSpPr>
              <a:spLocks noChangeArrowheads="1"/>
            </p:cNvSpPr>
            <p:nvPr/>
          </p:nvSpPr>
          <p:spPr bwMode="auto">
            <a:xfrm>
              <a:off x="269240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8" name="Oval 14">
              <a:extLst>
                <a:ext uri="{FF2B5EF4-FFF2-40B4-BE49-F238E27FC236}">
                  <a16:creationId xmlns:a16="http://schemas.microsoft.com/office/drawing/2014/main" id="{0F135F3D-461F-42B9-A4FB-BA7AFA379ACA}"/>
                </a:ext>
              </a:extLst>
            </p:cNvPr>
            <p:cNvSpPr>
              <a:spLocks noChangeArrowheads="1"/>
            </p:cNvSpPr>
            <p:nvPr/>
          </p:nvSpPr>
          <p:spPr bwMode="auto">
            <a:xfrm>
              <a:off x="29003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89" name="Oval 15">
              <a:extLst>
                <a:ext uri="{FF2B5EF4-FFF2-40B4-BE49-F238E27FC236}">
                  <a16:creationId xmlns:a16="http://schemas.microsoft.com/office/drawing/2014/main" id="{08466F4B-3DC5-415A-AB3A-E529ABDC2D3E}"/>
                </a:ext>
              </a:extLst>
            </p:cNvPr>
            <p:cNvSpPr>
              <a:spLocks noChangeArrowheads="1"/>
            </p:cNvSpPr>
            <p:nvPr/>
          </p:nvSpPr>
          <p:spPr bwMode="auto">
            <a:xfrm>
              <a:off x="3106738"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0" name="Oval 16">
              <a:extLst>
                <a:ext uri="{FF2B5EF4-FFF2-40B4-BE49-F238E27FC236}">
                  <a16:creationId xmlns:a16="http://schemas.microsoft.com/office/drawing/2014/main" id="{52C7BE50-9364-4E14-900D-CA3615839638}"/>
                </a:ext>
              </a:extLst>
            </p:cNvPr>
            <p:cNvSpPr>
              <a:spLocks noChangeArrowheads="1"/>
            </p:cNvSpPr>
            <p:nvPr/>
          </p:nvSpPr>
          <p:spPr bwMode="auto">
            <a:xfrm>
              <a:off x="33178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1" name="Oval 17">
              <a:extLst>
                <a:ext uri="{FF2B5EF4-FFF2-40B4-BE49-F238E27FC236}">
                  <a16:creationId xmlns:a16="http://schemas.microsoft.com/office/drawing/2014/main" id="{F682081A-6DD2-4F90-BFDF-ED6C7F1B477D}"/>
                </a:ext>
              </a:extLst>
            </p:cNvPr>
            <p:cNvSpPr>
              <a:spLocks noChangeArrowheads="1"/>
            </p:cNvSpPr>
            <p:nvPr/>
          </p:nvSpPr>
          <p:spPr bwMode="auto">
            <a:xfrm>
              <a:off x="352425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2" name="Oval 18">
              <a:extLst>
                <a:ext uri="{FF2B5EF4-FFF2-40B4-BE49-F238E27FC236}">
                  <a16:creationId xmlns:a16="http://schemas.microsoft.com/office/drawing/2014/main" id="{983DFEB3-D3DB-4D8F-BC93-BC78D34332AE}"/>
                </a:ext>
              </a:extLst>
            </p:cNvPr>
            <p:cNvSpPr>
              <a:spLocks noChangeArrowheads="1"/>
            </p:cNvSpPr>
            <p:nvPr/>
          </p:nvSpPr>
          <p:spPr bwMode="auto">
            <a:xfrm>
              <a:off x="37322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3" name="Oval 19">
              <a:extLst>
                <a:ext uri="{FF2B5EF4-FFF2-40B4-BE49-F238E27FC236}">
                  <a16:creationId xmlns:a16="http://schemas.microsoft.com/office/drawing/2014/main" id="{60D377FC-BD55-47C1-8E14-85A4B4C42DE8}"/>
                </a:ext>
              </a:extLst>
            </p:cNvPr>
            <p:cNvSpPr>
              <a:spLocks noChangeArrowheads="1"/>
            </p:cNvSpPr>
            <p:nvPr/>
          </p:nvSpPr>
          <p:spPr bwMode="auto">
            <a:xfrm>
              <a:off x="394176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4" name="Oval 20">
              <a:extLst>
                <a:ext uri="{FF2B5EF4-FFF2-40B4-BE49-F238E27FC236}">
                  <a16:creationId xmlns:a16="http://schemas.microsoft.com/office/drawing/2014/main" id="{9AD46490-82B3-4E96-8DC9-BDE849D73615}"/>
                </a:ext>
              </a:extLst>
            </p:cNvPr>
            <p:cNvSpPr>
              <a:spLocks noChangeArrowheads="1"/>
            </p:cNvSpPr>
            <p:nvPr/>
          </p:nvSpPr>
          <p:spPr bwMode="auto">
            <a:xfrm>
              <a:off x="41497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5" name="Oval 21">
              <a:extLst>
                <a:ext uri="{FF2B5EF4-FFF2-40B4-BE49-F238E27FC236}">
                  <a16:creationId xmlns:a16="http://schemas.microsoft.com/office/drawing/2014/main" id="{14B2FCC7-9F27-4D21-B2F1-CF630AB1BA11}"/>
                </a:ext>
              </a:extLst>
            </p:cNvPr>
            <p:cNvSpPr>
              <a:spLocks noChangeArrowheads="1"/>
            </p:cNvSpPr>
            <p:nvPr/>
          </p:nvSpPr>
          <p:spPr bwMode="auto">
            <a:xfrm>
              <a:off x="435610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6" name="Oval 22">
              <a:extLst>
                <a:ext uri="{FF2B5EF4-FFF2-40B4-BE49-F238E27FC236}">
                  <a16:creationId xmlns:a16="http://schemas.microsoft.com/office/drawing/2014/main" id="{2583063A-565F-46B9-B4AB-3EF2DD826AA8}"/>
                </a:ext>
              </a:extLst>
            </p:cNvPr>
            <p:cNvSpPr>
              <a:spLocks noChangeArrowheads="1"/>
            </p:cNvSpPr>
            <p:nvPr/>
          </p:nvSpPr>
          <p:spPr bwMode="auto">
            <a:xfrm>
              <a:off x="45672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7" name="Oval 23">
              <a:extLst>
                <a:ext uri="{FF2B5EF4-FFF2-40B4-BE49-F238E27FC236}">
                  <a16:creationId xmlns:a16="http://schemas.microsoft.com/office/drawing/2014/main" id="{8EE62FC0-746C-4845-9700-A9AE6EF08CA4}"/>
                </a:ext>
              </a:extLst>
            </p:cNvPr>
            <p:cNvSpPr>
              <a:spLocks noChangeArrowheads="1"/>
            </p:cNvSpPr>
            <p:nvPr/>
          </p:nvSpPr>
          <p:spPr bwMode="auto">
            <a:xfrm>
              <a:off x="477361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8" name="Oval 24">
              <a:extLst>
                <a:ext uri="{FF2B5EF4-FFF2-40B4-BE49-F238E27FC236}">
                  <a16:creationId xmlns:a16="http://schemas.microsoft.com/office/drawing/2014/main" id="{99947F8C-59F5-4177-A20B-B3C4BBEDB07E}"/>
                </a:ext>
              </a:extLst>
            </p:cNvPr>
            <p:cNvSpPr>
              <a:spLocks noChangeArrowheads="1"/>
            </p:cNvSpPr>
            <p:nvPr/>
          </p:nvSpPr>
          <p:spPr bwMode="auto">
            <a:xfrm>
              <a:off x="49815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499" name="Oval 25">
              <a:extLst>
                <a:ext uri="{FF2B5EF4-FFF2-40B4-BE49-F238E27FC236}">
                  <a16:creationId xmlns:a16="http://schemas.microsoft.com/office/drawing/2014/main" id="{ED0AF45D-A1AF-48D6-98E8-A5665D28B042}"/>
                </a:ext>
              </a:extLst>
            </p:cNvPr>
            <p:cNvSpPr>
              <a:spLocks noChangeArrowheads="1"/>
            </p:cNvSpPr>
            <p:nvPr/>
          </p:nvSpPr>
          <p:spPr bwMode="auto">
            <a:xfrm>
              <a:off x="5191125"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0" name="Oval 26">
              <a:extLst>
                <a:ext uri="{FF2B5EF4-FFF2-40B4-BE49-F238E27FC236}">
                  <a16:creationId xmlns:a16="http://schemas.microsoft.com/office/drawing/2014/main" id="{1E70BA45-EF18-465F-A34B-315769E0868E}"/>
                </a:ext>
              </a:extLst>
            </p:cNvPr>
            <p:cNvSpPr>
              <a:spLocks noChangeArrowheads="1"/>
            </p:cNvSpPr>
            <p:nvPr/>
          </p:nvSpPr>
          <p:spPr bwMode="auto">
            <a:xfrm>
              <a:off x="53990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1" name="Oval 27">
              <a:extLst>
                <a:ext uri="{FF2B5EF4-FFF2-40B4-BE49-F238E27FC236}">
                  <a16:creationId xmlns:a16="http://schemas.microsoft.com/office/drawing/2014/main" id="{267F8161-06B9-42B0-9BB3-E449FF5810BA}"/>
                </a:ext>
              </a:extLst>
            </p:cNvPr>
            <p:cNvSpPr>
              <a:spLocks noChangeArrowheads="1"/>
            </p:cNvSpPr>
            <p:nvPr/>
          </p:nvSpPr>
          <p:spPr bwMode="auto">
            <a:xfrm>
              <a:off x="560546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2" name="Oval 28">
              <a:extLst>
                <a:ext uri="{FF2B5EF4-FFF2-40B4-BE49-F238E27FC236}">
                  <a16:creationId xmlns:a16="http://schemas.microsoft.com/office/drawing/2014/main" id="{888DE68B-30FA-48DC-AA7A-8285CD32A5E9}"/>
                </a:ext>
              </a:extLst>
            </p:cNvPr>
            <p:cNvSpPr>
              <a:spLocks noChangeArrowheads="1"/>
            </p:cNvSpPr>
            <p:nvPr/>
          </p:nvSpPr>
          <p:spPr bwMode="auto">
            <a:xfrm>
              <a:off x="58166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3" name="Oval 29">
              <a:extLst>
                <a:ext uri="{FF2B5EF4-FFF2-40B4-BE49-F238E27FC236}">
                  <a16:creationId xmlns:a16="http://schemas.microsoft.com/office/drawing/2014/main" id="{1FD1D3ED-9737-4B5D-826B-96C258A0ECFE}"/>
                </a:ext>
              </a:extLst>
            </p:cNvPr>
            <p:cNvSpPr>
              <a:spLocks noChangeArrowheads="1"/>
            </p:cNvSpPr>
            <p:nvPr/>
          </p:nvSpPr>
          <p:spPr bwMode="auto">
            <a:xfrm>
              <a:off x="60229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4" name="Oval 30">
              <a:extLst>
                <a:ext uri="{FF2B5EF4-FFF2-40B4-BE49-F238E27FC236}">
                  <a16:creationId xmlns:a16="http://schemas.microsoft.com/office/drawing/2014/main" id="{FD8E1888-72EA-4287-AB35-1C9550868181}"/>
                </a:ext>
              </a:extLst>
            </p:cNvPr>
            <p:cNvSpPr>
              <a:spLocks noChangeArrowheads="1"/>
            </p:cNvSpPr>
            <p:nvPr/>
          </p:nvSpPr>
          <p:spPr bwMode="auto">
            <a:xfrm>
              <a:off x="62309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5" name="Oval 31">
              <a:extLst>
                <a:ext uri="{FF2B5EF4-FFF2-40B4-BE49-F238E27FC236}">
                  <a16:creationId xmlns:a16="http://schemas.microsoft.com/office/drawing/2014/main" id="{E7C6C3CB-2A83-4BA0-9E23-DC5E55779868}"/>
                </a:ext>
              </a:extLst>
            </p:cNvPr>
            <p:cNvSpPr>
              <a:spLocks noChangeArrowheads="1"/>
            </p:cNvSpPr>
            <p:nvPr/>
          </p:nvSpPr>
          <p:spPr bwMode="auto">
            <a:xfrm>
              <a:off x="64404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6" name="Oval 32">
              <a:extLst>
                <a:ext uri="{FF2B5EF4-FFF2-40B4-BE49-F238E27FC236}">
                  <a16:creationId xmlns:a16="http://schemas.microsoft.com/office/drawing/2014/main" id="{5B922A04-76AD-4C01-99B5-87B6197B6D21}"/>
                </a:ext>
              </a:extLst>
            </p:cNvPr>
            <p:cNvSpPr>
              <a:spLocks noChangeArrowheads="1"/>
            </p:cNvSpPr>
            <p:nvPr/>
          </p:nvSpPr>
          <p:spPr bwMode="auto">
            <a:xfrm>
              <a:off x="66484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7" name="Oval 33">
              <a:extLst>
                <a:ext uri="{FF2B5EF4-FFF2-40B4-BE49-F238E27FC236}">
                  <a16:creationId xmlns:a16="http://schemas.microsoft.com/office/drawing/2014/main" id="{10EC4D5F-1167-4836-9D2E-1EDD0354A3BB}"/>
                </a:ext>
              </a:extLst>
            </p:cNvPr>
            <p:cNvSpPr>
              <a:spLocks noChangeArrowheads="1"/>
            </p:cNvSpPr>
            <p:nvPr/>
          </p:nvSpPr>
          <p:spPr bwMode="auto">
            <a:xfrm>
              <a:off x="68548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8" name="Oval 34">
              <a:extLst>
                <a:ext uri="{FF2B5EF4-FFF2-40B4-BE49-F238E27FC236}">
                  <a16:creationId xmlns:a16="http://schemas.microsoft.com/office/drawing/2014/main" id="{4E620723-EEEF-40D8-886B-D715B02F0B77}"/>
                </a:ext>
              </a:extLst>
            </p:cNvPr>
            <p:cNvSpPr>
              <a:spLocks noChangeArrowheads="1"/>
            </p:cNvSpPr>
            <p:nvPr/>
          </p:nvSpPr>
          <p:spPr bwMode="auto">
            <a:xfrm>
              <a:off x="70659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09" name="Oval 35">
              <a:extLst>
                <a:ext uri="{FF2B5EF4-FFF2-40B4-BE49-F238E27FC236}">
                  <a16:creationId xmlns:a16="http://schemas.microsoft.com/office/drawing/2014/main" id="{61A0B1E6-B35D-4A11-ABF2-83289A6B2470}"/>
                </a:ext>
              </a:extLst>
            </p:cNvPr>
            <p:cNvSpPr>
              <a:spLocks noChangeArrowheads="1"/>
            </p:cNvSpPr>
            <p:nvPr/>
          </p:nvSpPr>
          <p:spPr bwMode="auto">
            <a:xfrm>
              <a:off x="72723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0" name="Oval 36">
              <a:extLst>
                <a:ext uri="{FF2B5EF4-FFF2-40B4-BE49-F238E27FC236}">
                  <a16:creationId xmlns:a16="http://schemas.microsoft.com/office/drawing/2014/main" id="{504C4E55-6B7E-4617-B2C9-ED2D1828D35D}"/>
                </a:ext>
              </a:extLst>
            </p:cNvPr>
            <p:cNvSpPr>
              <a:spLocks noChangeArrowheads="1"/>
            </p:cNvSpPr>
            <p:nvPr/>
          </p:nvSpPr>
          <p:spPr bwMode="auto">
            <a:xfrm>
              <a:off x="74803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1" name="Oval 37">
              <a:extLst>
                <a:ext uri="{FF2B5EF4-FFF2-40B4-BE49-F238E27FC236}">
                  <a16:creationId xmlns:a16="http://schemas.microsoft.com/office/drawing/2014/main" id="{21D41AC5-0E55-4730-8789-CA9BFE15E266}"/>
                </a:ext>
              </a:extLst>
            </p:cNvPr>
            <p:cNvSpPr>
              <a:spLocks noChangeArrowheads="1"/>
            </p:cNvSpPr>
            <p:nvPr/>
          </p:nvSpPr>
          <p:spPr bwMode="auto">
            <a:xfrm>
              <a:off x="76898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2" name="Oval 38">
              <a:extLst>
                <a:ext uri="{FF2B5EF4-FFF2-40B4-BE49-F238E27FC236}">
                  <a16:creationId xmlns:a16="http://schemas.microsoft.com/office/drawing/2014/main" id="{FE1EE038-0760-4DC7-816C-AE2817020A23}"/>
                </a:ext>
              </a:extLst>
            </p:cNvPr>
            <p:cNvSpPr>
              <a:spLocks noChangeArrowheads="1"/>
            </p:cNvSpPr>
            <p:nvPr/>
          </p:nvSpPr>
          <p:spPr bwMode="auto">
            <a:xfrm>
              <a:off x="78978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3" name="Oval 39">
              <a:extLst>
                <a:ext uri="{FF2B5EF4-FFF2-40B4-BE49-F238E27FC236}">
                  <a16:creationId xmlns:a16="http://schemas.microsoft.com/office/drawing/2014/main" id="{F11688A7-5A16-4ABE-A9DB-F8560CC4CAE7}"/>
                </a:ext>
              </a:extLst>
            </p:cNvPr>
            <p:cNvSpPr>
              <a:spLocks noChangeArrowheads="1"/>
            </p:cNvSpPr>
            <p:nvPr/>
          </p:nvSpPr>
          <p:spPr bwMode="auto">
            <a:xfrm>
              <a:off x="81041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4" name="Oval 40">
              <a:extLst>
                <a:ext uri="{FF2B5EF4-FFF2-40B4-BE49-F238E27FC236}">
                  <a16:creationId xmlns:a16="http://schemas.microsoft.com/office/drawing/2014/main" id="{DCF9697B-DD30-45CF-A1FF-5199AAF0EE0B}"/>
                </a:ext>
              </a:extLst>
            </p:cNvPr>
            <p:cNvSpPr>
              <a:spLocks noChangeArrowheads="1"/>
            </p:cNvSpPr>
            <p:nvPr/>
          </p:nvSpPr>
          <p:spPr bwMode="auto">
            <a:xfrm>
              <a:off x="83153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5" name="Oval 41">
              <a:extLst>
                <a:ext uri="{FF2B5EF4-FFF2-40B4-BE49-F238E27FC236}">
                  <a16:creationId xmlns:a16="http://schemas.microsoft.com/office/drawing/2014/main" id="{EF04FA8D-CD60-4E58-9BD9-AF49388CC3AD}"/>
                </a:ext>
              </a:extLst>
            </p:cNvPr>
            <p:cNvSpPr>
              <a:spLocks noChangeArrowheads="1"/>
            </p:cNvSpPr>
            <p:nvPr/>
          </p:nvSpPr>
          <p:spPr bwMode="auto">
            <a:xfrm>
              <a:off x="85217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6" name="Oval 42">
              <a:extLst>
                <a:ext uri="{FF2B5EF4-FFF2-40B4-BE49-F238E27FC236}">
                  <a16:creationId xmlns:a16="http://schemas.microsoft.com/office/drawing/2014/main" id="{D961695E-0FA7-4386-AE9B-EC69E433AC19}"/>
                </a:ext>
              </a:extLst>
            </p:cNvPr>
            <p:cNvSpPr>
              <a:spLocks noChangeArrowheads="1"/>
            </p:cNvSpPr>
            <p:nvPr/>
          </p:nvSpPr>
          <p:spPr bwMode="auto">
            <a:xfrm>
              <a:off x="87296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7" name="Oval 43">
              <a:extLst>
                <a:ext uri="{FF2B5EF4-FFF2-40B4-BE49-F238E27FC236}">
                  <a16:creationId xmlns:a16="http://schemas.microsoft.com/office/drawing/2014/main" id="{7C92B7CA-B36A-41C9-9ECF-F2229EE90D4D}"/>
                </a:ext>
              </a:extLst>
            </p:cNvPr>
            <p:cNvSpPr>
              <a:spLocks noChangeArrowheads="1"/>
            </p:cNvSpPr>
            <p:nvPr/>
          </p:nvSpPr>
          <p:spPr bwMode="auto">
            <a:xfrm>
              <a:off x="89392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8" name="Oval 44">
              <a:extLst>
                <a:ext uri="{FF2B5EF4-FFF2-40B4-BE49-F238E27FC236}">
                  <a16:creationId xmlns:a16="http://schemas.microsoft.com/office/drawing/2014/main" id="{7A942946-5F03-4C1D-A1AD-04C8D82924E5}"/>
                </a:ext>
              </a:extLst>
            </p:cNvPr>
            <p:cNvSpPr>
              <a:spLocks noChangeArrowheads="1"/>
            </p:cNvSpPr>
            <p:nvPr/>
          </p:nvSpPr>
          <p:spPr bwMode="auto">
            <a:xfrm>
              <a:off x="91471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19" name="Oval 45">
              <a:extLst>
                <a:ext uri="{FF2B5EF4-FFF2-40B4-BE49-F238E27FC236}">
                  <a16:creationId xmlns:a16="http://schemas.microsoft.com/office/drawing/2014/main" id="{F12FC5AF-82A7-4CF7-95BB-61DFEEB04D7E}"/>
                </a:ext>
              </a:extLst>
            </p:cNvPr>
            <p:cNvSpPr>
              <a:spLocks noChangeArrowheads="1"/>
            </p:cNvSpPr>
            <p:nvPr/>
          </p:nvSpPr>
          <p:spPr bwMode="auto">
            <a:xfrm>
              <a:off x="93535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0" name="Oval 46">
              <a:extLst>
                <a:ext uri="{FF2B5EF4-FFF2-40B4-BE49-F238E27FC236}">
                  <a16:creationId xmlns:a16="http://schemas.microsoft.com/office/drawing/2014/main" id="{EC9FEDB0-223E-4663-9F80-AD93BF1A37E8}"/>
                </a:ext>
              </a:extLst>
            </p:cNvPr>
            <p:cNvSpPr>
              <a:spLocks noChangeArrowheads="1"/>
            </p:cNvSpPr>
            <p:nvPr/>
          </p:nvSpPr>
          <p:spPr bwMode="auto">
            <a:xfrm>
              <a:off x="95646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1" name="Oval 47">
              <a:extLst>
                <a:ext uri="{FF2B5EF4-FFF2-40B4-BE49-F238E27FC236}">
                  <a16:creationId xmlns:a16="http://schemas.microsoft.com/office/drawing/2014/main" id="{57B1325B-175A-4AF4-9091-8F4C5EAEFEB1}"/>
                </a:ext>
              </a:extLst>
            </p:cNvPr>
            <p:cNvSpPr>
              <a:spLocks noChangeArrowheads="1"/>
            </p:cNvSpPr>
            <p:nvPr/>
          </p:nvSpPr>
          <p:spPr bwMode="auto">
            <a:xfrm>
              <a:off x="97710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2" name="Oval 48">
              <a:extLst>
                <a:ext uri="{FF2B5EF4-FFF2-40B4-BE49-F238E27FC236}">
                  <a16:creationId xmlns:a16="http://schemas.microsoft.com/office/drawing/2014/main" id="{C6500924-BC5D-4853-9590-BC9EB95CA711}"/>
                </a:ext>
              </a:extLst>
            </p:cNvPr>
            <p:cNvSpPr>
              <a:spLocks noChangeArrowheads="1"/>
            </p:cNvSpPr>
            <p:nvPr/>
          </p:nvSpPr>
          <p:spPr bwMode="auto">
            <a:xfrm>
              <a:off x="9977438"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3" name="Oval 49">
              <a:extLst>
                <a:ext uri="{FF2B5EF4-FFF2-40B4-BE49-F238E27FC236}">
                  <a16:creationId xmlns:a16="http://schemas.microsoft.com/office/drawing/2014/main" id="{65AE60AD-13EE-43D0-85AD-827B0E19A1C9}"/>
                </a:ext>
              </a:extLst>
            </p:cNvPr>
            <p:cNvSpPr>
              <a:spLocks noChangeArrowheads="1"/>
            </p:cNvSpPr>
            <p:nvPr/>
          </p:nvSpPr>
          <p:spPr bwMode="auto">
            <a:xfrm>
              <a:off x="101854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4" name="Oval 50">
              <a:extLst>
                <a:ext uri="{FF2B5EF4-FFF2-40B4-BE49-F238E27FC236}">
                  <a16:creationId xmlns:a16="http://schemas.microsoft.com/office/drawing/2014/main" id="{FB5A9284-9195-4051-A992-04B8CFD5BE86}"/>
                </a:ext>
              </a:extLst>
            </p:cNvPr>
            <p:cNvSpPr>
              <a:spLocks noChangeArrowheads="1"/>
            </p:cNvSpPr>
            <p:nvPr/>
          </p:nvSpPr>
          <p:spPr bwMode="auto">
            <a:xfrm>
              <a:off x="1039495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5" name="Oval 51">
              <a:extLst>
                <a:ext uri="{FF2B5EF4-FFF2-40B4-BE49-F238E27FC236}">
                  <a16:creationId xmlns:a16="http://schemas.microsoft.com/office/drawing/2014/main" id="{8365B4B3-2877-413A-B1E1-4CA1F7C6D088}"/>
                </a:ext>
              </a:extLst>
            </p:cNvPr>
            <p:cNvSpPr>
              <a:spLocks noChangeArrowheads="1"/>
            </p:cNvSpPr>
            <p:nvPr/>
          </p:nvSpPr>
          <p:spPr bwMode="auto">
            <a:xfrm>
              <a:off x="106029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6" name="Oval 52">
              <a:extLst>
                <a:ext uri="{FF2B5EF4-FFF2-40B4-BE49-F238E27FC236}">
                  <a16:creationId xmlns:a16="http://schemas.microsoft.com/office/drawing/2014/main" id="{F8D299D9-483F-4D2F-8562-BBFCDC10C30C}"/>
                </a:ext>
              </a:extLst>
            </p:cNvPr>
            <p:cNvSpPr>
              <a:spLocks noChangeArrowheads="1"/>
            </p:cNvSpPr>
            <p:nvPr/>
          </p:nvSpPr>
          <p:spPr bwMode="auto">
            <a:xfrm>
              <a:off x="10809288"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7" name="Oval 53">
              <a:extLst>
                <a:ext uri="{FF2B5EF4-FFF2-40B4-BE49-F238E27FC236}">
                  <a16:creationId xmlns:a16="http://schemas.microsoft.com/office/drawing/2014/main" id="{9E95F55F-2203-404F-B39A-09A7590F52C8}"/>
                </a:ext>
              </a:extLst>
            </p:cNvPr>
            <p:cNvSpPr>
              <a:spLocks noChangeArrowheads="1"/>
            </p:cNvSpPr>
            <p:nvPr/>
          </p:nvSpPr>
          <p:spPr bwMode="auto">
            <a:xfrm>
              <a:off x="110204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8" name="Oval 54">
              <a:extLst>
                <a:ext uri="{FF2B5EF4-FFF2-40B4-BE49-F238E27FC236}">
                  <a16:creationId xmlns:a16="http://schemas.microsoft.com/office/drawing/2014/main" id="{74BC5DD2-B71A-4298-97C3-476D43B22ABB}"/>
                </a:ext>
              </a:extLst>
            </p:cNvPr>
            <p:cNvSpPr>
              <a:spLocks noChangeArrowheads="1"/>
            </p:cNvSpPr>
            <p:nvPr/>
          </p:nvSpPr>
          <p:spPr bwMode="auto">
            <a:xfrm>
              <a:off x="1122680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29" name="Oval 55">
              <a:extLst>
                <a:ext uri="{FF2B5EF4-FFF2-40B4-BE49-F238E27FC236}">
                  <a16:creationId xmlns:a16="http://schemas.microsoft.com/office/drawing/2014/main" id="{4AE26157-3B44-40D6-8492-2B91820E8192}"/>
                </a:ext>
              </a:extLst>
            </p:cNvPr>
            <p:cNvSpPr>
              <a:spLocks noChangeArrowheads="1"/>
            </p:cNvSpPr>
            <p:nvPr/>
          </p:nvSpPr>
          <p:spPr bwMode="auto">
            <a:xfrm>
              <a:off x="114347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0" name="Oval 56">
              <a:extLst>
                <a:ext uri="{FF2B5EF4-FFF2-40B4-BE49-F238E27FC236}">
                  <a16:creationId xmlns:a16="http://schemas.microsoft.com/office/drawing/2014/main" id="{E7FB6878-CD22-46EB-B719-BA46E523441E}"/>
                </a:ext>
              </a:extLst>
            </p:cNvPr>
            <p:cNvSpPr>
              <a:spLocks noChangeArrowheads="1"/>
            </p:cNvSpPr>
            <p:nvPr/>
          </p:nvSpPr>
          <p:spPr bwMode="auto">
            <a:xfrm>
              <a:off x="1164431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1" name="Oval 57">
              <a:extLst>
                <a:ext uri="{FF2B5EF4-FFF2-40B4-BE49-F238E27FC236}">
                  <a16:creationId xmlns:a16="http://schemas.microsoft.com/office/drawing/2014/main" id="{A3ED871C-898A-4C5C-9F12-ED4ECB19FAE6}"/>
                </a:ext>
              </a:extLst>
            </p:cNvPr>
            <p:cNvSpPr>
              <a:spLocks noChangeArrowheads="1"/>
            </p:cNvSpPr>
            <p:nvPr/>
          </p:nvSpPr>
          <p:spPr bwMode="auto">
            <a:xfrm>
              <a:off x="118522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2" name="Oval 58">
              <a:extLst>
                <a:ext uri="{FF2B5EF4-FFF2-40B4-BE49-F238E27FC236}">
                  <a16:creationId xmlns:a16="http://schemas.microsoft.com/office/drawing/2014/main" id="{EDA59E7D-C9C9-4BE0-8ABC-A3542DD640AF}"/>
                </a:ext>
              </a:extLst>
            </p:cNvPr>
            <p:cNvSpPr>
              <a:spLocks noChangeArrowheads="1"/>
            </p:cNvSpPr>
            <p:nvPr/>
          </p:nvSpPr>
          <p:spPr bwMode="auto">
            <a:xfrm>
              <a:off x="12058650"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3" name="Oval 59">
              <a:extLst>
                <a:ext uri="{FF2B5EF4-FFF2-40B4-BE49-F238E27FC236}">
                  <a16:creationId xmlns:a16="http://schemas.microsoft.com/office/drawing/2014/main" id="{7C8783CB-5B8D-4C95-84ED-86EE0A32E011}"/>
                </a:ext>
              </a:extLst>
            </p:cNvPr>
            <p:cNvSpPr>
              <a:spLocks noChangeArrowheads="1"/>
            </p:cNvSpPr>
            <p:nvPr/>
          </p:nvSpPr>
          <p:spPr bwMode="auto">
            <a:xfrm>
              <a:off x="122697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4" name="Oval 60">
              <a:extLst>
                <a:ext uri="{FF2B5EF4-FFF2-40B4-BE49-F238E27FC236}">
                  <a16:creationId xmlns:a16="http://schemas.microsoft.com/office/drawing/2014/main" id="{A826D1D1-0119-4D78-9DB3-71CFCE2E05A0}"/>
                </a:ext>
              </a:extLst>
            </p:cNvPr>
            <p:cNvSpPr>
              <a:spLocks noChangeArrowheads="1"/>
            </p:cNvSpPr>
            <p:nvPr/>
          </p:nvSpPr>
          <p:spPr bwMode="auto">
            <a:xfrm>
              <a:off x="1247616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5" name="Oval 61">
              <a:extLst>
                <a:ext uri="{FF2B5EF4-FFF2-40B4-BE49-F238E27FC236}">
                  <a16:creationId xmlns:a16="http://schemas.microsoft.com/office/drawing/2014/main" id="{186322DD-6056-4CFA-8B17-A5D5DB29F77C}"/>
                </a:ext>
              </a:extLst>
            </p:cNvPr>
            <p:cNvSpPr>
              <a:spLocks noChangeArrowheads="1"/>
            </p:cNvSpPr>
            <p:nvPr/>
          </p:nvSpPr>
          <p:spPr bwMode="auto">
            <a:xfrm>
              <a:off x="126841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6" name="Oval 62">
              <a:extLst>
                <a:ext uri="{FF2B5EF4-FFF2-40B4-BE49-F238E27FC236}">
                  <a16:creationId xmlns:a16="http://schemas.microsoft.com/office/drawing/2014/main" id="{026A6525-049D-4857-8185-0A647FE79D89}"/>
                </a:ext>
              </a:extLst>
            </p:cNvPr>
            <p:cNvSpPr>
              <a:spLocks noChangeArrowheads="1"/>
            </p:cNvSpPr>
            <p:nvPr/>
          </p:nvSpPr>
          <p:spPr bwMode="auto">
            <a:xfrm>
              <a:off x="12893675"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7" name="Oval 63">
              <a:extLst>
                <a:ext uri="{FF2B5EF4-FFF2-40B4-BE49-F238E27FC236}">
                  <a16:creationId xmlns:a16="http://schemas.microsoft.com/office/drawing/2014/main" id="{CDB929B9-1232-420F-AC87-68D49D80D66B}"/>
                </a:ext>
              </a:extLst>
            </p:cNvPr>
            <p:cNvSpPr>
              <a:spLocks noChangeArrowheads="1"/>
            </p:cNvSpPr>
            <p:nvPr/>
          </p:nvSpPr>
          <p:spPr bwMode="auto">
            <a:xfrm>
              <a:off x="131016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8" name="Oval 64">
              <a:extLst>
                <a:ext uri="{FF2B5EF4-FFF2-40B4-BE49-F238E27FC236}">
                  <a16:creationId xmlns:a16="http://schemas.microsoft.com/office/drawing/2014/main" id="{29ED5C2C-2F28-4D1A-9BAA-D4E9EBADECD5}"/>
                </a:ext>
              </a:extLst>
            </p:cNvPr>
            <p:cNvSpPr>
              <a:spLocks noChangeArrowheads="1"/>
            </p:cNvSpPr>
            <p:nvPr/>
          </p:nvSpPr>
          <p:spPr bwMode="auto">
            <a:xfrm>
              <a:off x="13308013"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39" name="Oval 65">
              <a:extLst>
                <a:ext uri="{FF2B5EF4-FFF2-40B4-BE49-F238E27FC236}">
                  <a16:creationId xmlns:a16="http://schemas.microsoft.com/office/drawing/2014/main" id="{4F08A18F-4FEF-48EC-8F96-6342170EB081}"/>
                </a:ext>
              </a:extLst>
            </p:cNvPr>
            <p:cNvSpPr>
              <a:spLocks noChangeArrowheads="1"/>
            </p:cNvSpPr>
            <p:nvPr/>
          </p:nvSpPr>
          <p:spPr bwMode="auto">
            <a:xfrm>
              <a:off x="135191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0" name="Oval 66">
              <a:extLst>
                <a:ext uri="{FF2B5EF4-FFF2-40B4-BE49-F238E27FC236}">
                  <a16:creationId xmlns:a16="http://schemas.microsoft.com/office/drawing/2014/main" id="{E267D21D-C1D0-46A9-98DF-AD90C6FB648F}"/>
                </a:ext>
              </a:extLst>
            </p:cNvPr>
            <p:cNvSpPr>
              <a:spLocks noChangeArrowheads="1"/>
            </p:cNvSpPr>
            <p:nvPr/>
          </p:nvSpPr>
          <p:spPr bwMode="auto">
            <a:xfrm>
              <a:off x="13725525" y="714374"/>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1" name="Oval 67">
              <a:extLst>
                <a:ext uri="{FF2B5EF4-FFF2-40B4-BE49-F238E27FC236}">
                  <a16:creationId xmlns:a16="http://schemas.microsoft.com/office/drawing/2014/main" id="{1543B949-E214-4874-A2DD-0986996674E1}"/>
                </a:ext>
              </a:extLst>
            </p:cNvPr>
            <p:cNvSpPr>
              <a:spLocks noChangeArrowheads="1"/>
            </p:cNvSpPr>
            <p:nvPr/>
          </p:nvSpPr>
          <p:spPr bwMode="auto">
            <a:xfrm>
              <a:off x="139334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2" name="Oval 68">
              <a:extLst>
                <a:ext uri="{FF2B5EF4-FFF2-40B4-BE49-F238E27FC236}">
                  <a16:creationId xmlns:a16="http://schemas.microsoft.com/office/drawing/2014/main" id="{5327D5FF-933C-4E1C-9C42-568043E3394F}"/>
                </a:ext>
              </a:extLst>
            </p:cNvPr>
            <p:cNvSpPr>
              <a:spLocks noChangeArrowheads="1"/>
            </p:cNvSpPr>
            <p:nvPr/>
          </p:nvSpPr>
          <p:spPr bwMode="auto">
            <a:xfrm>
              <a:off x="141430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3" name="Oval 69">
              <a:extLst>
                <a:ext uri="{FF2B5EF4-FFF2-40B4-BE49-F238E27FC236}">
                  <a16:creationId xmlns:a16="http://schemas.microsoft.com/office/drawing/2014/main" id="{48C0ADAC-4975-42DA-A1EC-232E42150B62}"/>
                </a:ext>
              </a:extLst>
            </p:cNvPr>
            <p:cNvSpPr>
              <a:spLocks noChangeArrowheads="1"/>
            </p:cNvSpPr>
            <p:nvPr/>
          </p:nvSpPr>
          <p:spPr bwMode="auto">
            <a:xfrm>
              <a:off x="143510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4" name="Oval 70">
              <a:extLst>
                <a:ext uri="{FF2B5EF4-FFF2-40B4-BE49-F238E27FC236}">
                  <a16:creationId xmlns:a16="http://schemas.microsoft.com/office/drawing/2014/main" id="{3B0FA3FD-F300-4E8B-A676-7C4AB2D09146}"/>
                </a:ext>
              </a:extLst>
            </p:cNvPr>
            <p:cNvSpPr>
              <a:spLocks noChangeArrowheads="1"/>
            </p:cNvSpPr>
            <p:nvPr/>
          </p:nvSpPr>
          <p:spPr bwMode="auto">
            <a:xfrm>
              <a:off x="145573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5" name="Oval 71">
              <a:extLst>
                <a:ext uri="{FF2B5EF4-FFF2-40B4-BE49-F238E27FC236}">
                  <a16:creationId xmlns:a16="http://schemas.microsoft.com/office/drawing/2014/main" id="{6B9DA0CC-E277-4DAD-875B-C76BD4B3F58B}"/>
                </a:ext>
              </a:extLst>
            </p:cNvPr>
            <p:cNvSpPr>
              <a:spLocks noChangeArrowheads="1"/>
            </p:cNvSpPr>
            <p:nvPr/>
          </p:nvSpPr>
          <p:spPr bwMode="auto">
            <a:xfrm>
              <a:off x="147685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6" name="Oval 72">
              <a:extLst>
                <a:ext uri="{FF2B5EF4-FFF2-40B4-BE49-F238E27FC236}">
                  <a16:creationId xmlns:a16="http://schemas.microsoft.com/office/drawing/2014/main" id="{82A4CD25-CA42-4623-8906-A656D01D52D1}"/>
                </a:ext>
              </a:extLst>
            </p:cNvPr>
            <p:cNvSpPr>
              <a:spLocks noChangeArrowheads="1"/>
            </p:cNvSpPr>
            <p:nvPr/>
          </p:nvSpPr>
          <p:spPr bwMode="auto">
            <a:xfrm>
              <a:off x="1497488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7" name="Oval 73">
              <a:extLst>
                <a:ext uri="{FF2B5EF4-FFF2-40B4-BE49-F238E27FC236}">
                  <a16:creationId xmlns:a16="http://schemas.microsoft.com/office/drawing/2014/main" id="{569AC8ED-A8DE-47F6-99A1-B29D63DC4116}"/>
                </a:ext>
              </a:extLst>
            </p:cNvPr>
            <p:cNvSpPr>
              <a:spLocks noChangeArrowheads="1"/>
            </p:cNvSpPr>
            <p:nvPr/>
          </p:nvSpPr>
          <p:spPr bwMode="auto">
            <a:xfrm>
              <a:off x="151828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8" name="Oval 74">
              <a:extLst>
                <a:ext uri="{FF2B5EF4-FFF2-40B4-BE49-F238E27FC236}">
                  <a16:creationId xmlns:a16="http://schemas.microsoft.com/office/drawing/2014/main" id="{70CE4E84-5C0F-41E0-A204-D55730D27C02}"/>
                </a:ext>
              </a:extLst>
            </p:cNvPr>
            <p:cNvSpPr>
              <a:spLocks noChangeArrowheads="1"/>
            </p:cNvSpPr>
            <p:nvPr/>
          </p:nvSpPr>
          <p:spPr bwMode="auto">
            <a:xfrm>
              <a:off x="153924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49" name="Oval 75">
              <a:extLst>
                <a:ext uri="{FF2B5EF4-FFF2-40B4-BE49-F238E27FC236}">
                  <a16:creationId xmlns:a16="http://schemas.microsoft.com/office/drawing/2014/main" id="{A5EB1BB2-9096-4EC0-883C-3425468B6EA3}"/>
                </a:ext>
              </a:extLst>
            </p:cNvPr>
            <p:cNvSpPr>
              <a:spLocks noChangeArrowheads="1"/>
            </p:cNvSpPr>
            <p:nvPr/>
          </p:nvSpPr>
          <p:spPr bwMode="auto">
            <a:xfrm>
              <a:off x="156003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0" name="Oval 76">
              <a:extLst>
                <a:ext uri="{FF2B5EF4-FFF2-40B4-BE49-F238E27FC236}">
                  <a16:creationId xmlns:a16="http://schemas.microsoft.com/office/drawing/2014/main" id="{1EF5704A-7EFA-4E18-8D1B-B87628EB65BE}"/>
                </a:ext>
              </a:extLst>
            </p:cNvPr>
            <p:cNvSpPr>
              <a:spLocks noChangeArrowheads="1"/>
            </p:cNvSpPr>
            <p:nvPr/>
          </p:nvSpPr>
          <p:spPr bwMode="auto">
            <a:xfrm>
              <a:off x="158067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1" name="Oval 77">
              <a:extLst>
                <a:ext uri="{FF2B5EF4-FFF2-40B4-BE49-F238E27FC236}">
                  <a16:creationId xmlns:a16="http://schemas.microsoft.com/office/drawing/2014/main" id="{8FEE3291-2746-4652-B6D0-FF0C3CD42C9F}"/>
                </a:ext>
              </a:extLst>
            </p:cNvPr>
            <p:cNvSpPr>
              <a:spLocks noChangeArrowheads="1"/>
            </p:cNvSpPr>
            <p:nvPr/>
          </p:nvSpPr>
          <p:spPr bwMode="auto">
            <a:xfrm>
              <a:off x="160178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2" name="Oval 78">
              <a:extLst>
                <a:ext uri="{FF2B5EF4-FFF2-40B4-BE49-F238E27FC236}">
                  <a16:creationId xmlns:a16="http://schemas.microsoft.com/office/drawing/2014/main" id="{C0E466C1-6034-4F49-B980-9077B04736A9}"/>
                </a:ext>
              </a:extLst>
            </p:cNvPr>
            <p:cNvSpPr>
              <a:spLocks noChangeArrowheads="1"/>
            </p:cNvSpPr>
            <p:nvPr/>
          </p:nvSpPr>
          <p:spPr bwMode="auto">
            <a:xfrm>
              <a:off x="1622425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3" name="Oval 79">
              <a:extLst>
                <a:ext uri="{FF2B5EF4-FFF2-40B4-BE49-F238E27FC236}">
                  <a16:creationId xmlns:a16="http://schemas.microsoft.com/office/drawing/2014/main" id="{0BF670A5-0669-4A9E-B9DE-653A131AAC21}"/>
                </a:ext>
              </a:extLst>
            </p:cNvPr>
            <p:cNvSpPr>
              <a:spLocks noChangeArrowheads="1"/>
            </p:cNvSpPr>
            <p:nvPr/>
          </p:nvSpPr>
          <p:spPr bwMode="auto">
            <a:xfrm>
              <a:off x="164322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4" name="Oval 80">
              <a:extLst>
                <a:ext uri="{FF2B5EF4-FFF2-40B4-BE49-F238E27FC236}">
                  <a16:creationId xmlns:a16="http://schemas.microsoft.com/office/drawing/2014/main" id="{DB1C9217-5D6D-4310-919B-91B69E32F2ED}"/>
                </a:ext>
              </a:extLst>
            </p:cNvPr>
            <p:cNvSpPr>
              <a:spLocks noChangeArrowheads="1"/>
            </p:cNvSpPr>
            <p:nvPr/>
          </p:nvSpPr>
          <p:spPr bwMode="auto">
            <a:xfrm>
              <a:off x="1664176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5" name="Oval 81">
              <a:extLst>
                <a:ext uri="{FF2B5EF4-FFF2-40B4-BE49-F238E27FC236}">
                  <a16:creationId xmlns:a16="http://schemas.microsoft.com/office/drawing/2014/main" id="{3A717A17-4838-4C87-B003-BF90C902FB0A}"/>
                </a:ext>
              </a:extLst>
            </p:cNvPr>
            <p:cNvSpPr>
              <a:spLocks noChangeArrowheads="1"/>
            </p:cNvSpPr>
            <p:nvPr/>
          </p:nvSpPr>
          <p:spPr bwMode="auto">
            <a:xfrm>
              <a:off x="168497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6" name="Oval 82">
              <a:extLst>
                <a:ext uri="{FF2B5EF4-FFF2-40B4-BE49-F238E27FC236}">
                  <a16:creationId xmlns:a16="http://schemas.microsoft.com/office/drawing/2014/main" id="{3FFD027E-982B-4C84-897D-C2DBC55A9A38}"/>
                </a:ext>
              </a:extLst>
            </p:cNvPr>
            <p:cNvSpPr>
              <a:spLocks noChangeArrowheads="1"/>
            </p:cNvSpPr>
            <p:nvPr/>
          </p:nvSpPr>
          <p:spPr bwMode="auto">
            <a:xfrm>
              <a:off x="17056100"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7" name="Oval 83">
              <a:extLst>
                <a:ext uri="{FF2B5EF4-FFF2-40B4-BE49-F238E27FC236}">
                  <a16:creationId xmlns:a16="http://schemas.microsoft.com/office/drawing/2014/main" id="{BA4B6803-5CEC-453C-A59E-210B20712E78}"/>
                </a:ext>
              </a:extLst>
            </p:cNvPr>
            <p:cNvSpPr>
              <a:spLocks noChangeArrowheads="1"/>
            </p:cNvSpPr>
            <p:nvPr/>
          </p:nvSpPr>
          <p:spPr bwMode="auto">
            <a:xfrm>
              <a:off x="17267238"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8" name="Oval 84">
              <a:extLst>
                <a:ext uri="{FF2B5EF4-FFF2-40B4-BE49-F238E27FC236}">
                  <a16:creationId xmlns:a16="http://schemas.microsoft.com/office/drawing/2014/main" id="{3A41C193-E7D9-46E3-AA5A-C171C9798AB1}"/>
                </a:ext>
              </a:extLst>
            </p:cNvPr>
            <p:cNvSpPr>
              <a:spLocks noChangeArrowheads="1"/>
            </p:cNvSpPr>
            <p:nvPr/>
          </p:nvSpPr>
          <p:spPr bwMode="auto">
            <a:xfrm>
              <a:off x="17473613"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59" name="Oval 85">
              <a:extLst>
                <a:ext uri="{FF2B5EF4-FFF2-40B4-BE49-F238E27FC236}">
                  <a16:creationId xmlns:a16="http://schemas.microsoft.com/office/drawing/2014/main" id="{AFBC7012-D988-4748-8E75-C4D12BCEDE15}"/>
                </a:ext>
              </a:extLst>
            </p:cNvPr>
            <p:cNvSpPr>
              <a:spLocks noChangeArrowheads="1"/>
            </p:cNvSpPr>
            <p:nvPr/>
          </p:nvSpPr>
          <p:spPr bwMode="auto">
            <a:xfrm>
              <a:off x="1768157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0" name="Oval 86">
              <a:extLst>
                <a:ext uri="{FF2B5EF4-FFF2-40B4-BE49-F238E27FC236}">
                  <a16:creationId xmlns:a16="http://schemas.microsoft.com/office/drawing/2014/main" id="{2629C14E-4F36-4AE9-B4C7-CD08790A5993}"/>
                </a:ext>
              </a:extLst>
            </p:cNvPr>
            <p:cNvSpPr>
              <a:spLocks noChangeArrowheads="1"/>
            </p:cNvSpPr>
            <p:nvPr/>
          </p:nvSpPr>
          <p:spPr bwMode="auto">
            <a:xfrm>
              <a:off x="17891125" y="71437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1" name="Oval 87">
              <a:extLst>
                <a:ext uri="{FF2B5EF4-FFF2-40B4-BE49-F238E27FC236}">
                  <a16:creationId xmlns:a16="http://schemas.microsoft.com/office/drawing/2014/main" id="{C9D8FA69-B39D-4C1E-8975-D9AFE02AB6F8}"/>
                </a:ext>
              </a:extLst>
            </p:cNvPr>
            <p:cNvSpPr>
              <a:spLocks noChangeArrowheads="1"/>
            </p:cNvSpPr>
            <p:nvPr/>
          </p:nvSpPr>
          <p:spPr bwMode="auto">
            <a:xfrm>
              <a:off x="206851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2" name="Oval 88">
              <a:extLst>
                <a:ext uri="{FF2B5EF4-FFF2-40B4-BE49-F238E27FC236}">
                  <a16:creationId xmlns:a16="http://schemas.microsoft.com/office/drawing/2014/main" id="{ED8450B2-4090-46A4-B83D-79C07A35082B}"/>
                </a:ext>
              </a:extLst>
            </p:cNvPr>
            <p:cNvSpPr>
              <a:spLocks noChangeArrowheads="1"/>
            </p:cNvSpPr>
            <p:nvPr/>
          </p:nvSpPr>
          <p:spPr bwMode="auto">
            <a:xfrm>
              <a:off x="18621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3" name="Oval 89">
              <a:extLst>
                <a:ext uri="{FF2B5EF4-FFF2-40B4-BE49-F238E27FC236}">
                  <a16:creationId xmlns:a16="http://schemas.microsoft.com/office/drawing/2014/main" id="{9D3D9180-C1D6-4E36-A83B-B79B48A8DEFB}"/>
                </a:ext>
              </a:extLst>
            </p:cNvPr>
            <p:cNvSpPr>
              <a:spLocks noChangeArrowheads="1"/>
            </p:cNvSpPr>
            <p:nvPr/>
          </p:nvSpPr>
          <p:spPr bwMode="auto">
            <a:xfrm>
              <a:off x="2274888"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4" name="Oval 90">
              <a:extLst>
                <a:ext uri="{FF2B5EF4-FFF2-40B4-BE49-F238E27FC236}">
                  <a16:creationId xmlns:a16="http://schemas.microsoft.com/office/drawing/2014/main" id="{ABC9E662-D299-44E9-B3EF-7F85ECE27297}"/>
                </a:ext>
              </a:extLst>
            </p:cNvPr>
            <p:cNvSpPr>
              <a:spLocks noChangeArrowheads="1"/>
            </p:cNvSpPr>
            <p:nvPr/>
          </p:nvSpPr>
          <p:spPr bwMode="auto">
            <a:xfrm>
              <a:off x="24828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5" name="Oval 91">
              <a:extLst>
                <a:ext uri="{FF2B5EF4-FFF2-40B4-BE49-F238E27FC236}">
                  <a16:creationId xmlns:a16="http://schemas.microsoft.com/office/drawing/2014/main" id="{DC698CE7-4EA2-40A5-8267-450C85C07C51}"/>
                </a:ext>
              </a:extLst>
            </p:cNvPr>
            <p:cNvSpPr>
              <a:spLocks noChangeArrowheads="1"/>
            </p:cNvSpPr>
            <p:nvPr/>
          </p:nvSpPr>
          <p:spPr bwMode="auto">
            <a:xfrm>
              <a:off x="2692400"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6" name="Oval 92">
              <a:extLst>
                <a:ext uri="{FF2B5EF4-FFF2-40B4-BE49-F238E27FC236}">
                  <a16:creationId xmlns:a16="http://schemas.microsoft.com/office/drawing/2014/main" id="{A7B78617-5953-4008-A05A-F4D3108E65F5}"/>
                </a:ext>
              </a:extLst>
            </p:cNvPr>
            <p:cNvSpPr>
              <a:spLocks noChangeArrowheads="1"/>
            </p:cNvSpPr>
            <p:nvPr/>
          </p:nvSpPr>
          <p:spPr bwMode="auto">
            <a:xfrm>
              <a:off x="290036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7" name="Oval 93">
              <a:extLst>
                <a:ext uri="{FF2B5EF4-FFF2-40B4-BE49-F238E27FC236}">
                  <a16:creationId xmlns:a16="http://schemas.microsoft.com/office/drawing/2014/main" id="{3BD52BCC-32A3-4687-BBBE-A8B7CBE57D53}"/>
                </a:ext>
              </a:extLst>
            </p:cNvPr>
            <p:cNvSpPr>
              <a:spLocks noChangeArrowheads="1"/>
            </p:cNvSpPr>
            <p:nvPr/>
          </p:nvSpPr>
          <p:spPr bwMode="auto">
            <a:xfrm>
              <a:off x="3106738"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8" name="Oval 94">
              <a:extLst>
                <a:ext uri="{FF2B5EF4-FFF2-40B4-BE49-F238E27FC236}">
                  <a16:creationId xmlns:a16="http://schemas.microsoft.com/office/drawing/2014/main" id="{D8467906-E361-4CA9-9B8C-B74DC204F9D6}"/>
                </a:ext>
              </a:extLst>
            </p:cNvPr>
            <p:cNvSpPr>
              <a:spLocks noChangeArrowheads="1"/>
            </p:cNvSpPr>
            <p:nvPr/>
          </p:nvSpPr>
          <p:spPr bwMode="auto">
            <a:xfrm>
              <a:off x="33178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69" name="Oval 95">
              <a:extLst>
                <a:ext uri="{FF2B5EF4-FFF2-40B4-BE49-F238E27FC236}">
                  <a16:creationId xmlns:a16="http://schemas.microsoft.com/office/drawing/2014/main" id="{C5A0928C-4D18-433C-AA28-9261C1B6F550}"/>
                </a:ext>
              </a:extLst>
            </p:cNvPr>
            <p:cNvSpPr>
              <a:spLocks noChangeArrowheads="1"/>
            </p:cNvSpPr>
            <p:nvPr/>
          </p:nvSpPr>
          <p:spPr bwMode="auto">
            <a:xfrm>
              <a:off x="3524250"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0" name="Oval 96">
              <a:extLst>
                <a:ext uri="{FF2B5EF4-FFF2-40B4-BE49-F238E27FC236}">
                  <a16:creationId xmlns:a16="http://schemas.microsoft.com/office/drawing/2014/main" id="{196051F6-6FC8-4717-B537-6C21D4EA3AF7}"/>
                </a:ext>
              </a:extLst>
            </p:cNvPr>
            <p:cNvSpPr>
              <a:spLocks noChangeArrowheads="1"/>
            </p:cNvSpPr>
            <p:nvPr/>
          </p:nvSpPr>
          <p:spPr bwMode="auto">
            <a:xfrm>
              <a:off x="373221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1" name="Oval 97">
              <a:extLst>
                <a:ext uri="{FF2B5EF4-FFF2-40B4-BE49-F238E27FC236}">
                  <a16:creationId xmlns:a16="http://schemas.microsoft.com/office/drawing/2014/main" id="{F0BCAD74-E92B-40AC-887F-D22F87C18B98}"/>
                </a:ext>
              </a:extLst>
            </p:cNvPr>
            <p:cNvSpPr>
              <a:spLocks noChangeArrowheads="1"/>
            </p:cNvSpPr>
            <p:nvPr/>
          </p:nvSpPr>
          <p:spPr bwMode="auto">
            <a:xfrm>
              <a:off x="3941763"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2" name="Oval 98">
              <a:extLst>
                <a:ext uri="{FF2B5EF4-FFF2-40B4-BE49-F238E27FC236}">
                  <a16:creationId xmlns:a16="http://schemas.microsoft.com/office/drawing/2014/main" id="{424C92CB-D726-416C-90CE-E3E8A3F5F806}"/>
                </a:ext>
              </a:extLst>
            </p:cNvPr>
            <p:cNvSpPr>
              <a:spLocks noChangeArrowheads="1"/>
            </p:cNvSpPr>
            <p:nvPr/>
          </p:nvSpPr>
          <p:spPr bwMode="auto">
            <a:xfrm>
              <a:off x="414972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3" name="Oval 99">
              <a:extLst>
                <a:ext uri="{FF2B5EF4-FFF2-40B4-BE49-F238E27FC236}">
                  <a16:creationId xmlns:a16="http://schemas.microsoft.com/office/drawing/2014/main" id="{AE6727D4-7E6C-4D0B-8D1D-0535D26E4985}"/>
                </a:ext>
              </a:extLst>
            </p:cNvPr>
            <p:cNvSpPr>
              <a:spLocks noChangeArrowheads="1"/>
            </p:cNvSpPr>
            <p:nvPr/>
          </p:nvSpPr>
          <p:spPr bwMode="auto">
            <a:xfrm>
              <a:off x="4356100"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4" name="Oval 100">
              <a:extLst>
                <a:ext uri="{FF2B5EF4-FFF2-40B4-BE49-F238E27FC236}">
                  <a16:creationId xmlns:a16="http://schemas.microsoft.com/office/drawing/2014/main" id="{2012383C-322D-4CC3-ACD7-ABA9EFE65177}"/>
                </a:ext>
              </a:extLst>
            </p:cNvPr>
            <p:cNvSpPr>
              <a:spLocks noChangeArrowheads="1"/>
            </p:cNvSpPr>
            <p:nvPr/>
          </p:nvSpPr>
          <p:spPr bwMode="auto">
            <a:xfrm>
              <a:off x="45672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5" name="Oval 101">
              <a:extLst>
                <a:ext uri="{FF2B5EF4-FFF2-40B4-BE49-F238E27FC236}">
                  <a16:creationId xmlns:a16="http://schemas.microsoft.com/office/drawing/2014/main" id="{F7636917-858D-44F3-A3C0-5426BABB9A5D}"/>
                </a:ext>
              </a:extLst>
            </p:cNvPr>
            <p:cNvSpPr>
              <a:spLocks noChangeArrowheads="1"/>
            </p:cNvSpPr>
            <p:nvPr/>
          </p:nvSpPr>
          <p:spPr bwMode="auto">
            <a:xfrm>
              <a:off x="4773613"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6" name="Oval 102">
              <a:extLst>
                <a:ext uri="{FF2B5EF4-FFF2-40B4-BE49-F238E27FC236}">
                  <a16:creationId xmlns:a16="http://schemas.microsoft.com/office/drawing/2014/main" id="{D8F85F08-A551-4728-9F3E-F60A05BFB783}"/>
                </a:ext>
              </a:extLst>
            </p:cNvPr>
            <p:cNvSpPr>
              <a:spLocks noChangeArrowheads="1"/>
            </p:cNvSpPr>
            <p:nvPr/>
          </p:nvSpPr>
          <p:spPr bwMode="auto">
            <a:xfrm>
              <a:off x="49815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7" name="Oval 103">
              <a:extLst>
                <a:ext uri="{FF2B5EF4-FFF2-40B4-BE49-F238E27FC236}">
                  <a16:creationId xmlns:a16="http://schemas.microsoft.com/office/drawing/2014/main" id="{B008F634-009D-4D1D-8CB9-6D793026B972}"/>
                </a:ext>
              </a:extLst>
            </p:cNvPr>
            <p:cNvSpPr>
              <a:spLocks noChangeArrowheads="1"/>
            </p:cNvSpPr>
            <p:nvPr/>
          </p:nvSpPr>
          <p:spPr bwMode="auto">
            <a:xfrm>
              <a:off x="5191125"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8" name="Oval 104">
              <a:extLst>
                <a:ext uri="{FF2B5EF4-FFF2-40B4-BE49-F238E27FC236}">
                  <a16:creationId xmlns:a16="http://schemas.microsoft.com/office/drawing/2014/main" id="{72600F66-4B9F-4569-8FE1-5E0765B771BA}"/>
                </a:ext>
              </a:extLst>
            </p:cNvPr>
            <p:cNvSpPr>
              <a:spLocks noChangeArrowheads="1"/>
            </p:cNvSpPr>
            <p:nvPr/>
          </p:nvSpPr>
          <p:spPr bwMode="auto">
            <a:xfrm>
              <a:off x="539908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79" name="Oval 105">
              <a:extLst>
                <a:ext uri="{FF2B5EF4-FFF2-40B4-BE49-F238E27FC236}">
                  <a16:creationId xmlns:a16="http://schemas.microsoft.com/office/drawing/2014/main" id="{B9DA107A-4558-47C3-B0A7-470ACC2BC947}"/>
                </a:ext>
              </a:extLst>
            </p:cNvPr>
            <p:cNvSpPr>
              <a:spLocks noChangeArrowheads="1"/>
            </p:cNvSpPr>
            <p:nvPr/>
          </p:nvSpPr>
          <p:spPr bwMode="auto">
            <a:xfrm>
              <a:off x="5605463"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0" name="Oval 106">
              <a:extLst>
                <a:ext uri="{FF2B5EF4-FFF2-40B4-BE49-F238E27FC236}">
                  <a16:creationId xmlns:a16="http://schemas.microsoft.com/office/drawing/2014/main" id="{99AF81CB-9566-4A5F-9D21-D09DB6CE91F8}"/>
                </a:ext>
              </a:extLst>
            </p:cNvPr>
            <p:cNvSpPr>
              <a:spLocks noChangeArrowheads="1"/>
            </p:cNvSpPr>
            <p:nvPr/>
          </p:nvSpPr>
          <p:spPr bwMode="auto">
            <a:xfrm>
              <a:off x="581660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1" name="Oval 107">
              <a:extLst>
                <a:ext uri="{FF2B5EF4-FFF2-40B4-BE49-F238E27FC236}">
                  <a16:creationId xmlns:a16="http://schemas.microsoft.com/office/drawing/2014/main" id="{46608B88-D615-446C-82CA-3C4F93349AE7}"/>
                </a:ext>
              </a:extLst>
            </p:cNvPr>
            <p:cNvSpPr>
              <a:spLocks noChangeArrowheads="1"/>
            </p:cNvSpPr>
            <p:nvPr/>
          </p:nvSpPr>
          <p:spPr bwMode="auto">
            <a:xfrm>
              <a:off x="60229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2" name="Oval 108">
              <a:extLst>
                <a:ext uri="{FF2B5EF4-FFF2-40B4-BE49-F238E27FC236}">
                  <a16:creationId xmlns:a16="http://schemas.microsoft.com/office/drawing/2014/main" id="{0CE951B2-E9C3-49FB-9267-C5FE9DC05458}"/>
                </a:ext>
              </a:extLst>
            </p:cNvPr>
            <p:cNvSpPr>
              <a:spLocks noChangeArrowheads="1"/>
            </p:cNvSpPr>
            <p:nvPr/>
          </p:nvSpPr>
          <p:spPr bwMode="auto">
            <a:xfrm>
              <a:off x="62309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3" name="Oval 109">
              <a:extLst>
                <a:ext uri="{FF2B5EF4-FFF2-40B4-BE49-F238E27FC236}">
                  <a16:creationId xmlns:a16="http://schemas.microsoft.com/office/drawing/2014/main" id="{BD5960D0-AC44-402B-B514-A416940D9EE9}"/>
                </a:ext>
              </a:extLst>
            </p:cNvPr>
            <p:cNvSpPr>
              <a:spLocks noChangeArrowheads="1"/>
            </p:cNvSpPr>
            <p:nvPr/>
          </p:nvSpPr>
          <p:spPr bwMode="auto">
            <a:xfrm>
              <a:off x="644048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4" name="Oval 110">
              <a:extLst>
                <a:ext uri="{FF2B5EF4-FFF2-40B4-BE49-F238E27FC236}">
                  <a16:creationId xmlns:a16="http://schemas.microsoft.com/office/drawing/2014/main" id="{0FE69468-30E5-4586-9F82-211E0DFA77D5}"/>
                </a:ext>
              </a:extLst>
            </p:cNvPr>
            <p:cNvSpPr>
              <a:spLocks noChangeArrowheads="1"/>
            </p:cNvSpPr>
            <p:nvPr/>
          </p:nvSpPr>
          <p:spPr bwMode="auto">
            <a:xfrm>
              <a:off x="66484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5" name="Oval 111">
              <a:extLst>
                <a:ext uri="{FF2B5EF4-FFF2-40B4-BE49-F238E27FC236}">
                  <a16:creationId xmlns:a16="http://schemas.microsoft.com/office/drawing/2014/main" id="{9764AB1E-7F78-42AA-8BFE-13A0BFDB0ABE}"/>
                </a:ext>
              </a:extLst>
            </p:cNvPr>
            <p:cNvSpPr>
              <a:spLocks noChangeArrowheads="1"/>
            </p:cNvSpPr>
            <p:nvPr/>
          </p:nvSpPr>
          <p:spPr bwMode="auto">
            <a:xfrm>
              <a:off x="685482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6" name="Oval 112">
              <a:extLst>
                <a:ext uri="{FF2B5EF4-FFF2-40B4-BE49-F238E27FC236}">
                  <a16:creationId xmlns:a16="http://schemas.microsoft.com/office/drawing/2014/main" id="{A36039F5-2D57-439F-8E7F-5D0970A57012}"/>
                </a:ext>
              </a:extLst>
            </p:cNvPr>
            <p:cNvSpPr>
              <a:spLocks noChangeArrowheads="1"/>
            </p:cNvSpPr>
            <p:nvPr/>
          </p:nvSpPr>
          <p:spPr bwMode="auto">
            <a:xfrm>
              <a:off x="706596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7" name="Oval 113">
              <a:extLst>
                <a:ext uri="{FF2B5EF4-FFF2-40B4-BE49-F238E27FC236}">
                  <a16:creationId xmlns:a16="http://schemas.microsoft.com/office/drawing/2014/main" id="{D0980164-5A2E-4114-AF72-50DA004BE8F6}"/>
                </a:ext>
              </a:extLst>
            </p:cNvPr>
            <p:cNvSpPr>
              <a:spLocks noChangeArrowheads="1"/>
            </p:cNvSpPr>
            <p:nvPr/>
          </p:nvSpPr>
          <p:spPr bwMode="auto">
            <a:xfrm>
              <a:off x="72723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8" name="Oval 114">
              <a:extLst>
                <a:ext uri="{FF2B5EF4-FFF2-40B4-BE49-F238E27FC236}">
                  <a16:creationId xmlns:a16="http://schemas.microsoft.com/office/drawing/2014/main" id="{18DB173F-2C08-4CE6-9B6F-ABB68E7533D3}"/>
                </a:ext>
              </a:extLst>
            </p:cNvPr>
            <p:cNvSpPr>
              <a:spLocks noChangeArrowheads="1"/>
            </p:cNvSpPr>
            <p:nvPr/>
          </p:nvSpPr>
          <p:spPr bwMode="auto">
            <a:xfrm>
              <a:off x="748030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89" name="Oval 115">
              <a:extLst>
                <a:ext uri="{FF2B5EF4-FFF2-40B4-BE49-F238E27FC236}">
                  <a16:creationId xmlns:a16="http://schemas.microsoft.com/office/drawing/2014/main" id="{EAED0060-400F-4333-81E3-B11B42B1D8C1}"/>
                </a:ext>
              </a:extLst>
            </p:cNvPr>
            <p:cNvSpPr>
              <a:spLocks noChangeArrowheads="1"/>
            </p:cNvSpPr>
            <p:nvPr/>
          </p:nvSpPr>
          <p:spPr bwMode="auto">
            <a:xfrm>
              <a:off x="76898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0" name="Oval 136">
              <a:extLst>
                <a:ext uri="{FF2B5EF4-FFF2-40B4-BE49-F238E27FC236}">
                  <a16:creationId xmlns:a16="http://schemas.microsoft.com/office/drawing/2014/main" id="{0312C71F-24B2-4FEA-AC64-552D40A22CAF}"/>
                </a:ext>
              </a:extLst>
            </p:cNvPr>
            <p:cNvSpPr>
              <a:spLocks noChangeArrowheads="1"/>
            </p:cNvSpPr>
            <p:nvPr/>
          </p:nvSpPr>
          <p:spPr bwMode="auto">
            <a:xfrm>
              <a:off x="12058650"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1" name="Oval 137">
              <a:extLst>
                <a:ext uri="{FF2B5EF4-FFF2-40B4-BE49-F238E27FC236}">
                  <a16:creationId xmlns:a16="http://schemas.microsoft.com/office/drawing/2014/main" id="{2CCF94D6-70C5-4845-8B04-4AA75F8CA7DF}"/>
                </a:ext>
              </a:extLst>
            </p:cNvPr>
            <p:cNvSpPr>
              <a:spLocks noChangeArrowheads="1"/>
            </p:cNvSpPr>
            <p:nvPr/>
          </p:nvSpPr>
          <p:spPr bwMode="auto">
            <a:xfrm>
              <a:off x="1226978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2" name="Oval 138">
              <a:extLst>
                <a:ext uri="{FF2B5EF4-FFF2-40B4-BE49-F238E27FC236}">
                  <a16:creationId xmlns:a16="http://schemas.microsoft.com/office/drawing/2014/main" id="{527EBB32-A4B6-4ACF-A930-7C11D4DF79D7}"/>
                </a:ext>
              </a:extLst>
            </p:cNvPr>
            <p:cNvSpPr>
              <a:spLocks noChangeArrowheads="1"/>
            </p:cNvSpPr>
            <p:nvPr/>
          </p:nvSpPr>
          <p:spPr bwMode="auto">
            <a:xfrm>
              <a:off x="12476163"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3" name="Oval 139">
              <a:extLst>
                <a:ext uri="{FF2B5EF4-FFF2-40B4-BE49-F238E27FC236}">
                  <a16:creationId xmlns:a16="http://schemas.microsoft.com/office/drawing/2014/main" id="{CA342CC9-5AA5-4E30-8288-92DC3F4AB8F1}"/>
                </a:ext>
              </a:extLst>
            </p:cNvPr>
            <p:cNvSpPr>
              <a:spLocks noChangeArrowheads="1"/>
            </p:cNvSpPr>
            <p:nvPr/>
          </p:nvSpPr>
          <p:spPr bwMode="auto">
            <a:xfrm>
              <a:off x="1268412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4" name="Oval 140">
              <a:extLst>
                <a:ext uri="{FF2B5EF4-FFF2-40B4-BE49-F238E27FC236}">
                  <a16:creationId xmlns:a16="http://schemas.microsoft.com/office/drawing/2014/main" id="{BE9C5AC2-7FFC-47B7-B16A-3A4AE8B7A3D5}"/>
                </a:ext>
              </a:extLst>
            </p:cNvPr>
            <p:cNvSpPr>
              <a:spLocks noChangeArrowheads="1"/>
            </p:cNvSpPr>
            <p:nvPr/>
          </p:nvSpPr>
          <p:spPr bwMode="auto">
            <a:xfrm>
              <a:off x="12893675"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5" name="Oval 141">
              <a:extLst>
                <a:ext uri="{FF2B5EF4-FFF2-40B4-BE49-F238E27FC236}">
                  <a16:creationId xmlns:a16="http://schemas.microsoft.com/office/drawing/2014/main" id="{4473E698-6846-4BE5-A03C-34369D7315E7}"/>
                </a:ext>
              </a:extLst>
            </p:cNvPr>
            <p:cNvSpPr>
              <a:spLocks noChangeArrowheads="1"/>
            </p:cNvSpPr>
            <p:nvPr/>
          </p:nvSpPr>
          <p:spPr bwMode="auto">
            <a:xfrm>
              <a:off x="131016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6" name="Oval 142">
              <a:extLst>
                <a:ext uri="{FF2B5EF4-FFF2-40B4-BE49-F238E27FC236}">
                  <a16:creationId xmlns:a16="http://schemas.microsoft.com/office/drawing/2014/main" id="{B5B575D2-CE7F-487B-89D9-C313B6DBB5DF}"/>
                </a:ext>
              </a:extLst>
            </p:cNvPr>
            <p:cNvSpPr>
              <a:spLocks noChangeArrowheads="1"/>
            </p:cNvSpPr>
            <p:nvPr/>
          </p:nvSpPr>
          <p:spPr bwMode="auto">
            <a:xfrm>
              <a:off x="13308013"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7" name="Oval 143">
              <a:extLst>
                <a:ext uri="{FF2B5EF4-FFF2-40B4-BE49-F238E27FC236}">
                  <a16:creationId xmlns:a16="http://schemas.microsoft.com/office/drawing/2014/main" id="{365B0B29-D39E-4548-A2C2-DA1CB83779EC}"/>
                </a:ext>
              </a:extLst>
            </p:cNvPr>
            <p:cNvSpPr>
              <a:spLocks noChangeArrowheads="1"/>
            </p:cNvSpPr>
            <p:nvPr/>
          </p:nvSpPr>
          <p:spPr bwMode="auto">
            <a:xfrm>
              <a:off x="135191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8" name="Oval 144">
              <a:extLst>
                <a:ext uri="{FF2B5EF4-FFF2-40B4-BE49-F238E27FC236}">
                  <a16:creationId xmlns:a16="http://schemas.microsoft.com/office/drawing/2014/main" id="{00555670-1E41-4083-89E3-B57CA30DC1AE}"/>
                </a:ext>
              </a:extLst>
            </p:cNvPr>
            <p:cNvSpPr>
              <a:spLocks noChangeArrowheads="1"/>
            </p:cNvSpPr>
            <p:nvPr/>
          </p:nvSpPr>
          <p:spPr bwMode="auto">
            <a:xfrm>
              <a:off x="13725525" y="5918206"/>
              <a:ext cx="106363"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599" name="Oval 145">
              <a:extLst>
                <a:ext uri="{FF2B5EF4-FFF2-40B4-BE49-F238E27FC236}">
                  <a16:creationId xmlns:a16="http://schemas.microsoft.com/office/drawing/2014/main" id="{C856015D-DE6B-4F01-8070-2392D315BB82}"/>
                </a:ext>
              </a:extLst>
            </p:cNvPr>
            <p:cNvSpPr>
              <a:spLocks noChangeArrowheads="1"/>
            </p:cNvSpPr>
            <p:nvPr/>
          </p:nvSpPr>
          <p:spPr bwMode="auto">
            <a:xfrm>
              <a:off x="1393348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0" name="Oval 146">
              <a:extLst>
                <a:ext uri="{FF2B5EF4-FFF2-40B4-BE49-F238E27FC236}">
                  <a16:creationId xmlns:a16="http://schemas.microsoft.com/office/drawing/2014/main" id="{AEC7FCA1-7A05-4FD0-95A9-9CD97906C687}"/>
                </a:ext>
              </a:extLst>
            </p:cNvPr>
            <p:cNvSpPr>
              <a:spLocks noChangeArrowheads="1"/>
            </p:cNvSpPr>
            <p:nvPr/>
          </p:nvSpPr>
          <p:spPr bwMode="auto">
            <a:xfrm>
              <a:off x="141430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1" name="Oval 147">
              <a:extLst>
                <a:ext uri="{FF2B5EF4-FFF2-40B4-BE49-F238E27FC236}">
                  <a16:creationId xmlns:a16="http://schemas.microsoft.com/office/drawing/2014/main" id="{DBB061DE-C9C1-4277-87FE-E3F4D8AB6158}"/>
                </a:ext>
              </a:extLst>
            </p:cNvPr>
            <p:cNvSpPr>
              <a:spLocks noChangeArrowheads="1"/>
            </p:cNvSpPr>
            <p:nvPr/>
          </p:nvSpPr>
          <p:spPr bwMode="auto">
            <a:xfrm>
              <a:off x="1435100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2" name="Oval 148">
              <a:extLst>
                <a:ext uri="{FF2B5EF4-FFF2-40B4-BE49-F238E27FC236}">
                  <a16:creationId xmlns:a16="http://schemas.microsoft.com/office/drawing/2014/main" id="{238A0E3C-64E1-4503-B4CB-8697477AF054}"/>
                </a:ext>
              </a:extLst>
            </p:cNvPr>
            <p:cNvSpPr>
              <a:spLocks noChangeArrowheads="1"/>
            </p:cNvSpPr>
            <p:nvPr/>
          </p:nvSpPr>
          <p:spPr bwMode="auto">
            <a:xfrm>
              <a:off x="145573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3" name="Oval 149">
              <a:extLst>
                <a:ext uri="{FF2B5EF4-FFF2-40B4-BE49-F238E27FC236}">
                  <a16:creationId xmlns:a16="http://schemas.microsoft.com/office/drawing/2014/main" id="{2F537FD8-ED27-4999-B4B2-5FECFB16C3E5}"/>
                </a:ext>
              </a:extLst>
            </p:cNvPr>
            <p:cNvSpPr>
              <a:spLocks noChangeArrowheads="1"/>
            </p:cNvSpPr>
            <p:nvPr/>
          </p:nvSpPr>
          <p:spPr bwMode="auto">
            <a:xfrm>
              <a:off x="1476851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4" name="Oval 150">
              <a:extLst>
                <a:ext uri="{FF2B5EF4-FFF2-40B4-BE49-F238E27FC236}">
                  <a16:creationId xmlns:a16="http://schemas.microsoft.com/office/drawing/2014/main" id="{3A9BE7A1-A88A-4054-9B40-5BA26444CFFB}"/>
                </a:ext>
              </a:extLst>
            </p:cNvPr>
            <p:cNvSpPr>
              <a:spLocks noChangeArrowheads="1"/>
            </p:cNvSpPr>
            <p:nvPr/>
          </p:nvSpPr>
          <p:spPr bwMode="auto">
            <a:xfrm>
              <a:off x="1497488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5" name="Oval 151">
              <a:extLst>
                <a:ext uri="{FF2B5EF4-FFF2-40B4-BE49-F238E27FC236}">
                  <a16:creationId xmlns:a16="http://schemas.microsoft.com/office/drawing/2014/main" id="{23E56251-2D85-4CCB-9E8C-B20821286687}"/>
                </a:ext>
              </a:extLst>
            </p:cNvPr>
            <p:cNvSpPr>
              <a:spLocks noChangeArrowheads="1"/>
            </p:cNvSpPr>
            <p:nvPr/>
          </p:nvSpPr>
          <p:spPr bwMode="auto">
            <a:xfrm>
              <a:off x="151828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6" name="Oval 152">
              <a:extLst>
                <a:ext uri="{FF2B5EF4-FFF2-40B4-BE49-F238E27FC236}">
                  <a16:creationId xmlns:a16="http://schemas.microsoft.com/office/drawing/2014/main" id="{BB81E49C-E910-415F-B5A3-E8307F25E87B}"/>
                </a:ext>
              </a:extLst>
            </p:cNvPr>
            <p:cNvSpPr>
              <a:spLocks noChangeArrowheads="1"/>
            </p:cNvSpPr>
            <p:nvPr/>
          </p:nvSpPr>
          <p:spPr bwMode="auto">
            <a:xfrm>
              <a:off x="1539240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7" name="Oval 153">
              <a:extLst>
                <a:ext uri="{FF2B5EF4-FFF2-40B4-BE49-F238E27FC236}">
                  <a16:creationId xmlns:a16="http://schemas.microsoft.com/office/drawing/2014/main" id="{DD76C0D0-DCF1-4C6B-806B-2AF0416CDC65}"/>
                </a:ext>
              </a:extLst>
            </p:cNvPr>
            <p:cNvSpPr>
              <a:spLocks noChangeArrowheads="1"/>
            </p:cNvSpPr>
            <p:nvPr/>
          </p:nvSpPr>
          <p:spPr bwMode="auto">
            <a:xfrm>
              <a:off x="1560036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8" name="Oval 154">
              <a:extLst>
                <a:ext uri="{FF2B5EF4-FFF2-40B4-BE49-F238E27FC236}">
                  <a16:creationId xmlns:a16="http://schemas.microsoft.com/office/drawing/2014/main" id="{26610D6F-6D95-4EA6-B8EE-75CA12E0896B}"/>
                </a:ext>
              </a:extLst>
            </p:cNvPr>
            <p:cNvSpPr>
              <a:spLocks noChangeArrowheads="1"/>
            </p:cNvSpPr>
            <p:nvPr/>
          </p:nvSpPr>
          <p:spPr bwMode="auto">
            <a:xfrm>
              <a:off x="158067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09" name="Oval 155">
              <a:extLst>
                <a:ext uri="{FF2B5EF4-FFF2-40B4-BE49-F238E27FC236}">
                  <a16:creationId xmlns:a16="http://schemas.microsoft.com/office/drawing/2014/main" id="{ABB4A157-D604-4517-933D-FABE41B078DA}"/>
                </a:ext>
              </a:extLst>
            </p:cNvPr>
            <p:cNvSpPr>
              <a:spLocks noChangeArrowheads="1"/>
            </p:cNvSpPr>
            <p:nvPr/>
          </p:nvSpPr>
          <p:spPr bwMode="auto">
            <a:xfrm>
              <a:off x="1601787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0" name="Oval 156">
              <a:extLst>
                <a:ext uri="{FF2B5EF4-FFF2-40B4-BE49-F238E27FC236}">
                  <a16:creationId xmlns:a16="http://schemas.microsoft.com/office/drawing/2014/main" id="{A5EB3079-08D8-473A-B34F-2F5EB339883A}"/>
                </a:ext>
              </a:extLst>
            </p:cNvPr>
            <p:cNvSpPr>
              <a:spLocks noChangeArrowheads="1"/>
            </p:cNvSpPr>
            <p:nvPr/>
          </p:nvSpPr>
          <p:spPr bwMode="auto">
            <a:xfrm>
              <a:off x="1622425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1" name="Oval 157">
              <a:extLst>
                <a:ext uri="{FF2B5EF4-FFF2-40B4-BE49-F238E27FC236}">
                  <a16:creationId xmlns:a16="http://schemas.microsoft.com/office/drawing/2014/main" id="{F606E582-7C8F-4903-ABBA-62D78B9E9AA8}"/>
                </a:ext>
              </a:extLst>
            </p:cNvPr>
            <p:cNvSpPr>
              <a:spLocks noChangeArrowheads="1"/>
            </p:cNvSpPr>
            <p:nvPr/>
          </p:nvSpPr>
          <p:spPr bwMode="auto">
            <a:xfrm>
              <a:off x="1643221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2" name="Oval 158">
              <a:extLst>
                <a:ext uri="{FF2B5EF4-FFF2-40B4-BE49-F238E27FC236}">
                  <a16:creationId xmlns:a16="http://schemas.microsoft.com/office/drawing/2014/main" id="{0351C97A-981B-470F-857D-E6B7734F4020}"/>
                </a:ext>
              </a:extLst>
            </p:cNvPr>
            <p:cNvSpPr>
              <a:spLocks noChangeArrowheads="1"/>
            </p:cNvSpPr>
            <p:nvPr/>
          </p:nvSpPr>
          <p:spPr bwMode="auto">
            <a:xfrm>
              <a:off x="1664176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3" name="Oval 159">
              <a:extLst>
                <a:ext uri="{FF2B5EF4-FFF2-40B4-BE49-F238E27FC236}">
                  <a16:creationId xmlns:a16="http://schemas.microsoft.com/office/drawing/2014/main" id="{D804D67F-AFEE-4DA6-8B1F-E227B83C8935}"/>
                </a:ext>
              </a:extLst>
            </p:cNvPr>
            <p:cNvSpPr>
              <a:spLocks noChangeArrowheads="1"/>
            </p:cNvSpPr>
            <p:nvPr/>
          </p:nvSpPr>
          <p:spPr bwMode="auto">
            <a:xfrm>
              <a:off x="16849725"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4" name="Oval 160">
              <a:extLst>
                <a:ext uri="{FF2B5EF4-FFF2-40B4-BE49-F238E27FC236}">
                  <a16:creationId xmlns:a16="http://schemas.microsoft.com/office/drawing/2014/main" id="{F745C838-4367-4D80-96A7-2F2BD63AFD26}"/>
                </a:ext>
              </a:extLst>
            </p:cNvPr>
            <p:cNvSpPr>
              <a:spLocks noChangeArrowheads="1"/>
            </p:cNvSpPr>
            <p:nvPr/>
          </p:nvSpPr>
          <p:spPr bwMode="auto">
            <a:xfrm>
              <a:off x="17056100"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5" name="Oval 161">
              <a:extLst>
                <a:ext uri="{FF2B5EF4-FFF2-40B4-BE49-F238E27FC236}">
                  <a16:creationId xmlns:a16="http://schemas.microsoft.com/office/drawing/2014/main" id="{B3F4650B-B3AC-4E5A-A7FD-C93389E242AB}"/>
                </a:ext>
              </a:extLst>
            </p:cNvPr>
            <p:cNvSpPr>
              <a:spLocks noChangeArrowheads="1"/>
            </p:cNvSpPr>
            <p:nvPr/>
          </p:nvSpPr>
          <p:spPr bwMode="auto">
            <a:xfrm>
              <a:off x="17267238"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6" name="Oval 162">
              <a:extLst>
                <a:ext uri="{FF2B5EF4-FFF2-40B4-BE49-F238E27FC236}">
                  <a16:creationId xmlns:a16="http://schemas.microsoft.com/office/drawing/2014/main" id="{42903666-A6D9-4948-BAA9-290D1FCE897C}"/>
                </a:ext>
              </a:extLst>
            </p:cNvPr>
            <p:cNvSpPr>
              <a:spLocks noChangeArrowheads="1"/>
            </p:cNvSpPr>
            <p:nvPr/>
          </p:nvSpPr>
          <p:spPr bwMode="auto">
            <a:xfrm>
              <a:off x="17473613" y="5918206"/>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7" name="Oval 165">
              <a:extLst>
                <a:ext uri="{FF2B5EF4-FFF2-40B4-BE49-F238E27FC236}">
                  <a16:creationId xmlns:a16="http://schemas.microsoft.com/office/drawing/2014/main" id="{195B7214-4648-45FE-8E83-D5F05B9A595B}"/>
                </a:ext>
              </a:extLst>
            </p:cNvPr>
            <p:cNvSpPr>
              <a:spLocks noChangeArrowheads="1"/>
            </p:cNvSpPr>
            <p:nvPr/>
          </p:nvSpPr>
          <p:spPr bwMode="auto">
            <a:xfrm>
              <a:off x="1619250" y="1223962"/>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8" name="Oval 166">
              <a:extLst>
                <a:ext uri="{FF2B5EF4-FFF2-40B4-BE49-F238E27FC236}">
                  <a16:creationId xmlns:a16="http://schemas.microsoft.com/office/drawing/2014/main" id="{3FDC8CB7-4AD8-469A-8D7C-C47FC0302851}"/>
                </a:ext>
              </a:extLst>
            </p:cNvPr>
            <p:cNvSpPr>
              <a:spLocks noChangeArrowheads="1"/>
            </p:cNvSpPr>
            <p:nvPr/>
          </p:nvSpPr>
          <p:spPr bwMode="auto">
            <a:xfrm>
              <a:off x="1619250" y="1017587"/>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19" name="Oval 167">
              <a:extLst>
                <a:ext uri="{FF2B5EF4-FFF2-40B4-BE49-F238E27FC236}">
                  <a16:creationId xmlns:a16="http://schemas.microsoft.com/office/drawing/2014/main" id="{F87CACBD-1120-40E8-B6F8-3268830EDEF6}"/>
                </a:ext>
              </a:extLst>
            </p:cNvPr>
            <p:cNvSpPr>
              <a:spLocks noChangeArrowheads="1"/>
            </p:cNvSpPr>
            <p:nvPr/>
          </p:nvSpPr>
          <p:spPr bwMode="auto">
            <a:xfrm>
              <a:off x="1619250" y="1431925"/>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0" name="Oval 168">
              <a:extLst>
                <a:ext uri="{FF2B5EF4-FFF2-40B4-BE49-F238E27FC236}">
                  <a16:creationId xmlns:a16="http://schemas.microsoft.com/office/drawing/2014/main" id="{2DD8F99F-DD59-49D8-AE48-94B4725A5DC4}"/>
                </a:ext>
              </a:extLst>
            </p:cNvPr>
            <p:cNvSpPr>
              <a:spLocks noChangeArrowheads="1"/>
            </p:cNvSpPr>
            <p:nvPr/>
          </p:nvSpPr>
          <p:spPr bwMode="auto">
            <a:xfrm>
              <a:off x="1619250" y="1643063"/>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1" name="Oval 169">
              <a:extLst>
                <a:ext uri="{FF2B5EF4-FFF2-40B4-BE49-F238E27FC236}">
                  <a16:creationId xmlns:a16="http://schemas.microsoft.com/office/drawing/2014/main" id="{1FF0D07C-9E91-4BFB-AD28-FE4ED1B0980D}"/>
                </a:ext>
              </a:extLst>
            </p:cNvPr>
            <p:cNvSpPr>
              <a:spLocks noChangeArrowheads="1"/>
            </p:cNvSpPr>
            <p:nvPr/>
          </p:nvSpPr>
          <p:spPr bwMode="auto">
            <a:xfrm>
              <a:off x="1619250" y="184943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2" name="Oval 170">
              <a:extLst>
                <a:ext uri="{FF2B5EF4-FFF2-40B4-BE49-F238E27FC236}">
                  <a16:creationId xmlns:a16="http://schemas.microsoft.com/office/drawing/2014/main" id="{5F977CD4-B8C5-4C6B-95CC-5A99654A9267}"/>
                </a:ext>
              </a:extLst>
            </p:cNvPr>
            <p:cNvSpPr>
              <a:spLocks noChangeArrowheads="1"/>
            </p:cNvSpPr>
            <p:nvPr/>
          </p:nvSpPr>
          <p:spPr bwMode="auto">
            <a:xfrm>
              <a:off x="1619250" y="205740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3" name="Oval 171">
              <a:extLst>
                <a:ext uri="{FF2B5EF4-FFF2-40B4-BE49-F238E27FC236}">
                  <a16:creationId xmlns:a16="http://schemas.microsoft.com/office/drawing/2014/main" id="{0CC18523-8AB5-446D-9460-2300B755F71E}"/>
                </a:ext>
              </a:extLst>
            </p:cNvPr>
            <p:cNvSpPr>
              <a:spLocks noChangeArrowheads="1"/>
            </p:cNvSpPr>
            <p:nvPr/>
          </p:nvSpPr>
          <p:spPr bwMode="auto">
            <a:xfrm>
              <a:off x="1619250" y="226695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4" name="Oval 172">
              <a:extLst>
                <a:ext uri="{FF2B5EF4-FFF2-40B4-BE49-F238E27FC236}">
                  <a16:creationId xmlns:a16="http://schemas.microsoft.com/office/drawing/2014/main" id="{F3CE78D3-BA57-4BFF-BFEE-4F9ECDDE2DAE}"/>
                </a:ext>
              </a:extLst>
            </p:cNvPr>
            <p:cNvSpPr>
              <a:spLocks noChangeArrowheads="1"/>
            </p:cNvSpPr>
            <p:nvPr/>
          </p:nvSpPr>
          <p:spPr bwMode="auto">
            <a:xfrm>
              <a:off x="1619250" y="247491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5" name="Oval 173">
              <a:extLst>
                <a:ext uri="{FF2B5EF4-FFF2-40B4-BE49-F238E27FC236}">
                  <a16:creationId xmlns:a16="http://schemas.microsoft.com/office/drawing/2014/main" id="{FD3FE960-033F-44EB-98A8-FDCFA1747ACC}"/>
                </a:ext>
              </a:extLst>
            </p:cNvPr>
            <p:cNvSpPr>
              <a:spLocks noChangeArrowheads="1"/>
            </p:cNvSpPr>
            <p:nvPr/>
          </p:nvSpPr>
          <p:spPr bwMode="auto">
            <a:xfrm>
              <a:off x="1619250" y="2681289"/>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6" name="Oval 174">
              <a:extLst>
                <a:ext uri="{FF2B5EF4-FFF2-40B4-BE49-F238E27FC236}">
                  <a16:creationId xmlns:a16="http://schemas.microsoft.com/office/drawing/2014/main" id="{C3854049-2253-4CFB-9CE0-93B994C3016B}"/>
                </a:ext>
              </a:extLst>
            </p:cNvPr>
            <p:cNvSpPr>
              <a:spLocks noChangeArrowheads="1"/>
            </p:cNvSpPr>
            <p:nvPr/>
          </p:nvSpPr>
          <p:spPr bwMode="auto">
            <a:xfrm>
              <a:off x="1619250" y="2892427"/>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7" name="Oval 175">
              <a:extLst>
                <a:ext uri="{FF2B5EF4-FFF2-40B4-BE49-F238E27FC236}">
                  <a16:creationId xmlns:a16="http://schemas.microsoft.com/office/drawing/2014/main" id="{AB24E126-7E18-4991-B1D9-5F9647109E5A}"/>
                </a:ext>
              </a:extLst>
            </p:cNvPr>
            <p:cNvSpPr>
              <a:spLocks noChangeArrowheads="1"/>
            </p:cNvSpPr>
            <p:nvPr/>
          </p:nvSpPr>
          <p:spPr bwMode="auto">
            <a:xfrm>
              <a:off x="1619250" y="3098802"/>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8" name="Oval 176">
              <a:extLst>
                <a:ext uri="{FF2B5EF4-FFF2-40B4-BE49-F238E27FC236}">
                  <a16:creationId xmlns:a16="http://schemas.microsoft.com/office/drawing/2014/main" id="{3768E7C3-1B6B-4A22-B532-F0A066418412}"/>
                </a:ext>
              </a:extLst>
            </p:cNvPr>
            <p:cNvSpPr>
              <a:spLocks noChangeArrowheads="1"/>
            </p:cNvSpPr>
            <p:nvPr/>
          </p:nvSpPr>
          <p:spPr bwMode="auto">
            <a:xfrm>
              <a:off x="1619250" y="3306765"/>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29" name="Oval 177">
              <a:extLst>
                <a:ext uri="{FF2B5EF4-FFF2-40B4-BE49-F238E27FC236}">
                  <a16:creationId xmlns:a16="http://schemas.microsoft.com/office/drawing/2014/main" id="{F56F5AC6-F2EE-4A7F-B29B-64A2C812D068}"/>
                </a:ext>
              </a:extLst>
            </p:cNvPr>
            <p:cNvSpPr>
              <a:spLocks noChangeArrowheads="1"/>
            </p:cNvSpPr>
            <p:nvPr/>
          </p:nvSpPr>
          <p:spPr bwMode="auto">
            <a:xfrm>
              <a:off x="1619250" y="3516315"/>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0" name="Oval 178">
              <a:extLst>
                <a:ext uri="{FF2B5EF4-FFF2-40B4-BE49-F238E27FC236}">
                  <a16:creationId xmlns:a16="http://schemas.microsoft.com/office/drawing/2014/main" id="{5A55DA15-874B-46D6-992C-85E277CC3A13}"/>
                </a:ext>
              </a:extLst>
            </p:cNvPr>
            <p:cNvSpPr>
              <a:spLocks noChangeArrowheads="1"/>
            </p:cNvSpPr>
            <p:nvPr/>
          </p:nvSpPr>
          <p:spPr bwMode="auto">
            <a:xfrm>
              <a:off x="1619250" y="372427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1" name="Oval 179">
              <a:extLst>
                <a:ext uri="{FF2B5EF4-FFF2-40B4-BE49-F238E27FC236}">
                  <a16:creationId xmlns:a16="http://schemas.microsoft.com/office/drawing/2014/main" id="{9E35F7FD-C5C0-4101-9CB4-9A33AA6398F4}"/>
                </a:ext>
              </a:extLst>
            </p:cNvPr>
            <p:cNvSpPr>
              <a:spLocks noChangeArrowheads="1"/>
            </p:cNvSpPr>
            <p:nvPr/>
          </p:nvSpPr>
          <p:spPr bwMode="auto">
            <a:xfrm>
              <a:off x="1619250" y="393224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2" name="Oval 180">
              <a:extLst>
                <a:ext uri="{FF2B5EF4-FFF2-40B4-BE49-F238E27FC236}">
                  <a16:creationId xmlns:a16="http://schemas.microsoft.com/office/drawing/2014/main" id="{F67C2225-6B13-4670-AE41-C3D57B0BF277}"/>
                </a:ext>
              </a:extLst>
            </p:cNvPr>
            <p:cNvSpPr>
              <a:spLocks noChangeArrowheads="1"/>
            </p:cNvSpPr>
            <p:nvPr/>
          </p:nvSpPr>
          <p:spPr bwMode="auto">
            <a:xfrm>
              <a:off x="1619250" y="414179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3" name="Oval 181">
              <a:extLst>
                <a:ext uri="{FF2B5EF4-FFF2-40B4-BE49-F238E27FC236}">
                  <a16:creationId xmlns:a16="http://schemas.microsoft.com/office/drawing/2014/main" id="{837397F3-EE70-4297-88F2-3563FCD51E2D}"/>
                </a:ext>
              </a:extLst>
            </p:cNvPr>
            <p:cNvSpPr>
              <a:spLocks noChangeArrowheads="1"/>
            </p:cNvSpPr>
            <p:nvPr/>
          </p:nvSpPr>
          <p:spPr bwMode="auto">
            <a:xfrm>
              <a:off x="1619250" y="434975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4" name="Oval 182">
              <a:extLst>
                <a:ext uri="{FF2B5EF4-FFF2-40B4-BE49-F238E27FC236}">
                  <a16:creationId xmlns:a16="http://schemas.microsoft.com/office/drawing/2014/main" id="{874EAD13-9E07-46FF-B1B3-327B7E543A51}"/>
                </a:ext>
              </a:extLst>
            </p:cNvPr>
            <p:cNvSpPr>
              <a:spLocks noChangeArrowheads="1"/>
            </p:cNvSpPr>
            <p:nvPr/>
          </p:nvSpPr>
          <p:spPr bwMode="auto">
            <a:xfrm>
              <a:off x="1619250" y="4556129"/>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5" name="Oval 183">
              <a:extLst>
                <a:ext uri="{FF2B5EF4-FFF2-40B4-BE49-F238E27FC236}">
                  <a16:creationId xmlns:a16="http://schemas.microsoft.com/office/drawing/2014/main" id="{5F9D1F38-2F30-4D70-BCAD-5C821733ABE2}"/>
                </a:ext>
              </a:extLst>
            </p:cNvPr>
            <p:cNvSpPr>
              <a:spLocks noChangeArrowheads="1"/>
            </p:cNvSpPr>
            <p:nvPr/>
          </p:nvSpPr>
          <p:spPr bwMode="auto">
            <a:xfrm>
              <a:off x="1619250" y="4767267"/>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6" name="Oval 184">
              <a:extLst>
                <a:ext uri="{FF2B5EF4-FFF2-40B4-BE49-F238E27FC236}">
                  <a16:creationId xmlns:a16="http://schemas.microsoft.com/office/drawing/2014/main" id="{5447D697-2FFB-475A-BBA7-2E6894E430A0}"/>
                </a:ext>
              </a:extLst>
            </p:cNvPr>
            <p:cNvSpPr>
              <a:spLocks noChangeArrowheads="1"/>
            </p:cNvSpPr>
            <p:nvPr/>
          </p:nvSpPr>
          <p:spPr bwMode="auto">
            <a:xfrm>
              <a:off x="1619250" y="4973642"/>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7" name="Oval 185">
              <a:extLst>
                <a:ext uri="{FF2B5EF4-FFF2-40B4-BE49-F238E27FC236}">
                  <a16:creationId xmlns:a16="http://schemas.microsoft.com/office/drawing/2014/main" id="{E3FBA552-111A-4BFB-8DE4-9BC41332C4E3}"/>
                </a:ext>
              </a:extLst>
            </p:cNvPr>
            <p:cNvSpPr>
              <a:spLocks noChangeArrowheads="1"/>
            </p:cNvSpPr>
            <p:nvPr/>
          </p:nvSpPr>
          <p:spPr bwMode="auto">
            <a:xfrm>
              <a:off x="1619250" y="5181605"/>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8" name="Oval 186">
              <a:extLst>
                <a:ext uri="{FF2B5EF4-FFF2-40B4-BE49-F238E27FC236}">
                  <a16:creationId xmlns:a16="http://schemas.microsoft.com/office/drawing/2014/main" id="{45AEF0AB-9522-42F8-AAC5-78B58ED011A1}"/>
                </a:ext>
              </a:extLst>
            </p:cNvPr>
            <p:cNvSpPr>
              <a:spLocks noChangeArrowheads="1"/>
            </p:cNvSpPr>
            <p:nvPr/>
          </p:nvSpPr>
          <p:spPr bwMode="auto">
            <a:xfrm>
              <a:off x="1619250" y="5387980"/>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39" name="Oval 187">
              <a:extLst>
                <a:ext uri="{FF2B5EF4-FFF2-40B4-BE49-F238E27FC236}">
                  <a16:creationId xmlns:a16="http://schemas.microsoft.com/office/drawing/2014/main" id="{0EA79174-C440-44C7-A409-90546671DE58}"/>
                </a:ext>
              </a:extLst>
            </p:cNvPr>
            <p:cNvSpPr>
              <a:spLocks noChangeArrowheads="1"/>
            </p:cNvSpPr>
            <p:nvPr/>
          </p:nvSpPr>
          <p:spPr bwMode="auto">
            <a:xfrm>
              <a:off x="1619250" y="559911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0" name="Oval 188">
              <a:extLst>
                <a:ext uri="{FF2B5EF4-FFF2-40B4-BE49-F238E27FC236}">
                  <a16:creationId xmlns:a16="http://schemas.microsoft.com/office/drawing/2014/main" id="{DE28A32F-EA11-43FD-A69B-753406C852CC}"/>
                </a:ext>
              </a:extLst>
            </p:cNvPr>
            <p:cNvSpPr>
              <a:spLocks noChangeArrowheads="1"/>
            </p:cNvSpPr>
            <p:nvPr/>
          </p:nvSpPr>
          <p:spPr bwMode="auto">
            <a:xfrm>
              <a:off x="18203863" y="1223962"/>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1" name="Oval 189">
              <a:extLst>
                <a:ext uri="{FF2B5EF4-FFF2-40B4-BE49-F238E27FC236}">
                  <a16:creationId xmlns:a16="http://schemas.microsoft.com/office/drawing/2014/main" id="{9F9E458C-BEC7-41C9-A8E8-9BED63286E5B}"/>
                </a:ext>
              </a:extLst>
            </p:cNvPr>
            <p:cNvSpPr>
              <a:spLocks noChangeArrowheads="1"/>
            </p:cNvSpPr>
            <p:nvPr/>
          </p:nvSpPr>
          <p:spPr bwMode="auto">
            <a:xfrm>
              <a:off x="18203863" y="1017587"/>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2" name="Oval 190">
              <a:extLst>
                <a:ext uri="{FF2B5EF4-FFF2-40B4-BE49-F238E27FC236}">
                  <a16:creationId xmlns:a16="http://schemas.microsoft.com/office/drawing/2014/main" id="{410D02F8-6E29-40F5-826A-C5CF3BC7AA25}"/>
                </a:ext>
              </a:extLst>
            </p:cNvPr>
            <p:cNvSpPr>
              <a:spLocks noChangeArrowheads="1"/>
            </p:cNvSpPr>
            <p:nvPr/>
          </p:nvSpPr>
          <p:spPr bwMode="auto">
            <a:xfrm>
              <a:off x="18203863" y="1431925"/>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3" name="Oval 191">
              <a:extLst>
                <a:ext uri="{FF2B5EF4-FFF2-40B4-BE49-F238E27FC236}">
                  <a16:creationId xmlns:a16="http://schemas.microsoft.com/office/drawing/2014/main" id="{F9785E56-E791-4D58-B96D-4C71C333F049}"/>
                </a:ext>
              </a:extLst>
            </p:cNvPr>
            <p:cNvSpPr>
              <a:spLocks noChangeArrowheads="1"/>
            </p:cNvSpPr>
            <p:nvPr/>
          </p:nvSpPr>
          <p:spPr bwMode="auto">
            <a:xfrm>
              <a:off x="18203863" y="1643063"/>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4" name="Oval 192">
              <a:extLst>
                <a:ext uri="{FF2B5EF4-FFF2-40B4-BE49-F238E27FC236}">
                  <a16:creationId xmlns:a16="http://schemas.microsoft.com/office/drawing/2014/main" id="{5D30F614-05D7-4A44-B1AB-9021DA1051A2}"/>
                </a:ext>
              </a:extLst>
            </p:cNvPr>
            <p:cNvSpPr>
              <a:spLocks noChangeArrowheads="1"/>
            </p:cNvSpPr>
            <p:nvPr/>
          </p:nvSpPr>
          <p:spPr bwMode="auto">
            <a:xfrm>
              <a:off x="18203863" y="184943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5" name="Oval 193">
              <a:extLst>
                <a:ext uri="{FF2B5EF4-FFF2-40B4-BE49-F238E27FC236}">
                  <a16:creationId xmlns:a16="http://schemas.microsoft.com/office/drawing/2014/main" id="{7A18C0D0-55DD-4BC4-BF9F-CF4C25754A67}"/>
                </a:ext>
              </a:extLst>
            </p:cNvPr>
            <p:cNvSpPr>
              <a:spLocks noChangeArrowheads="1"/>
            </p:cNvSpPr>
            <p:nvPr/>
          </p:nvSpPr>
          <p:spPr bwMode="auto">
            <a:xfrm>
              <a:off x="18203863" y="205740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6" name="Oval 194">
              <a:extLst>
                <a:ext uri="{FF2B5EF4-FFF2-40B4-BE49-F238E27FC236}">
                  <a16:creationId xmlns:a16="http://schemas.microsoft.com/office/drawing/2014/main" id="{252AD313-C69B-4950-9559-D3A93F148633}"/>
                </a:ext>
              </a:extLst>
            </p:cNvPr>
            <p:cNvSpPr>
              <a:spLocks noChangeArrowheads="1"/>
            </p:cNvSpPr>
            <p:nvPr/>
          </p:nvSpPr>
          <p:spPr bwMode="auto">
            <a:xfrm>
              <a:off x="18203863" y="226695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7" name="Oval 195">
              <a:extLst>
                <a:ext uri="{FF2B5EF4-FFF2-40B4-BE49-F238E27FC236}">
                  <a16:creationId xmlns:a16="http://schemas.microsoft.com/office/drawing/2014/main" id="{5C661A52-231D-4528-A670-4C2C9DF20DCC}"/>
                </a:ext>
              </a:extLst>
            </p:cNvPr>
            <p:cNvSpPr>
              <a:spLocks noChangeArrowheads="1"/>
            </p:cNvSpPr>
            <p:nvPr/>
          </p:nvSpPr>
          <p:spPr bwMode="auto">
            <a:xfrm>
              <a:off x="18203863" y="2474914"/>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8" name="Oval 196">
              <a:extLst>
                <a:ext uri="{FF2B5EF4-FFF2-40B4-BE49-F238E27FC236}">
                  <a16:creationId xmlns:a16="http://schemas.microsoft.com/office/drawing/2014/main" id="{904ECFB8-9E07-4AFE-B5C6-185BC5F13D9A}"/>
                </a:ext>
              </a:extLst>
            </p:cNvPr>
            <p:cNvSpPr>
              <a:spLocks noChangeArrowheads="1"/>
            </p:cNvSpPr>
            <p:nvPr/>
          </p:nvSpPr>
          <p:spPr bwMode="auto">
            <a:xfrm>
              <a:off x="18203863" y="2681289"/>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49" name="Oval 197">
              <a:extLst>
                <a:ext uri="{FF2B5EF4-FFF2-40B4-BE49-F238E27FC236}">
                  <a16:creationId xmlns:a16="http://schemas.microsoft.com/office/drawing/2014/main" id="{E499AC6C-CB87-42F3-A8ED-C39032A6EC88}"/>
                </a:ext>
              </a:extLst>
            </p:cNvPr>
            <p:cNvSpPr>
              <a:spLocks noChangeArrowheads="1"/>
            </p:cNvSpPr>
            <p:nvPr/>
          </p:nvSpPr>
          <p:spPr bwMode="auto">
            <a:xfrm>
              <a:off x="18203863" y="2892427"/>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0" name="Oval 198">
              <a:extLst>
                <a:ext uri="{FF2B5EF4-FFF2-40B4-BE49-F238E27FC236}">
                  <a16:creationId xmlns:a16="http://schemas.microsoft.com/office/drawing/2014/main" id="{C420442C-ACBA-4C9C-B543-7425B59EE80E}"/>
                </a:ext>
              </a:extLst>
            </p:cNvPr>
            <p:cNvSpPr>
              <a:spLocks noChangeArrowheads="1"/>
            </p:cNvSpPr>
            <p:nvPr/>
          </p:nvSpPr>
          <p:spPr bwMode="auto">
            <a:xfrm>
              <a:off x="18203863" y="3098802"/>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1" name="Oval 199">
              <a:extLst>
                <a:ext uri="{FF2B5EF4-FFF2-40B4-BE49-F238E27FC236}">
                  <a16:creationId xmlns:a16="http://schemas.microsoft.com/office/drawing/2014/main" id="{39FE2571-BE83-436E-A1B1-658A316CEA5E}"/>
                </a:ext>
              </a:extLst>
            </p:cNvPr>
            <p:cNvSpPr>
              <a:spLocks noChangeArrowheads="1"/>
            </p:cNvSpPr>
            <p:nvPr/>
          </p:nvSpPr>
          <p:spPr bwMode="auto">
            <a:xfrm>
              <a:off x="18203863" y="3306765"/>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2" name="Oval 200">
              <a:extLst>
                <a:ext uri="{FF2B5EF4-FFF2-40B4-BE49-F238E27FC236}">
                  <a16:creationId xmlns:a16="http://schemas.microsoft.com/office/drawing/2014/main" id="{F4A88798-6780-402B-8AEE-2D1A16546EAD}"/>
                </a:ext>
              </a:extLst>
            </p:cNvPr>
            <p:cNvSpPr>
              <a:spLocks noChangeArrowheads="1"/>
            </p:cNvSpPr>
            <p:nvPr/>
          </p:nvSpPr>
          <p:spPr bwMode="auto">
            <a:xfrm>
              <a:off x="18203863" y="3516315"/>
              <a:ext cx="104775" cy="106363"/>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3" name="Oval 201">
              <a:extLst>
                <a:ext uri="{FF2B5EF4-FFF2-40B4-BE49-F238E27FC236}">
                  <a16:creationId xmlns:a16="http://schemas.microsoft.com/office/drawing/2014/main" id="{9C432D9B-09C4-4A82-9496-634F1F45A15B}"/>
                </a:ext>
              </a:extLst>
            </p:cNvPr>
            <p:cNvSpPr>
              <a:spLocks noChangeArrowheads="1"/>
            </p:cNvSpPr>
            <p:nvPr/>
          </p:nvSpPr>
          <p:spPr bwMode="auto">
            <a:xfrm>
              <a:off x="18203863" y="3724278"/>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4" name="Oval 202">
              <a:extLst>
                <a:ext uri="{FF2B5EF4-FFF2-40B4-BE49-F238E27FC236}">
                  <a16:creationId xmlns:a16="http://schemas.microsoft.com/office/drawing/2014/main" id="{EC7F24EC-69BA-4B0D-BBD1-4B892B333D52}"/>
                </a:ext>
              </a:extLst>
            </p:cNvPr>
            <p:cNvSpPr>
              <a:spLocks noChangeArrowheads="1"/>
            </p:cNvSpPr>
            <p:nvPr/>
          </p:nvSpPr>
          <p:spPr bwMode="auto">
            <a:xfrm>
              <a:off x="18203863" y="3932241"/>
              <a:ext cx="104775" cy="104775"/>
            </a:xfrm>
            <a:prstGeom prst="ellipse">
              <a:avLst/>
            </a:prstGeom>
            <a:grp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black"/>
                </a:solidFill>
                <a:effectLst/>
                <a:uLnTx/>
                <a:uFillTx/>
              </a:endParaRPr>
            </a:p>
          </p:txBody>
        </p:sp>
        <p:sp>
          <p:nvSpPr>
            <p:cNvPr id="655" name="Title 7">
              <a:extLst>
                <a:ext uri="{FF2B5EF4-FFF2-40B4-BE49-F238E27FC236}">
                  <a16:creationId xmlns:a16="http://schemas.microsoft.com/office/drawing/2014/main" id="{BAD984D7-6905-46C8-96DF-9834DA4FC40D}"/>
                </a:ext>
              </a:extLst>
            </p:cNvPr>
            <p:cNvSpPr txBox="1">
              <a:spLocks/>
            </p:cNvSpPr>
            <p:nvPr/>
          </p:nvSpPr>
          <p:spPr>
            <a:xfrm>
              <a:off x="7778761" y="5753051"/>
              <a:ext cx="4297680" cy="468457"/>
            </a:xfrm>
            <a:prstGeom prst="rect">
              <a:avLst/>
            </a:prstGeom>
            <a:noFill/>
            <a:effectLst>
              <a:softEdge rad="190500"/>
            </a:effectLst>
          </p:spPr>
          <p:txBody>
            <a:bodyPr vert="horz" lIns="0" tIns="0" rIns="0" bIns="0" rtlCol="0" anchor="ctr" anchorCtr="0">
              <a:noAutofit/>
            </a:bodyPr>
            <a:lstStyle>
              <a:lvl1pPr algn="ctr" defTabSz="914400" rtl="0" eaLnBrk="1" latinLnBrk="0" hangingPunct="1">
                <a:lnSpc>
                  <a:spcPct val="90000"/>
                </a:lnSpc>
                <a:spcBef>
                  <a:spcPct val="0"/>
                </a:spcBef>
                <a:buNone/>
                <a:defRPr sz="4000" kern="1200">
                  <a:solidFill>
                    <a:schemeClr val="bg1"/>
                  </a:solidFill>
                  <a:latin typeface="Citrix New Sans" panose="020F05030402000600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21" b="0" i="0" u="none" strike="noStrike" kern="1200" cap="none" spc="0" normalizeH="0" baseline="0" noProof="0" dirty="0">
                  <a:ln>
                    <a:noFill/>
                  </a:ln>
                  <a:solidFill>
                    <a:prstClr val="white"/>
                  </a:solidFill>
                  <a:effectLst/>
                  <a:uLnTx/>
                  <a:uFillTx/>
                  <a:latin typeface="Citrix New Sans" panose="020F0503040200060004" pitchFamily="34" charset="0"/>
                  <a:ea typeface="+mj-ea"/>
                  <a:cs typeface="+mj-cs"/>
                </a:rPr>
                <a:t>SECURE</a:t>
              </a:r>
              <a:r>
                <a:rPr kumimoji="0" lang="en-US" sz="1421" b="0" i="0" u="none" strike="noStrike" kern="1200" cap="none" spc="178" normalizeH="0" baseline="0" noProof="0" dirty="0">
                  <a:ln>
                    <a:noFill/>
                  </a:ln>
                  <a:solidFill>
                    <a:prstClr val="white"/>
                  </a:solidFill>
                  <a:effectLst/>
                  <a:uLnTx/>
                  <a:uFillTx/>
                  <a:latin typeface="Citrix New Sans" panose="020F0503040200060004" pitchFamily="34" charset="0"/>
                  <a:ea typeface="+mj-ea"/>
                  <a:cs typeface="+mj-cs"/>
                </a:rPr>
                <a:t> </a:t>
              </a:r>
              <a:r>
                <a:rPr kumimoji="0" lang="en-US" sz="1421" b="0" i="0" u="none" strike="noStrike" kern="1200" cap="none" spc="0" normalizeH="0" baseline="0" noProof="0" dirty="0">
                  <a:ln>
                    <a:noFill/>
                  </a:ln>
                  <a:solidFill>
                    <a:prstClr val="white"/>
                  </a:solidFill>
                  <a:effectLst/>
                  <a:uLnTx/>
                  <a:uFillTx/>
                  <a:latin typeface="Citrix New Sans" panose="020F0503040200060004" pitchFamily="34" charset="0"/>
                  <a:ea typeface="+mj-ea"/>
                  <a:cs typeface="+mj-cs"/>
                </a:rPr>
                <a:t>DIGITAL</a:t>
              </a:r>
              <a:r>
                <a:rPr kumimoji="0" lang="en-US" sz="1421" b="0" i="0" u="none" strike="noStrike" kern="1200" cap="none" spc="178" normalizeH="0" baseline="0" noProof="0" dirty="0">
                  <a:ln>
                    <a:noFill/>
                  </a:ln>
                  <a:solidFill>
                    <a:prstClr val="white"/>
                  </a:solidFill>
                  <a:effectLst/>
                  <a:uLnTx/>
                  <a:uFillTx/>
                  <a:latin typeface="Citrix New Sans" panose="020F0503040200060004" pitchFamily="34" charset="0"/>
                  <a:ea typeface="+mj-ea"/>
                  <a:cs typeface="+mj-cs"/>
                </a:rPr>
                <a:t> </a:t>
              </a:r>
              <a:r>
                <a:rPr kumimoji="0" lang="en-US" sz="1421" b="0" i="0" u="none" strike="noStrike" kern="1200" cap="none" spc="0" normalizeH="0" baseline="0" noProof="0" dirty="0">
                  <a:ln>
                    <a:noFill/>
                  </a:ln>
                  <a:solidFill>
                    <a:prstClr val="white"/>
                  </a:solidFill>
                  <a:effectLst/>
                  <a:uLnTx/>
                  <a:uFillTx/>
                  <a:latin typeface="Citrix New Sans" panose="020F0503040200060004" pitchFamily="34" charset="0"/>
                  <a:ea typeface="+mj-ea"/>
                  <a:cs typeface="+mj-cs"/>
                </a:rPr>
                <a:t>PERIMETER</a:t>
              </a:r>
            </a:p>
          </p:txBody>
        </p:sp>
      </p:grpSp>
      <p:sp>
        <p:nvSpPr>
          <p:cNvPr id="656" name="Rounded Rectangle 120">
            <a:extLst>
              <a:ext uri="{FF2B5EF4-FFF2-40B4-BE49-F238E27FC236}">
                <a16:creationId xmlns:a16="http://schemas.microsoft.com/office/drawing/2014/main" id="{579257A1-64F4-4125-B7DD-8BF8177FDA33}"/>
              </a:ext>
            </a:extLst>
          </p:cNvPr>
          <p:cNvSpPr/>
          <p:nvPr/>
        </p:nvSpPr>
        <p:spPr>
          <a:xfrm>
            <a:off x="4643222" y="2341801"/>
            <a:ext cx="2987876" cy="1617329"/>
          </a:xfrm>
          <a:prstGeom prst="roundRect">
            <a:avLst>
              <a:gd name="adj" fmla="val 2695"/>
            </a:avLst>
          </a:prstGeom>
          <a:solidFill>
            <a:srgbClr val="1879B9"/>
          </a:solidFill>
          <a:ln w="25400" cap="rnd" cmpd="sng" algn="ctr">
            <a:noFill/>
            <a:prstDash val="sysDash"/>
            <a:miter lim="800000"/>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endParaRPr kumimoji="0" lang="en-US" sz="1184" b="0" i="0" u="none" strike="noStrike" kern="0" cap="none" spc="0" normalizeH="0" baseline="0" noProof="0" dirty="0">
              <a:ln>
                <a:noFill/>
              </a:ln>
              <a:solidFill>
                <a:prstClr val="black"/>
              </a:solidFill>
              <a:effectLst/>
              <a:uLnTx/>
              <a:uFillTx/>
            </a:endParaRPr>
          </a:p>
        </p:txBody>
      </p:sp>
      <p:sp>
        <p:nvSpPr>
          <p:cNvPr id="657" name="Rounded Rectangle 120">
            <a:extLst>
              <a:ext uri="{FF2B5EF4-FFF2-40B4-BE49-F238E27FC236}">
                <a16:creationId xmlns:a16="http://schemas.microsoft.com/office/drawing/2014/main" id="{B135B622-3068-4E14-8788-11E4BEECAFEE}"/>
              </a:ext>
            </a:extLst>
          </p:cNvPr>
          <p:cNvSpPr/>
          <p:nvPr/>
        </p:nvSpPr>
        <p:spPr>
          <a:xfrm>
            <a:off x="1572289" y="2342696"/>
            <a:ext cx="3004687" cy="1617329"/>
          </a:xfrm>
          <a:prstGeom prst="roundRect">
            <a:avLst>
              <a:gd name="adj" fmla="val 2695"/>
            </a:avLst>
          </a:prstGeom>
          <a:solidFill>
            <a:srgbClr val="1879B9"/>
          </a:solidFill>
          <a:ln w="25400" cap="rnd" cmpd="sng" algn="ctr">
            <a:noFill/>
            <a:prstDash val="sysDash"/>
            <a:miter lim="800000"/>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endParaRPr kumimoji="0" lang="en-US" sz="1184" b="0" i="0" u="none" strike="noStrike" kern="0" cap="none" spc="0" normalizeH="0" baseline="0" noProof="0" dirty="0">
              <a:ln>
                <a:noFill/>
              </a:ln>
              <a:solidFill>
                <a:prstClr val="black"/>
              </a:solidFill>
              <a:effectLst/>
              <a:uLnTx/>
              <a:uFillTx/>
            </a:endParaRPr>
          </a:p>
        </p:txBody>
      </p:sp>
      <p:sp>
        <p:nvSpPr>
          <p:cNvPr id="658" name="Rounded Rectangle 120">
            <a:extLst>
              <a:ext uri="{FF2B5EF4-FFF2-40B4-BE49-F238E27FC236}">
                <a16:creationId xmlns:a16="http://schemas.microsoft.com/office/drawing/2014/main" id="{0CB8F85A-5F58-43C0-A209-FF34DB27AD85}"/>
              </a:ext>
            </a:extLst>
          </p:cNvPr>
          <p:cNvSpPr/>
          <p:nvPr/>
        </p:nvSpPr>
        <p:spPr>
          <a:xfrm>
            <a:off x="7739335" y="2341047"/>
            <a:ext cx="3004115" cy="1617329"/>
          </a:xfrm>
          <a:prstGeom prst="roundRect">
            <a:avLst>
              <a:gd name="adj" fmla="val 2695"/>
            </a:avLst>
          </a:prstGeom>
          <a:solidFill>
            <a:srgbClr val="1879B9"/>
          </a:solidFill>
          <a:ln w="25400" cap="rnd" cmpd="sng" algn="ctr">
            <a:noFill/>
            <a:prstDash val="sysDash"/>
            <a:miter lim="800000"/>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endParaRPr kumimoji="0" lang="en-US" sz="1184" b="0" i="0" u="none" strike="noStrike" kern="0" cap="none" spc="0" normalizeH="0" baseline="0" noProof="0" dirty="0">
              <a:ln>
                <a:noFill/>
              </a:ln>
              <a:solidFill>
                <a:prstClr val="black"/>
              </a:solidFill>
              <a:effectLst/>
              <a:uLnTx/>
              <a:uFillTx/>
            </a:endParaRPr>
          </a:p>
        </p:txBody>
      </p:sp>
      <p:sp>
        <p:nvSpPr>
          <p:cNvPr id="659" name="Rounded Rectangle 121">
            <a:extLst>
              <a:ext uri="{FF2B5EF4-FFF2-40B4-BE49-F238E27FC236}">
                <a16:creationId xmlns:a16="http://schemas.microsoft.com/office/drawing/2014/main" id="{3711CB23-772C-4AA3-B9D9-0B064FC4F0C0}"/>
              </a:ext>
            </a:extLst>
          </p:cNvPr>
          <p:cNvSpPr/>
          <p:nvPr/>
        </p:nvSpPr>
        <p:spPr>
          <a:xfrm>
            <a:off x="4643221" y="4453422"/>
            <a:ext cx="3018759" cy="213600"/>
          </a:xfrm>
          <a:prstGeom prst="rect">
            <a:avLst/>
          </a:prstGeom>
          <a:noFill/>
          <a:ln w="31750" cap="rnd" cmpd="sng" algn="ctr">
            <a:noFill/>
            <a:prstDash val="solid"/>
            <a:round/>
          </a:ln>
          <a:effectLst/>
        </p:spPr>
        <p:txBody>
          <a:bodyPr wrap="square" lIns="0" tIns="0" rIns="0" bIns="0" rtlCol="0" anchor="t" anchorCtr="0"/>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184" b="0" i="0" u="none" strike="noStrike" kern="0" cap="none" spc="0" normalizeH="0" baseline="0" noProof="0" dirty="0">
                <a:ln>
                  <a:noFill/>
                </a:ln>
                <a:solidFill>
                  <a:srgbClr val="FFFFFF"/>
                </a:solidFill>
                <a:effectLst/>
                <a:uLnTx/>
                <a:uFillTx/>
                <a:latin typeface="Citrix New Sans"/>
                <a:ea typeface="+mn-ea"/>
                <a:cs typeface="+mn-cs"/>
              </a:rPr>
              <a:t>User / Content / App / Network</a:t>
            </a:r>
          </a:p>
        </p:txBody>
      </p:sp>
      <p:sp>
        <p:nvSpPr>
          <p:cNvPr id="660" name="Rounded Rectangle 121">
            <a:extLst>
              <a:ext uri="{FF2B5EF4-FFF2-40B4-BE49-F238E27FC236}">
                <a16:creationId xmlns:a16="http://schemas.microsoft.com/office/drawing/2014/main" id="{393D6055-10E9-4769-A544-C317605EEC06}"/>
              </a:ext>
            </a:extLst>
          </p:cNvPr>
          <p:cNvSpPr/>
          <p:nvPr/>
        </p:nvSpPr>
        <p:spPr>
          <a:xfrm>
            <a:off x="3903529" y="1933662"/>
            <a:ext cx="4498144" cy="371496"/>
          </a:xfrm>
          <a:prstGeom prst="roundRect">
            <a:avLst>
              <a:gd name="adj" fmla="val 11224"/>
            </a:avLst>
          </a:prstGeom>
          <a:no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894" b="0" i="0" u="none" strike="noStrike" kern="0" cap="none" spc="0" normalizeH="0" baseline="0" noProof="0" dirty="0">
                <a:ln>
                  <a:noFill/>
                </a:ln>
                <a:solidFill>
                  <a:prstClr val="white"/>
                </a:solidFill>
                <a:effectLst/>
                <a:uLnTx/>
                <a:uFillTx/>
              </a:rPr>
              <a:t>WORKSPACE</a:t>
            </a:r>
          </a:p>
        </p:txBody>
      </p:sp>
      <p:sp>
        <p:nvSpPr>
          <p:cNvPr id="661" name="Rounded Rectangle 121">
            <a:extLst>
              <a:ext uri="{FF2B5EF4-FFF2-40B4-BE49-F238E27FC236}">
                <a16:creationId xmlns:a16="http://schemas.microsoft.com/office/drawing/2014/main" id="{48777040-F005-4796-8834-CC78A7564834}"/>
              </a:ext>
            </a:extLst>
          </p:cNvPr>
          <p:cNvSpPr/>
          <p:nvPr/>
        </p:nvSpPr>
        <p:spPr>
          <a:xfrm>
            <a:off x="4956312" y="2363833"/>
            <a:ext cx="2404434" cy="371496"/>
          </a:xfrm>
          <a:prstGeom prst="roundRect">
            <a:avLst>
              <a:gd name="adj" fmla="val 11224"/>
            </a:avLst>
          </a:prstGeom>
          <a:no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658" b="0" i="0" u="none" strike="noStrike" kern="0" cap="none" spc="0" normalizeH="0" baseline="0" noProof="0" dirty="0">
                <a:ln>
                  <a:noFill/>
                </a:ln>
                <a:solidFill>
                  <a:prstClr val="white"/>
                </a:solidFill>
                <a:effectLst/>
                <a:uLnTx/>
                <a:uFillTx/>
              </a:rPr>
              <a:t>CONTENT</a:t>
            </a:r>
          </a:p>
        </p:txBody>
      </p:sp>
      <p:sp>
        <p:nvSpPr>
          <p:cNvPr id="662" name="Rounded Rectangle 121">
            <a:extLst>
              <a:ext uri="{FF2B5EF4-FFF2-40B4-BE49-F238E27FC236}">
                <a16:creationId xmlns:a16="http://schemas.microsoft.com/office/drawing/2014/main" id="{8BEEA15A-26AE-4B58-9FC9-932EAB7BFFE0}"/>
              </a:ext>
            </a:extLst>
          </p:cNvPr>
          <p:cNvSpPr/>
          <p:nvPr/>
        </p:nvSpPr>
        <p:spPr>
          <a:xfrm>
            <a:off x="1872415" y="2364729"/>
            <a:ext cx="2404434" cy="371496"/>
          </a:xfrm>
          <a:prstGeom prst="roundRect">
            <a:avLst>
              <a:gd name="adj" fmla="val 11224"/>
            </a:avLst>
          </a:prstGeom>
          <a:no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658" b="0" i="0" u="none" strike="noStrike" kern="0" cap="none" spc="0" normalizeH="0" baseline="0" noProof="0" dirty="0">
                <a:ln>
                  <a:noFill/>
                </a:ln>
                <a:solidFill>
                  <a:prstClr val="white"/>
                </a:solidFill>
                <a:effectLst/>
                <a:uLnTx/>
                <a:uFillTx/>
              </a:rPr>
              <a:t>APPS</a:t>
            </a:r>
          </a:p>
        </p:txBody>
      </p:sp>
      <p:sp>
        <p:nvSpPr>
          <p:cNvPr id="663" name="Rounded Rectangle 121">
            <a:extLst>
              <a:ext uri="{FF2B5EF4-FFF2-40B4-BE49-F238E27FC236}">
                <a16:creationId xmlns:a16="http://schemas.microsoft.com/office/drawing/2014/main" id="{9F13380D-07C2-43EB-AD27-530FA92D753F}"/>
              </a:ext>
            </a:extLst>
          </p:cNvPr>
          <p:cNvSpPr/>
          <p:nvPr/>
        </p:nvSpPr>
        <p:spPr>
          <a:xfrm>
            <a:off x="8039176" y="2381466"/>
            <a:ext cx="2404434" cy="371496"/>
          </a:xfrm>
          <a:prstGeom prst="roundRect">
            <a:avLst>
              <a:gd name="adj" fmla="val 11224"/>
            </a:avLst>
          </a:prstGeom>
          <a:no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658" b="0" i="0" u="none" strike="noStrike" kern="0" cap="none" spc="0" normalizeH="0" baseline="0" noProof="0" dirty="0">
                <a:ln>
                  <a:noFill/>
                </a:ln>
                <a:solidFill>
                  <a:prstClr val="white"/>
                </a:solidFill>
                <a:effectLst/>
                <a:uLnTx/>
                <a:uFillTx/>
              </a:rPr>
              <a:t>DEVICES</a:t>
            </a:r>
          </a:p>
        </p:txBody>
      </p:sp>
      <p:sp>
        <p:nvSpPr>
          <p:cNvPr id="664" name="Rounded Rectangle 121">
            <a:extLst>
              <a:ext uri="{FF2B5EF4-FFF2-40B4-BE49-F238E27FC236}">
                <a16:creationId xmlns:a16="http://schemas.microsoft.com/office/drawing/2014/main" id="{6290B618-418B-4A01-B5EF-A3D77E525B9D}"/>
              </a:ext>
            </a:extLst>
          </p:cNvPr>
          <p:cNvSpPr/>
          <p:nvPr/>
        </p:nvSpPr>
        <p:spPr>
          <a:xfrm>
            <a:off x="3903529" y="4129966"/>
            <a:ext cx="4498144" cy="371496"/>
          </a:xfrm>
          <a:prstGeom prst="roundRect">
            <a:avLst>
              <a:gd name="adj" fmla="val 11224"/>
            </a:avLst>
          </a:prstGeom>
          <a:noFill/>
          <a:ln w="25400" cap="rnd" cmpd="sng" algn="ctr">
            <a:noFill/>
            <a:prstDash val="solid"/>
            <a:round/>
          </a:ln>
          <a:effectLst/>
        </p:spPr>
        <p:txBody>
          <a:bodyPr rtlCol="0" anchor="ctr"/>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894" b="0" i="0" u="none" strike="noStrike" kern="0" cap="none" spc="0" normalizeH="0" baseline="0" noProof="0" dirty="0">
                <a:ln>
                  <a:noFill/>
                </a:ln>
                <a:solidFill>
                  <a:prstClr val="white"/>
                </a:solidFill>
                <a:effectLst/>
                <a:uLnTx/>
                <a:uFillTx/>
              </a:rPr>
              <a:t>ANALYTICS</a:t>
            </a:r>
          </a:p>
        </p:txBody>
      </p:sp>
      <p:sp>
        <p:nvSpPr>
          <p:cNvPr id="665" name="Rounded Rectangle 21">
            <a:extLst>
              <a:ext uri="{FF2B5EF4-FFF2-40B4-BE49-F238E27FC236}">
                <a16:creationId xmlns:a16="http://schemas.microsoft.com/office/drawing/2014/main" id="{E677D7F2-EFC0-48F9-8556-86E8EE4C5F50}"/>
              </a:ext>
            </a:extLst>
          </p:cNvPr>
          <p:cNvSpPr/>
          <p:nvPr/>
        </p:nvSpPr>
        <p:spPr>
          <a:xfrm>
            <a:off x="4868697" y="3708269"/>
            <a:ext cx="2579664" cy="152107"/>
          </a:xfrm>
          <a:prstGeom prst="rect">
            <a:avLst/>
          </a:prstGeom>
          <a:noFill/>
          <a:ln w="12700" cap="flat" cmpd="sng" algn="ctr">
            <a:noFill/>
            <a:prstDash val="solid"/>
            <a:miter lim="800000"/>
          </a:ln>
          <a:effectLst/>
        </p:spPr>
        <p:txBody>
          <a:bodyPr wrap="square" lIns="0" tIns="0" rIns="0" bIns="0" rtlCol="0" anchor="t" anchorCtr="0"/>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184" b="0" i="0" u="none" strike="noStrike" kern="0" cap="none" spc="0" normalizeH="0" baseline="0" noProof="0" dirty="0">
                <a:ln>
                  <a:noFill/>
                </a:ln>
                <a:solidFill>
                  <a:srgbClr val="FFFFFF"/>
                </a:solidFill>
                <a:effectLst/>
                <a:uLnTx/>
                <a:uFillTx/>
                <a:latin typeface="Citrix New Sans"/>
                <a:ea typeface="+mn-ea"/>
                <a:cs typeface="+mn-cs"/>
              </a:rPr>
              <a:t>On-</a:t>
            </a:r>
            <a:r>
              <a:rPr kumimoji="0" lang="en-US" sz="1184" b="0" i="0" u="none" strike="noStrike" kern="0" cap="none" spc="0" normalizeH="0" baseline="0" noProof="0" dirty="0" err="1">
                <a:ln>
                  <a:noFill/>
                </a:ln>
                <a:solidFill>
                  <a:srgbClr val="FFFFFF"/>
                </a:solidFill>
                <a:effectLst/>
                <a:uLnTx/>
                <a:uFillTx/>
                <a:latin typeface="Citrix New Sans"/>
                <a:ea typeface="+mn-ea"/>
                <a:cs typeface="+mn-cs"/>
              </a:rPr>
              <a:t>prem</a:t>
            </a:r>
            <a:r>
              <a:rPr kumimoji="0" lang="en-US" sz="1184" b="0" i="0" u="none" strike="noStrike" kern="0" cap="none" spc="0" normalizeH="0" baseline="0" noProof="0" dirty="0">
                <a:ln>
                  <a:noFill/>
                </a:ln>
                <a:solidFill>
                  <a:srgbClr val="FFFFFF"/>
                </a:solidFill>
                <a:effectLst/>
                <a:uLnTx/>
                <a:uFillTx/>
                <a:latin typeface="Citrix New Sans"/>
                <a:ea typeface="+mn-ea"/>
                <a:cs typeface="+mn-cs"/>
              </a:rPr>
              <a:t> / Cloud</a:t>
            </a:r>
          </a:p>
        </p:txBody>
      </p:sp>
      <p:sp>
        <p:nvSpPr>
          <p:cNvPr id="666" name="Rounded Rectangle 21">
            <a:extLst>
              <a:ext uri="{FF2B5EF4-FFF2-40B4-BE49-F238E27FC236}">
                <a16:creationId xmlns:a16="http://schemas.microsoft.com/office/drawing/2014/main" id="{7DE4D850-D8F4-42C0-9321-9F6EDEA87FBB}"/>
              </a:ext>
            </a:extLst>
          </p:cNvPr>
          <p:cNvSpPr/>
          <p:nvPr/>
        </p:nvSpPr>
        <p:spPr>
          <a:xfrm>
            <a:off x="1784800" y="3709165"/>
            <a:ext cx="2579664" cy="152107"/>
          </a:xfrm>
          <a:prstGeom prst="rect">
            <a:avLst/>
          </a:prstGeom>
          <a:noFill/>
          <a:ln w="12700" cap="flat" cmpd="sng" algn="ctr">
            <a:noFill/>
            <a:prstDash val="solid"/>
            <a:miter lim="800000"/>
          </a:ln>
          <a:effectLst/>
        </p:spPr>
        <p:txBody>
          <a:bodyPr wrap="square" lIns="0" tIns="0" rIns="0" bIns="0" rtlCol="0" anchor="t" anchorCtr="0"/>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184" b="0" i="0" u="none" strike="noStrike" kern="0" cap="none" spc="0" normalizeH="0" baseline="0" noProof="0" dirty="0">
                <a:ln>
                  <a:noFill/>
                </a:ln>
                <a:solidFill>
                  <a:srgbClr val="FFFFFF"/>
                </a:solidFill>
                <a:effectLst/>
                <a:uLnTx/>
                <a:uFillTx/>
                <a:latin typeface="Citrix New Sans"/>
                <a:ea typeface="+mn-ea"/>
                <a:cs typeface="+mn-cs"/>
              </a:rPr>
              <a:t>SaaS / Mobile / Windows / Virtual</a:t>
            </a:r>
          </a:p>
        </p:txBody>
      </p:sp>
      <p:sp>
        <p:nvSpPr>
          <p:cNvPr id="667" name="Rounded Rectangle 21">
            <a:extLst>
              <a:ext uri="{FF2B5EF4-FFF2-40B4-BE49-F238E27FC236}">
                <a16:creationId xmlns:a16="http://schemas.microsoft.com/office/drawing/2014/main" id="{F61F475E-BA5F-42F9-BE3E-6B7C86143EEE}"/>
              </a:ext>
            </a:extLst>
          </p:cNvPr>
          <p:cNvSpPr/>
          <p:nvPr/>
        </p:nvSpPr>
        <p:spPr>
          <a:xfrm>
            <a:off x="7951561" y="3725902"/>
            <a:ext cx="2579664" cy="152107"/>
          </a:xfrm>
          <a:prstGeom prst="rect">
            <a:avLst/>
          </a:prstGeom>
          <a:noFill/>
          <a:ln w="12700" cap="flat" cmpd="sng" algn="ctr">
            <a:noFill/>
            <a:prstDash val="solid"/>
            <a:miter lim="800000"/>
          </a:ln>
          <a:effectLst/>
        </p:spPr>
        <p:txBody>
          <a:bodyPr wrap="square" lIns="0" tIns="0" rIns="0" bIns="0" rtlCol="0" anchor="t" anchorCtr="0"/>
          <a:lstStyle/>
          <a:p>
            <a:pPr marL="0" marR="0" lvl="0" indent="0" algn="ctr" defTabSz="541325" eaLnBrk="1" fontAlgn="auto" latinLnBrk="0" hangingPunct="1">
              <a:lnSpc>
                <a:spcPct val="100000"/>
              </a:lnSpc>
              <a:spcBef>
                <a:spcPts val="0"/>
              </a:spcBef>
              <a:spcAft>
                <a:spcPts val="0"/>
              </a:spcAft>
              <a:buClrTx/>
              <a:buSzTx/>
              <a:buFontTx/>
              <a:buNone/>
              <a:tabLst/>
              <a:defRPr/>
            </a:pPr>
            <a:r>
              <a:rPr kumimoji="0" lang="en-US" sz="1184" b="0" i="0" u="none" strike="noStrike" kern="0" cap="none" spc="0" normalizeH="0" baseline="0" noProof="0" dirty="0">
                <a:ln>
                  <a:noFill/>
                </a:ln>
                <a:solidFill>
                  <a:srgbClr val="FFFFFF"/>
                </a:solidFill>
                <a:effectLst/>
                <a:uLnTx/>
                <a:uFillTx/>
                <a:latin typeface="Citrix New Sans"/>
                <a:ea typeface="+mn-ea"/>
                <a:cs typeface="+mn-cs"/>
              </a:rPr>
              <a:t>PC / Smartphone / Tablet / IoT</a:t>
            </a:r>
          </a:p>
        </p:txBody>
      </p:sp>
      <p:pic>
        <p:nvPicPr>
          <p:cNvPr id="668" name="Picture 667" descr="A screenshot of a cell phone&#10;&#10;Description generated with very high confidence">
            <a:extLst>
              <a:ext uri="{FF2B5EF4-FFF2-40B4-BE49-F238E27FC236}">
                <a16:creationId xmlns:a16="http://schemas.microsoft.com/office/drawing/2014/main" id="{EEFDF2FF-0A75-4508-83E6-23F4AB9DAF90}"/>
              </a:ext>
            </a:extLst>
          </p:cNvPr>
          <p:cNvPicPr>
            <a:picLocks noChangeAspect="1"/>
          </p:cNvPicPr>
          <p:nvPr/>
        </p:nvPicPr>
        <p:blipFill rotWithShape="1">
          <a:blip r:embed="rId4"/>
          <a:srcRect b="15655"/>
          <a:stretch/>
        </p:blipFill>
        <p:spPr>
          <a:xfrm>
            <a:off x="2477265" y="2778447"/>
            <a:ext cx="1201606" cy="791659"/>
          </a:xfrm>
          <a:prstGeom prst="rect">
            <a:avLst/>
          </a:prstGeom>
        </p:spPr>
      </p:pic>
      <p:pic>
        <p:nvPicPr>
          <p:cNvPr id="669" name="Picture 668" descr="A screenshot of a computer screen&#10;&#10;Description generated with very high confidence">
            <a:extLst>
              <a:ext uri="{FF2B5EF4-FFF2-40B4-BE49-F238E27FC236}">
                <a16:creationId xmlns:a16="http://schemas.microsoft.com/office/drawing/2014/main" id="{E53888BB-0F9B-4A6D-998A-2B76825CC3C0}"/>
              </a:ext>
            </a:extLst>
          </p:cNvPr>
          <p:cNvPicPr>
            <a:picLocks noChangeAspect="1"/>
          </p:cNvPicPr>
          <p:nvPr/>
        </p:nvPicPr>
        <p:blipFill>
          <a:blip r:embed="rId5"/>
          <a:stretch>
            <a:fillRect/>
          </a:stretch>
        </p:blipFill>
        <p:spPr>
          <a:xfrm>
            <a:off x="2291600" y="2707904"/>
            <a:ext cx="1566063" cy="938594"/>
          </a:xfrm>
          <a:prstGeom prst="rect">
            <a:avLst/>
          </a:prstGeom>
        </p:spPr>
      </p:pic>
      <p:pic>
        <p:nvPicPr>
          <p:cNvPr id="670" name="Picture 669" descr="A screenshot of a cell phone&#10;&#10;Description generated with very high confidence">
            <a:extLst>
              <a:ext uri="{FF2B5EF4-FFF2-40B4-BE49-F238E27FC236}">
                <a16:creationId xmlns:a16="http://schemas.microsoft.com/office/drawing/2014/main" id="{8A17B383-E334-4F14-8CD3-4601EC149941}"/>
              </a:ext>
            </a:extLst>
          </p:cNvPr>
          <p:cNvPicPr>
            <a:picLocks noChangeAspect="1"/>
          </p:cNvPicPr>
          <p:nvPr/>
        </p:nvPicPr>
        <p:blipFill>
          <a:blip r:embed="rId6"/>
          <a:stretch>
            <a:fillRect/>
          </a:stretch>
        </p:blipFill>
        <p:spPr>
          <a:xfrm>
            <a:off x="5569820" y="2778447"/>
            <a:ext cx="1190820" cy="824119"/>
          </a:xfrm>
          <a:prstGeom prst="rect">
            <a:avLst/>
          </a:prstGeom>
        </p:spPr>
      </p:pic>
      <p:pic>
        <p:nvPicPr>
          <p:cNvPr id="671" name="Picture 670" descr="A screenshot of a computer screen&#10;&#10;Description generated with very high confidence">
            <a:extLst>
              <a:ext uri="{FF2B5EF4-FFF2-40B4-BE49-F238E27FC236}">
                <a16:creationId xmlns:a16="http://schemas.microsoft.com/office/drawing/2014/main" id="{48CE037D-3D2A-4201-A5A7-399D01AAE2A5}"/>
              </a:ext>
            </a:extLst>
          </p:cNvPr>
          <p:cNvPicPr>
            <a:picLocks noChangeAspect="1"/>
          </p:cNvPicPr>
          <p:nvPr/>
        </p:nvPicPr>
        <p:blipFill>
          <a:blip r:embed="rId5"/>
          <a:stretch>
            <a:fillRect/>
          </a:stretch>
        </p:blipFill>
        <p:spPr>
          <a:xfrm>
            <a:off x="5387962" y="2699426"/>
            <a:ext cx="1566063" cy="938594"/>
          </a:xfrm>
          <a:prstGeom prst="rect">
            <a:avLst/>
          </a:prstGeom>
        </p:spPr>
      </p:pic>
      <p:grpSp>
        <p:nvGrpSpPr>
          <p:cNvPr id="672" name="Group 671">
            <a:extLst>
              <a:ext uri="{FF2B5EF4-FFF2-40B4-BE49-F238E27FC236}">
                <a16:creationId xmlns:a16="http://schemas.microsoft.com/office/drawing/2014/main" id="{33DE232B-F4A3-4A0C-9B1F-9A8000F82C6E}"/>
              </a:ext>
            </a:extLst>
          </p:cNvPr>
          <p:cNvGrpSpPr/>
          <p:nvPr/>
        </p:nvGrpSpPr>
        <p:grpSpPr>
          <a:xfrm>
            <a:off x="8340806" y="2733190"/>
            <a:ext cx="1801173" cy="904525"/>
            <a:chOff x="13079888" y="2406748"/>
            <a:chExt cx="3042762" cy="1528035"/>
          </a:xfrm>
          <a:effectLst>
            <a:outerShdw blurRad="50800" dist="38100" dir="5400000" algn="t" rotWithShape="0">
              <a:prstClr val="black">
                <a:alpha val="40000"/>
              </a:prstClr>
            </a:outerShdw>
          </a:effectLst>
        </p:grpSpPr>
        <p:pic>
          <p:nvPicPr>
            <p:cNvPr id="673" name="Picture 672" descr="A screenshot of a cell phone&#10;&#10;Description generated with very high confidence">
              <a:extLst>
                <a:ext uri="{FF2B5EF4-FFF2-40B4-BE49-F238E27FC236}">
                  <a16:creationId xmlns:a16="http://schemas.microsoft.com/office/drawing/2014/main" id="{C274283C-1010-4A49-BEE6-9E1AEA62290C}"/>
                </a:ext>
              </a:extLst>
            </p:cNvPr>
            <p:cNvPicPr>
              <a:picLocks noChangeAspect="1"/>
            </p:cNvPicPr>
            <p:nvPr/>
          </p:nvPicPr>
          <p:blipFill rotWithShape="1">
            <a:blip r:embed="rId7"/>
            <a:srcRect b="32358"/>
            <a:stretch/>
          </p:blipFill>
          <p:spPr>
            <a:xfrm>
              <a:off x="13395858" y="2549732"/>
              <a:ext cx="1938528" cy="1229303"/>
            </a:xfrm>
            <a:prstGeom prst="rect">
              <a:avLst/>
            </a:prstGeom>
          </p:spPr>
        </p:pic>
        <p:pic>
          <p:nvPicPr>
            <p:cNvPr id="674" name="Picture 673" descr="A screenshot of a cell phone&#10;&#10;Description generated with very high confidence">
              <a:extLst>
                <a:ext uri="{FF2B5EF4-FFF2-40B4-BE49-F238E27FC236}">
                  <a16:creationId xmlns:a16="http://schemas.microsoft.com/office/drawing/2014/main" id="{7F13826E-B9ED-4FEA-9BF6-A1601CBD526C}"/>
                </a:ext>
              </a:extLst>
            </p:cNvPr>
            <p:cNvPicPr>
              <a:picLocks noChangeAspect="1"/>
            </p:cNvPicPr>
            <p:nvPr/>
          </p:nvPicPr>
          <p:blipFill rotWithShape="1">
            <a:blip r:embed="rId7"/>
            <a:srcRect b="19158"/>
            <a:stretch/>
          </p:blipFill>
          <p:spPr>
            <a:xfrm>
              <a:off x="14873288" y="3048036"/>
              <a:ext cx="1109096" cy="840581"/>
            </a:xfrm>
            <a:prstGeom prst="rect">
              <a:avLst/>
            </a:prstGeom>
          </p:spPr>
        </p:pic>
        <p:pic>
          <p:nvPicPr>
            <p:cNvPr id="675" name="Picture 674">
              <a:extLst>
                <a:ext uri="{FF2B5EF4-FFF2-40B4-BE49-F238E27FC236}">
                  <a16:creationId xmlns:a16="http://schemas.microsoft.com/office/drawing/2014/main" id="{F4E69CCE-B0A0-479F-B6F4-2721EE9456F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126810" y="3219394"/>
              <a:ext cx="341758" cy="607278"/>
            </a:xfrm>
            <a:prstGeom prst="rect">
              <a:avLst/>
            </a:prstGeom>
          </p:spPr>
        </p:pic>
        <p:pic>
          <p:nvPicPr>
            <p:cNvPr id="676" name="Picture 675" descr="A screenshot of a computer&#10;&#10;Description generated with high confidence">
              <a:extLst>
                <a:ext uri="{FF2B5EF4-FFF2-40B4-BE49-F238E27FC236}">
                  <a16:creationId xmlns:a16="http://schemas.microsoft.com/office/drawing/2014/main" id="{31B47995-C8AE-4D0F-93A5-B3644A1B043C}"/>
                </a:ext>
              </a:extLst>
            </p:cNvPr>
            <p:cNvPicPr>
              <a:picLocks noChangeAspect="1"/>
            </p:cNvPicPr>
            <p:nvPr/>
          </p:nvPicPr>
          <p:blipFill>
            <a:blip r:embed="rId9"/>
            <a:stretch>
              <a:fillRect/>
            </a:stretch>
          </p:blipFill>
          <p:spPr>
            <a:xfrm>
              <a:off x="13079888" y="2406748"/>
              <a:ext cx="3042762" cy="1528035"/>
            </a:xfrm>
            <a:prstGeom prst="rect">
              <a:avLst/>
            </a:prstGeom>
          </p:spPr>
        </p:pic>
      </p:grpSp>
    </p:spTree>
    <p:extLst>
      <p:ext uri="{BB962C8B-B14F-4D97-AF65-F5344CB8AC3E}">
        <p14:creationId xmlns:p14="http://schemas.microsoft.com/office/powerpoint/2010/main" val="263647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1CDDE37-38A1-4DD3-8E88-F87D8FA8A125}"/>
              </a:ext>
            </a:extLst>
          </p:cNvPr>
          <p:cNvSpPr/>
          <p:nvPr/>
        </p:nvSpPr>
        <p:spPr>
          <a:xfrm>
            <a:off x="370052" y="4771782"/>
            <a:ext cx="8258515" cy="1554272"/>
          </a:xfrm>
          <a:prstGeom prst="rect">
            <a:avLst/>
          </a:prstGeom>
        </p:spPr>
        <p:txBody>
          <a:bodyPr wrap="square" numCol="1">
            <a:spAutoFit/>
          </a:bodyPr>
          <a:lstStyle/>
          <a:p>
            <a:pPr marL="574675" indent="-342900">
              <a:spcAft>
                <a:spcPts val="600"/>
              </a:spcAft>
              <a:buClr>
                <a:schemeClr val="tx1"/>
              </a:buClr>
              <a:buFont typeface="Arial" panose="020B0604020202020204" pitchFamily="34" charset="0"/>
              <a:buChar char="•"/>
            </a:pPr>
            <a:r>
              <a:rPr lang="en-US" sz="2000" b="1" dirty="0">
                <a:solidFill>
                  <a:schemeClr val="accent6"/>
                </a:solidFill>
              </a:rPr>
              <a:t>Secure your digital business </a:t>
            </a:r>
            <a:r>
              <a:rPr lang="en-US" sz="2000" dirty="0"/>
              <a:t>- safeguard your apps and data</a:t>
            </a:r>
          </a:p>
          <a:p>
            <a:pPr marL="574675" indent="-342900">
              <a:spcAft>
                <a:spcPts val="600"/>
              </a:spcAft>
              <a:buClr>
                <a:schemeClr val="tx1"/>
              </a:buClr>
              <a:buFont typeface="Arial" panose="020B0604020202020204" pitchFamily="34" charset="0"/>
              <a:buChar char="•"/>
            </a:pPr>
            <a:r>
              <a:rPr lang="en-US" sz="2000" dirty="0"/>
              <a:t>Maintain productivity in an increasingly </a:t>
            </a:r>
            <a:r>
              <a:rPr lang="en-US" sz="2000" b="1" dirty="0">
                <a:solidFill>
                  <a:schemeClr val="accent6"/>
                </a:solidFill>
              </a:rPr>
              <a:t>mobile</a:t>
            </a:r>
            <a:r>
              <a:rPr lang="en-US" sz="2000" b="1" dirty="0"/>
              <a:t> </a:t>
            </a:r>
            <a:r>
              <a:rPr lang="en-US" sz="2000" dirty="0"/>
              <a:t>workstyle</a:t>
            </a:r>
          </a:p>
          <a:p>
            <a:pPr marL="574675" indent="-342900">
              <a:spcAft>
                <a:spcPts val="600"/>
              </a:spcAft>
              <a:buClr>
                <a:schemeClr val="tx1"/>
              </a:buClr>
              <a:buFont typeface="Arial" panose="020B0604020202020204" pitchFamily="34" charset="0"/>
              <a:buChar char="•"/>
            </a:pPr>
            <a:r>
              <a:rPr lang="en-US" sz="2000" dirty="0"/>
              <a:t>Increase efficiency and lower costs with a </a:t>
            </a:r>
            <a:r>
              <a:rPr lang="en-US" sz="2000" b="1" dirty="0">
                <a:solidFill>
                  <a:schemeClr val="accent6"/>
                </a:solidFill>
              </a:rPr>
              <a:t>cloud strategy </a:t>
            </a:r>
          </a:p>
          <a:p>
            <a:pPr marL="574675" indent="-342900">
              <a:spcAft>
                <a:spcPts val="600"/>
              </a:spcAft>
              <a:buClr>
                <a:schemeClr val="tx1"/>
              </a:buClr>
              <a:buFont typeface="Arial" panose="020B0604020202020204" pitchFamily="34" charset="0"/>
              <a:buChar char="•"/>
            </a:pPr>
            <a:r>
              <a:rPr lang="en-US" sz="2000" dirty="0"/>
              <a:t>Create </a:t>
            </a:r>
            <a:r>
              <a:rPr lang="en-US" sz="2000" b="1" dirty="0">
                <a:solidFill>
                  <a:schemeClr val="accent6"/>
                </a:solidFill>
              </a:rPr>
              <a:t>smart workspaces </a:t>
            </a:r>
            <a:r>
              <a:rPr lang="en-US" sz="2000" dirty="0"/>
              <a:t>with Citrix Workspace IoT</a:t>
            </a:r>
            <a:endParaRPr lang="en-US" sz="2400" dirty="0"/>
          </a:p>
        </p:txBody>
      </p:sp>
      <p:sp>
        <p:nvSpPr>
          <p:cNvPr id="24" name="TextBox 23">
            <a:extLst>
              <a:ext uri="{FF2B5EF4-FFF2-40B4-BE49-F238E27FC236}">
                <a16:creationId xmlns:a16="http://schemas.microsoft.com/office/drawing/2014/main" id="{ADAE51C2-50D6-4F48-970F-AB05486CD23C}"/>
              </a:ext>
            </a:extLst>
          </p:cNvPr>
          <p:cNvSpPr txBox="1"/>
          <p:nvPr/>
        </p:nvSpPr>
        <p:spPr>
          <a:xfrm>
            <a:off x="472269" y="221134"/>
            <a:ext cx="6734715" cy="830997"/>
          </a:xfrm>
          <a:prstGeom prst="rect">
            <a:avLst/>
          </a:prstGeom>
          <a:noFill/>
        </p:spPr>
        <p:txBody>
          <a:bodyPr wrap="square" rtlCol="0">
            <a:spAutoFit/>
          </a:bodyPr>
          <a:lstStyle/>
          <a:p>
            <a:r>
              <a:rPr lang="en-US" sz="4800" b="1" dirty="0">
                <a:solidFill>
                  <a:srgbClr val="00B0F0"/>
                </a:solidFill>
                <a:latin typeface="+mj-lt"/>
              </a:rPr>
              <a:t>Citrix Workspace</a:t>
            </a:r>
          </a:p>
        </p:txBody>
      </p:sp>
      <p:sp>
        <p:nvSpPr>
          <p:cNvPr id="36" name="TextBox 35">
            <a:extLst>
              <a:ext uri="{FF2B5EF4-FFF2-40B4-BE49-F238E27FC236}">
                <a16:creationId xmlns:a16="http://schemas.microsoft.com/office/drawing/2014/main" id="{EADB54A3-E24C-4C79-8DF9-3211A52BAD00}"/>
              </a:ext>
            </a:extLst>
          </p:cNvPr>
          <p:cNvSpPr txBox="1"/>
          <p:nvPr/>
        </p:nvSpPr>
        <p:spPr>
          <a:xfrm>
            <a:off x="8290919" y="270905"/>
            <a:ext cx="6734715" cy="769441"/>
          </a:xfrm>
          <a:prstGeom prst="rect">
            <a:avLst/>
          </a:prstGeom>
          <a:noFill/>
        </p:spPr>
        <p:txBody>
          <a:bodyPr wrap="square" rtlCol="0">
            <a:spAutoFit/>
          </a:bodyPr>
          <a:lstStyle/>
          <a:p>
            <a:r>
              <a:rPr lang="en-US" sz="2800" dirty="0">
                <a:solidFill>
                  <a:schemeClr val="accent6"/>
                </a:solidFill>
              </a:rPr>
              <a:t>Citrix </a:t>
            </a:r>
            <a:r>
              <a:rPr lang="en-US" sz="2800" b="1" dirty="0">
                <a:solidFill>
                  <a:schemeClr val="accent6"/>
                </a:solidFill>
              </a:rPr>
              <a:t>Virtual Desktops</a:t>
            </a:r>
          </a:p>
          <a:p>
            <a:r>
              <a:rPr lang="en-US" sz="1600" dirty="0">
                <a:solidFill>
                  <a:schemeClr val="tx2"/>
                </a:solidFill>
              </a:rPr>
              <a:t>Formerly XenDesktop</a:t>
            </a:r>
          </a:p>
        </p:txBody>
      </p:sp>
      <p:sp>
        <p:nvSpPr>
          <p:cNvPr id="38" name="TextBox 37">
            <a:extLst>
              <a:ext uri="{FF2B5EF4-FFF2-40B4-BE49-F238E27FC236}">
                <a16:creationId xmlns:a16="http://schemas.microsoft.com/office/drawing/2014/main" id="{3DEB6FF7-680A-4B88-A334-8D07B999A44E}"/>
              </a:ext>
            </a:extLst>
          </p:cNvPr>
          <p:cNvSpPr txBox="1"/>
          <p:nvPr/>
        </p:nvSpPr>
        <p:spPr>
          <a:xfrm>
            <a:off x="8290919" y="1012577"/>
            <a:ext cx="6734715" cy="769441"/>
          </a:xfrm>
          <a:prstGeom prst="rect">
            <a:avLst/>
          </a:prstGeom>
          <a:noFill/>
        </p:spPr>
        <p:txBody>
          <a:bodyPr wrap="square" rtlCol="0">
            <a:spAutoFit/>
          </a:bodyPr>
          <a:lstStyle/>
          <a:p>
            <a:r>
              <a:rPr lang="en-US" sz="2800" dirty="0">
                <a:solidFill>
                  <a:schemeClr val="accent6"/>
                </a:solidFill>
              </a:rPr>
              <a:t>Citrix </a:t>
            </a:r>
            <a:r>
              <a:rPr lang="en-US" sz="2800" b="1" dirty="0">
                <a:solidFill>
                  <a:schemeClr val="accent6"/>
                </a:solidFill>
              </a:rPr>
              <a:t>Virtual Apps</a:t>
            </a:r>
          </a:p>
          <a:p>
            <a:r>
              <a:rPr lang="en-US" sz="1600" dirty="0">
                <a:solidFill>
                  <a:schemeClr val="tx2"/>
                </a:solidFill>
              </a:rPr>
              <a:t>Formerly XenApp</a:t>
            </a:r>
          </a:p>
        </p:txBody>
      </p:sp>
      <p:sp>
        <p:nvSpPr>
          <p:cNvPr id="44" name="TextBox 43">
            <a:extLst>
              <a:ext uri="{FF2B5EF4-FFF2-40B4-BE49-F238E27FC236}">
                <a16:creationId xmlns:a16="http://schemas.microsoft.com/office/drawing/2014/main" id="{B9121433-836D-4861-8153-80F075490A11}"/>
              </a:ext>
            </a:extLst>
          </p:cNvPr>
          <p:cNvSpPr txBox="1"/>
          <p:nvPr/>
        </p:nvSpPr>
        <p:spPr>
          <a:xfrm>
            <a:off x="8290920" y="1788203"/>
            <a:ext cx="3428811" cy="1200329"/>
          </a:xfrm>
          <a:prstGeom prst="rect">
            <a:avLst/>
          </a:prstGeom>
          <a:noFill/>
        </p:spPr>
        <p:txBody>
          <a:bodyPr wrap="square" rtlCol="0">
            <a:spAutoFit/>
          </a:bodyPr>
          <a:lstStyle/>
          <a:p>
            <a:r>
              <a:rPr lang="en-US" sz="2800" dirty="0">
                <a:solidFill>
                  <a:schemeClr val="accent4"/>
                </a:solidFill>
              </a:rPr>
              <a:t>Citrix </a:t>
            </a:r>
            <a:r>
              <a:rPr lang="en-US" sz="2800" b="1" dirty="0">
                <a:solidFill>
                  <a:schemeClr val="accent4"/>
                </a:solidFill>
              </a:rPr>
              <a:t>Endpoint Management</a:t>
            </a:r>
          </a:p>
          <a:p>
            <a:r>
              <a:rPr lang="en-US" sz="1600" dirty="0">
                <a:solidFill>
                  <a:schemeClr val="tx2"/>
                </a:solidFill>
              </a:rPr>
              <a:t>Formerly XenMobile</a:t>
            </a:r>
          </a:p>
        </p:txBody>
      </p:sp>
      <p:sp>
        <p:nvSpPr>
          <p:cNvPr id="45" name="TextBox 44">
            <a:extLst>
              <a:ext uri="{FF2B5EF4-FFF2-40B4-BE49-F238E27FC236}">
                <a16:creationId xmlns:a16="http://schemas.microsoft.com/office/drawing/2014/main" id="{95E59BA7-46B9-462C-8A0D-20E86D76E1A5}"/>
              </a:ext>
            </a:extLst>
          </p:cNvPr>
          <p:cNvSpPr txBox="1"/>
          <p:nvPr/>
        </p:nvSpPr>
        <p:spPr>
          <a:xfrm>
            <a:off x="8290920" y="3064807"/>
            <a:ext cx="3428811" cy="1200329"/>
          </a:xfrm>
          <a:prstGeom prst="rect">
            <a:avLst/>
          </a:prstGeom>
          <a:noFill/>
        </p:spPr>
        <p:txBody>
          <a:bodyPr wrap="square" rtlCol="0">
            <a:spAutoFit/>
          </a:bodyPr>
          <a:lstStyle/>
          <a:p>
            <a:r>
              <a:rPr lang="en-US" sz="2800" dirty="0">
                <a:solidFill>
                  <a:schemeClr val="accent2"/>
                </a:solidFill>
              </a:rPr>
              <a:t>Citrix </a:t>
            </a:r>
            <a:r>
              <a:rPr lang="en-US" sz="2800" b="1" dirty="0">
                <a:solidFill>
                  <a:schemeClr val="accent2"/>
                </a:solidFill>
              </a:rPr>
              <a:t>Content Collaboration</a:t>
            </a:r>
          </a:p>
          <a:p>
            <a:r>
              <a:rPr lang="en-US" sz="1600" dirty="0">
                <a:solidFill>
                  <a:schemeClr val="tx2"/>
                </a:solidFill>
              </a:rPr>
              <a:t>Formerly ShareFile</a:t>
            </a:r>
          </a:p>
        </p:txBody>
      </p:sp>
      <p:sp>
        <p:nvSpPr>
          <p:cNvPr id="46" name="TextBox 45">
            <a:extLst>
              <a:ext uri="{FF2B5EF4-FFF2-40B4-BE49-F238E27FC236}">
                <a16:creationId xmlns:a16="http://schemas.microsoft.com/office/drawing/2014/main" id="{071933CA-3C41-4A31-9706-D4B94D327FEC}"/>
              </a:ext>
            </a:extLst>
          </p:cNvPr>
          <p:cNvSpPr txBox="1"/>
          <p:nvPr/>
        </p:nvSpPr>
        <p:spPr>
          <a:xfrm>
            <a:off x="8290919" y="4277505"/>
            <a:ext cx="3428811" cy="769441"/>
          </a:xfrm>
          <a:prstGeom prst="rect">
            <a:avLst/>
          </a:prstGeom>
          <a:noFill/>
        </p:spPr>
        <p:txBody>
          <a:bodyPr wrap="square" rtlCol="0">
            <a:spAutoFit/>
          </a:bodyPr>
          <a:lstStyle/>
          <a:p>
            <a:r>
              <a:rPr lang="en-US" sz="2800" dirty="0">
                <a:solidFill>
                  <a:schemeClr val="accent1"/>
                </a:solidFill>
              </a:rPr>
              <a:t>Citrix </a:t>
            </a:r>
            <a:r>
              <a:rPr lang="en-US" sz="2800" b="1" dirty="0">
                <a:solidFill>
                  <a:schemeClr val="accent1"/>
                </a:solidFill>
              </a:rPr>
              <a:t>Gateway</a:t>
            </a:r>
          </a:p>
          <a:p>
            <a:r>
              <a:rPr lang="en-US" sz="1600" dirty="0">
                <a:solidFill>
                  <a:schemeClr val="tx2"/>
                </a:solidFill>
              </a:rPr>
              <a:t>Formerly NetScaler Unified Gateway</a:t>
            </a:r>
            <a:endParaRPr lang="en-US" sz="1600" dirty="0">
              <a:solidFill>
                <a:schemeClr val="bg1"/>
              </a:solidFill>
            </a:endParaRPr>
          </a:p>
        </p:txBody>
      </p:sp>
      <p:sp>
        <p:nvSpPr>
          <p:cNvPr id="47" name="TextBox 46">
            <a:extLst>
              <a:ext uri="{FF2B5EF4-FFF2-40B4-BE49-F238E27FC236}">
                <a16:creationId xmlns:a16="http://schemas.microsoft.com/office/drawing/2014/main" id="{3D62BD2F-4E84-462E-8BCC-A5313DD61D75}"/>
              </a:ext>
            </a:extLst>
          </p:cNvPr>
          <p:cNvSpPr txBox="1"/>
          <p:nvPr/>
        </p:nvSpPr>
        <p:spPr>
          <a:xfrm>
            <a:off x="8290920" y="5059315"/>
            <a:ext cx="3428811" cy="769441"/>
          </a:xfrm>
          <a:prstGeom prst="rect">
            <a:avLst/>
          </a:prstGeom>
          <a:noFill/>
        </p:spPr>
        <p:txBody>
          <a:bodyPr wrap="square" rtlCol="0">
            <a:spAutoFit/>
          </a:bodyPr>
          <a:lstStyle/>
          <a:p>
            <a:r>
              <a:rPr lang="en-US" sz="2800" dirty="0">
                <a:solidFill>
                  <a:schemeClr val="accent3"/>
                </a:solidFill>
              </a:rPr>
              <a:t>Citrix </a:t>
            </a:r>
            <a:r>
              <a:rPr lang="en-US" sz="2800" b="1" dirty="0">
                <a:solidFill>
                  <a:schemeClr val="accent3"/>
                </a:solidFill>
              </a:rPr>
              <a:t>SD-WAN</a:t>
            </a:r>
          </a:p>
          <a:p>
            <a:r>
              <a:rPr lang="en-US" sz="1600" dirty="0">
                <a:solidFill>
                  <a:schemeClr val="tx2"/>
                </a:solidFill>
              </a:rPr>
              <a:t>Formerly NetScaler SD-WAN</a:t>
            </a:r>
          </a:p>
        </p:txBody>
      </p:sp>
      <p:sp>
        <p:nvSpPr>
          <p:cNvPr id="26" name="TextBox 25">
            <a:extLst>
              <a:ext uri="{FF2B5EF4-FFF2-40B4-BE49-F238E27FC236}">
                <a16:creationId xmlns:a16="http://schemas.microsoft.com/office/drawing/2014/main" id="{565AC164-623A-4FF1-B067-82F657864552}"/>
              </a:ext>
            </a:extLst>
          </p:cNvPr>
          <p:cNvSpPr txBox="1"/>
          <p:nvPr/>
        </p:nvSpPr>
        <p:spPr>
          <a:xfrm>
            <a:off x="8290920" y="5841125"/>
            <a:ext cx="3428811" cy="523220"/>
          </a:xfrm>
          <a:prstGeom prst="rect">
            <a:avLst/>
          </a:prstGeom>
          <a:noFill/>
        </p:spPr>
        <p:txBody>
          <a:bodyPr wrap="square" rtlCol="0">
            <a:spAutoFit/>
          </a:bodyPr>
          <a:lstStyle/>
          <a:p>
            <a:r>
              <a:rPr lang="en-US" sz="2800" dirty="0">
                <a:solidFill>
                  <a:schemeClr val="accent5"/>
                </a:solidFill>
              </a:rPr>
              <a:t>Citrix </a:t>
            </a:r>
            <a:r>
              <a:rPr lang="en-US" sz="2800" b="1" dirty="0">
                <a:solidFill>
                  <a:schemeClr val="accent5"/>
                </a:solidFill>
              </a:rPr>
              <a:t>Analytics</a:t>
            </a:r>
          </a:p>
        </p:txBody>
      </p:sp>
      <p:sp>
        <p:nvSpPr>
          <p:cNvPr id="27" name="Text Placeholder 3">
            <a:extLst>
              <a:ext uri="{FF2B5EF4-FFF2-40B4-BE49-F238E27FC236}">
                <a16:creationId xmlns:a16="http://schemas.microsoft.com/office/drawing/2014/main" id="{4CA9E9A8-01F8-4A02-AE89-C7324B6E5416}"/>
              </a:ext>
            </a:extLst>
          </p:cNvPr>
          <p:cNvSpPr txBox="1">
            <a:spLocks/>
          </p:cNvSpPr>
          <p:nvPr/>
        </p:nvSpPr>
        <p:spPr>
          <a:xfrm>
            <a:off x="472270" y="989048"/>
            <a:ext cx="6591745" cy="249299"/>
          </a:xfrm>
          <a:prstGeom prst="rect">
            <a:avLst/>
          </a:prstGeom>
        </p:spPr>
        <p:txBody>
          <a:bodyPr/>
          <a:lstStyle>
            <a:lvl1pPr marL="182880" indent="-182880" algn="l" defTabSz="914400" rtl="0" eaLnBrk="1" latinLnBrk="0" hangingPunct="1">
              <a:lnSpc>
                <a:spcPct val="90000"/>
              </a:lnSpc>
              <a:spcBef>
                <a:spcPts val="1400"/>
              </a:spcBef>
              <a:buFont typeface="Arial" panose="020B0604020202020204" pitchFamily="34" charset="0"/>
              <a:buChar char="•"/>
              <a:defRPr sz="2200" kern="100" spc="50" baseline="0">
                <a:solidFill>
                  <a:schemeClr val="tx1"/>
                </a:solidFill>
                <a:latin typeface="+mn-lt"/>
                <a:ea typeface="+mn-ea"/>
                <a:cs typeface="+mn-cs"/>
              </a:defRPr>
            </a:lvl1pPr>
            <a:lvl2pPr marL="365125" indent="-182880" algn="l" defTabSz="914400" rtl="0" eaLnBrk="1" latinLnBrk="0" hangingPunct="1">
              <a:lnSpc>
                <a:spcPct val="90000"/>
              </a:lnSpc>
              <a:spcBef>
                <a:spcPts val="600"/>
              </a:spcBef>
              <a:spcAft>
                <a:spcPts val="200"/>
              </a:spcAft>
              <a:buFont typeface=".AppleSystemUIFont" charset="-120"/>
              <a:buChar char="–"/>
              <a:tabLst/>
              <a:defRPr sz="1800" kern="1200" spc="-30" baseline="0">
                <a:solidFill>
                  <a:schemeClr val="tx1"/>
                </a:solidFill>
                <a:latin typeface="+mn-lt"/>
                <a:ea typeface="+mn-ea"/>
                <a:cs typeface="+mn-cs"/>
              </a:defRPr>
            </a:lvl2pPr>
            <a:lvl3pPr marL="548640" indent="-182880" algn="l" defTabSz="914400" rtl="0" eaLnBrk="1" latinLnBrk="0" hangingPunct="1">
              <a:lnSpc>
                <a:spcPct val="85000"/>
              </a:lnSpc>
              <a:spcBef>
                <a:spcPts val="600"/>
              </a:spcBef>
              <a:spcAft>
                <a:spcPts val="200"/>
              </a:spcAft>
              <a:buFont typeface="Arial" panose="020B0604020202020204" pitchFamily="34" charset="0"/>
              <a:buChar char="•"/>
              <a:tabLst/>
              <a:defRPr lang="en-US" sz="1600" kern="100" spc="-30" baseline="0" dirty="0" smtClean="0">
                <a:solidFill>
                  <a:schemeClr val="tx1"/>
                </a:solidFill>
                <a:latin typeface="+mn-lt"/>
                <a:ea typeface="+mn-ea"/>
                <a:cs typeface="+mn-cs"/>
              </a:defRPr>
            </a:lvl3pPr>
            <a:lvl4pPr marL="731520" indent="-182880" algn="l" defTabSz="914400" rtl="0" eaLnBrk="1" latinLnBrk="0" hangingPunct="1">
              <a:lnSpc>
                <a:spcPct val="85000"/>
              </a:lnSpc>
              <a:spcBef>
                <a:spcPts val="600"/>
              </a:spcBef>
              <a:spcAft>
                <a:spcPts val="200"/>
              </a:spcAft>
              <a:buFont typeface=".AppleSystemUIFont" charset="-120"/>
              <a:buChar char="–"/>
              <a:tabLst/>
              <a:defRPr lang="en-US" sz="1600" kern="100" spc="-50" baseline="0" dirty="0">
                <a:solidFill>
                  <a:schemeClr val="tx1"/>
                </a:solidFill>
                <a:latin typeface="+mn-lt"/>
                <a:ea typeface="+mn-ea"/>
                <a:cs typeface="+mn-cs"/>
              </a:defRPr>
            </a:lvl4pPr>
            <a:lvl5pPr marL="914400" indent="-180975" algn="l" defTabSz="914400" rtl="0" eaLnBrk="1" latinLnBrk="0" hangingPunct="1">
              <a:lnSpc>
                <a:spcPct val="85000"/>
              </a:lnSpc>
              <a:spcBef>
                <a:spcPts val="600"/>
              </a:spcBef>
              <a:spcAft>
                <a:spcPts val="200"/>
              </a:spcAft>
              <a:buFont typeface="Arial" charset="0"/>
              <a:buChar char="•"/>
              <a:tabLst/>
              <a:defRPr sz="1600" b="0" kern="100" spc="30" baseline="0">
                <a:solidFill>
                  <a:schemeClr val="tx1"/>
                </a:solidFill>
                <a:latin typeface="+mn-lt"/>
                <a:ea typeface="+mn-ea"/>
                <a:cs typeface="+mn-cs"/>
              </a:defRPr>
            </a:lvl5pPr>
            <a:lvl6pPr marL="752475" indent="-173038" algn="l" defTabSz="914400" rtl="0" eaLnBrk="1" latinLnBrk="0" hangingPunct="1">
              <a:lnSpc>
                <a:spcPct val="110000"/>
              </a:lnSpc>
              <a:spcBef>
                <a:spcPts val="600"/>
              </a:spcBef>
              <a:spcAft>
                <a:spcPts val="800"/>
              </a:spcAft>
              <a:buFont typeface="Tahoma" panose="020B0604030504040204" pitchFamily="34" charset="0"/>
              <a:buChar char="​"/>
              <a:tabLst/>
              <a:defRPr sz="1600" kern="1200" spc="30" baseline="0">
                <a:solidFill>
                  <a:schemeClr val="tx1"/>
                </a:solidFill>
                <a:latin typeface="+mn-lt"/>
                <a:ea typeface="+mn-ea"/>
                <a:cs typeface="+mn-cs"/>
              </a:defRPr>
            </a:lvl6pPr>
            <a:lvl7pPr marL="171450" indent="-171450" algn="l" defTabSz="914400" rtl="0" eaLnBrk="1" latinLnBrk="0" hangingPunct="1">
              <a:lnSpc>
                <a:spcPct val="90000"/>
              </a:lnSpc>
              <a:spcBef>
                <a:spcPts val="0"/>
              </a:spcBef>
              <a:spcAft>
                <a:spcPts val="600"/>
              </a:spcAft>
              <a:buFont typeface="Arial" panose="020B0604020202020204" pitchFamily="34" charset="0"/>
              <a:buChar char="•"/>
              <a:defRPr sz="1400" kern="1200" spc="-50" baseline="0">
                <a:solidFill>
                  <a:schemeClr val="accent6"/>
                </a:solidFill>
                <a:latin typeface="+mn-lt"/>
                <a:ea typeface="+mn-ea"/>
                <a:cs typeface="+mn-cs"/>
              </a:defRPr>
            </a:lvl7pPr>
            <a:lvl8pPr marL="111125" indent="-111125" algn="l" defTabSz="914400" rtl="0" eaLnBrk="1" latinLnBrk="0" hangingPunct="1">
              <a:lnSpc>
                <a:spcPct val="120000"/>
              </a:lnSpc>
              <a:spcBef>
                <a:spcPts val="600"/>
              </a:spcBef>
              <a:spcAft>
                <a:spcPts val="600"/>
              </a:spcAft>
              <a:buFont typeface="Calibri Light" panose="020F0302020204030204" pitchFamily="34" charset="0"/>
              <a:buChar char="“"/>
              <a:defRPr sz="2000" kern="1200">
                <a:solidFill>
                  <a:schemeClr val="tx1"/>
                </a:solidFill>
                <a:latin typeface="+mn-lt"/>
                <a:ea typeface="+mn-ea"/>
                <a:cs typeface="+mn-cs"/>
              </a:defRPr>
            </a:lvl8pPr>
            <a:lvl9pPr marL="114300" indent="0" algn="l" defTabSz="914400" rtl="0" eaLnBrk="1" latinLnBrk="0" hangingPunct="1">
              <a:lnSpc>
                <a:spcPct val="85000"/>
              </a:lnSpc>
              <a:spcBef>
                <a:spcPts val="200"/>
              </a:spcBef>
              <a:spcAft>
                <a:spcPts val="1000"/>
              </a:spcAft>
              <a:buFont typeface="Tahoma" panose="020B0604030504040204" pitchFamily="34" charset="0"/>
              <a:buChar char="​"/>
              <a:defRPr sz="1200" b="1" kern="1200">
                <a:solidFill>
                  <a:schemeClr val="tx1"/>
                </a:solidFill>
                <a:latin typeface="+mj-lt"/>
                <a:ea typeface="+mn-ea"/>
                <a:cs typeface="+mn-cs"/>
              </a:defRPr>
            </a:lvl9pPr>
          </a:lstStyle>
          <a:p>
            <a:pPr marL="0" indent="0">
              <a:buNone/>
            </a:pPr>
            <a:r>
              <a:rPr lang="en-US" sz="1800" dirty="0">
                <a:solidFill>
                  <a:schemeClr val="tx2"/>
                </a:solidFill>
              </a:rPr>
              <a:t>Unified Experience, Simplified Control</a:t>
            </a:r>
          </a:p>
        </p:txBody>
      </p:sp>
      <p:pic>
        <p:nvPicPr>
          <p:cNvPr id="2" name="Picture 1">
            <a:extLst>
              <a:ext uri="{FF2B5EF4-FFF2-40B4-BE49-F238E27FC236}">
                <a16:creationId xmlns:a16="http://schemas.microsoft.com/office/drawing/2014/main" id="{BE20CD12-2946-4403-B706-50173F54709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4621" y="1347526"/>
            <a:ext cx="7886700" cy="3314700"/>
          </a:xfrm>
          <a:prstGeom prst="rect">
            <a:avLst/>
          </a:prstGeom>
        </p:spPr>
      </p:pic>
    </p:spTree>
    <p:extLst>
      <p:ext uri="{BB962C8B-B14F-4D97-AF65-F5344CB8AC3E}">
        <p14:creationId xmlns:p14="http://schemas.microsoft.com/office/powerpoint/2010/main" val="137593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1861" y="1411699"/>
            <a:ext cx="5782311" cy="2659702"/>
          </a:xfrm>
          <a:prstGeom prst="rect">
            <a:avLst/>
          </a:prstGeom>
        </p:spPr>
        <p:txBody>
          <a:bodyPr vert="horz" wrap="square" lIns="0" tIns="12700" rIns="0" bIns="0" rtlCol="0">
            <a:spAutoFit/>
          </a:bodyPr>
          <a:lstStyle/>
          <a:p>
            <a:pPr marL="342900" indent="-342900">
              <a:buClr>
                <a:schemeClr val="tx1"/>
              </a:buClr>
              <a:buFont typeface="Arial" panose="020B0604020202020204" pitchFamily="34" charset="0"/>
              <a:buChar char="•"/>
            </a:pPr>
            <a:r>
              <a:rPr lang="en-US" sz="2000" b="1" dirty="0">
                <a:solidFill>
                  <a:schemeClr val="accent6"/>
                </a:solidFill>
              </a:rPr>
              <a:t>One unified architecture</a:t>
            </a:r>
            <a:r>
              <a:rPr lang="en-US" sz="2000" dirty="0"/>
              <a:t> for apps &amp; desktops</a:t>
            </a:r>
          </a:p>
          <a:p>
            <a:pPr marL="342900" indent="-342900">
              <a:buClr>
                <a:schemeClr val="tx1"/>
              </a:buClr>
              <a:buFont typeface="Arial" panose="020B0604020202020204" pitchFamily="34" charset="0"/>
              <a:buChar char="•"/>
            </a:pPr>
            <a:r>
              <a:rPr lang="en-US" sz="2000" dirty="0"/>
              <a:t>Built in </a:t>
            </a:r>
            <a:r>
              <a:rPr lang="en-US" sz="2000" b="1" dirty="0">
                <a:solidFill>
                  <a:schemeClr val="accent6"/>
                </a:solidFill>
              </a:rPr>
              <a:t>monitoring</a:t>
            </a:r>
            <a:r>
              <a:rPr lang="en-US" sz="2000" dirty="0">
                <a:solidFill>
                  <a:schemeClr val="accent6"/>
                </a:solidFill>
              </a:rPr>
              <a:t> </a:t>
            </a:r>
            <a:r>
              <a:rPr lang="en-US" sz="2000" dirty="0"/>
              <a:t>and </a:t>
            </a:r>
            <a:r>
              <a:rPr lang="en-US" sz="2000" b="1" dirty="0">
                <a:solidFill>
                  <a:schemeClr val="accent6"/>
                </a:solidFill>
              </a:rPr>
              <a:t>support</a:t>
            </a:r>
            <a:r>
              <a:rPr lang="en-US" sz="2000" dirty="0"/>
              <a:t> tools  </a:t>
            </a:r>
          </a:p>
          <a:p>
            <a:pPr marL="342900" indent="-342900">
              <a:buClr>
                <a:schemeClr val="tx1"/>
              </a:buClr>
              <a:buFont typeface="Arial" panose="020B0604020202020204" pitchFamily="34" charset="0"/>
              <a:buChar char="•"/>
            </a:pPr>
            <a:r>
              <a:rPr lang="en-US" sz="2000" dirty="0"/>
              <a:t>One site can support </a:t>
            </a:r>
            <a:r>
              <a:rPr lang="en-US" sz="2000" b="1" dirty="0">
                <a:solidFill>
                  <a:schemeClr val="accent6"/>
                </a:solidFill>
              </a:rPr>
              <a:t>multiple OSes</a:t>
            </a:r>
          </a:p>
          <a:p>
            <a:pPr marL="342900" indent="-342900">
              <a:buClr>
                <a:schemeClr val="tx1"/>
              </a:buClr>
              <a:buFont typeface="Arial" panose="020B0604020202020204" pitchFamily="34" charset="0"/>
              <a:buChar char="•"/>
            </a:pPr>
            <a:r>
              <a:rPr lang="en-US" sz="2000" b="1" dirty="0">
                <a:solidFill>
                  <a:schemeClr val="accent6"/>
                </a:solidFill>
              </a:rPr>
              <a:t>Quick &amp; simple upgrades </a:t>
            </a:r>
            <a:r>
              <a:rPr lang="en-US" sz="2000" dirty="0"/>
              <a:t>to new versions</a:t>
            </a:r>
          </a:p>
          <a:p>
            <a:pPr marL="342900" indent="-342900">
              <a:lnSpc>
                <a:spcPct val="90000"/>
              </a:lnSpc>
              <a:spcBef>
                <a:spcPts val="600"/>
              </a:spcBef>
              <a:buClr>
                <a:schemeClr val="tx1"/>
              </a:buClr>
              <a:buFont typeface="Arial" panose="020B0604020202020204" pitchFamily="34" charset="0"/>
              <a:buChar char="•"/>
            </a:pPr>
            <a:r>
              <a:rPr lang="en-US" sz="2000" b="1" dirty="0">
                <a:solidFill>
                  <a:schemeClr val="accent6"/>
                </a:solidFill>
              </a:rPr>
              <a:t>Hybrid</a:t>
            </a:r>
            <a:r>
              <a:rPr lang="en-US" sz="2000" dirty="0"/>
              <a:t> on-premises and </a:t>
            </a:r>
            <a:r>
              <a:rPr lang="en-US" sz="2000" b="1" dirty="0">
                <a:solidFill>
                  <a:schemeClr val="accent6"/>
                </a:solidFill>
              </a:rPr>
              <a:t>multi-cloud</a:t>
            </a:r>
            <a:r>
              <a:rPr lang="en-US" sz="2000" dirty="0"/>
              <a:t> support</a:t>
            </a:r>
          </a:p>
          <a:p>
            <a:pPr marL="342900" lvl="0" indent="-342900">
              <a:lnSpc>
                <a:spcPct val="90000"/>
              </a:lnSpc>
              <a:spcBef>
                <a:spcPts val="600"/>
              </a:spcBef>
              <a:buClr>
                <a:schemeClr val="tx1"/>
              </a:buClr>
              <a:buFont typeface="Arial" panose="020B0604020202020204" pitchFamily="34" charset="0"/>
              <a:buChar char="•"/>
            </a:pPr>
            <a:r>
              <a:rPr lang="en-US" sz="2000" b="1" dirty="0">
                <a:solidFill>
                  <a:schemeClr val="accent6"/>
                </a:solidFill>
              </a:rPr>
              <a:t>HDX Plug-n-play</a:t>
            </a:r>
            <a:r>
              <a:rPr lang="en-US" sz="2000" dirty="0"/>
              <a:t>– USB, printers, scanners</a:t>
            </a:r>
          </a:p>
          <a:p>
            <a:pPr marL="342900" lvl="0" indent="-342900">
              <a:lnSpc>
                <a:spcPct val="90000"/>
              </a:lnSpc>
              <a:spcBef>
                <a:spcPts val="600"/>
              </a:spcBef>
              <a:buClr>
                <a:schemeClr val="tx1"/>
              </a:buClr>
              <a:buFont typeface="Arial" panose="020B0604020202020204" pitchFamily="34" charset="0"/>
              <a:buChar char="•"/>
            </a:pPr>
            <a:r>
              <a:rPr lang="en-US" sz="2000" dirty="0"/>
              <a:t>Next generation </a:t>
            </a:r>
            <a:r>
              <a:rPr lang="en-US" sz="2000" dirty="0" err="1"/>
              <a:t>Thinwire</a:t>
            </a:r>
            <a:r>
              <a:rPr lang="en-US" sz="2000" dirty="0"/>
              <a:t> with </a:t>
            </a:r>
            <a:r>
              <a:rPr lang="en-US" sz="2000" b="1" dirty="0">
                <a:solidFill>
                  <a:schemeClr val="accent6"/>
                </a:solidFill>
              </a:rPr>
              <a:t>Adaptive Display</a:t>
            </a:r>
          </a:p>
          <a:p>
            <a:pPr marL="342900" lvl="0" indent="-342900">
              <a:lnSpc>
                <a:spcPct val="90000"/>
              </a:lnSpc>
              <a:spcBef>
                <a:spcPts val="600"/>
              </a:spcBef>
              <a:buClr>
                <a:schemeClr val="tx1"/>
              </a:buClr>
              <a:buFont typeface="Arial" panose="020B0604020202020204" pitchFamily="34" charset="0"/>
              <a:buChar char="•"/>
            </a:pPr>
            <a:r>
              <a:rPr lang="en-US" sz="2000" dirty="0"/>
              <a:t>The only Azure-certified </a:t>
            </a:r>
            <a:r>
              <a:rPr lang="en-US" sz="2000" b="1" dirty="0">
                <a:solidFill>
                  <a:schemeClr val="accent6"/>
                </a:solidFill>
              </a:rPr>
              <a:t>App Layering </a:t>
            </a:r>
            <a:r>
              <a:rPr lang="en-US" sz="2000" dirty="0"/>
              <a:t>solution</a:t>
            </a:r>
          </a:p>
        </p:txBody>
      </p:sp>
      <p:sp>
        <p:nvSpPr>
          <p:cNvPr id="33" name="object 33"/>
          <p:cNvSpPr txBox="1">
            <a:spLocks noGrp="1"/>
          </p:cNvSpPr>
          <p:nvPr>
            <p:ph type="sldNum" sz="quarter" idx="4294967295"/>
          </p:nvPr>
        </p:nvSpPr>
        <p:spPr>
          <a:xfrm>
            <a:off x="-4997" y="-27221"/>
            <a:ext cx="0" cy="0"/>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BEBEB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12</a:t>
            </a:fld>
            <a:endParaRPr kumimoji="0" sz="700" b="0" i="0" u="none" strike="noStrike" kern="1200" cap="none" spc="-5" normalizeH="0" baseline="0" noProof="0" dirty="0">
              <a:ln>
                <a:noFill/>
              </a:ln>
              <a:solidFill>
                <a:srgbClr val="BEBEBE"/>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57450A3-B3B3-4009-A150-2594CA512E6D}"/>
              </a:ext>
            </a:extLst>
          </p:cNvPr>
          <p:cNvSpPr txBox="1"/>
          <p:nvPr/>
        </p:nvSpPr>
        <p:spPr>
          <a:xfrm>
            <a:off x="254781" y="174917"/>
            <a:ext cx="10330408" cy="830997"/>
          </a:xfrm>
          <a:prstGeom prst="rect">
            <a:avLst/>
          </a:prstGeom>
          <a:noFill/>
        </p:spPr>
        <p:txBody>
          <a:bodyPr wrap="square" rtlCol="0">
            <a:spAutoFit/>
          </a:bodyPr>
          <a:lstStyle/>
          <a:p>
            <a:r>
              <a:rPr lang="en-US" sz="4800" b="1" dirty="0">
                <a:solidFill>
                  <a:schemeClr val="accent1"/>
                </a:solidFill>
                <a:latin typeface="+mj-lt"/>
              </a:rPr>
              <a:t>Citrix Virtual Apps and Desktops</a:t>
            </a:r>
          </a:p>
        </p:txBody>
      </p:sp>
      <p:sp>
        <p:nvSpPr>
          <p:cNvPr id="53" name="TextBox 52">
            <a:extLst>
              <a:ext uri="{FF2B5EF4-FFF2-40B4-BE49-F238E27FC236}">
                <a16:creationId xmlns:a16="http://schemas.microsoft.com/office/drawing/2014/main" id="{9B0D3FAC-E80C-4AAC-837E-6BEF641260B0}"/>
              </a:ext>
            </a:extLst>
          </p:cNvPr>
          <p:cNvSpPr txBox="1"/>
          <p:nvPr/>
        </p:nvSpPr>
        <p:spPr>
          <a:xfrm>
            <a:off x="254781" y="903709"/>
            <a:ext cx="6999836" cy="338554"/>
          </a:xfrm>
          <a:prstGeom prst="rect">
            <a:avLst/>
          </a:prstGeom>
          <a:noFill/>
        </p:spPr>
        <p:txBody>
          <a:bodyPr wrap="square" rtlCol="0">
            <a:spAutoFit/>
          </a:bodyPr>
          <a:lstStyle/>
          <a:p>
            <a:r>
              <a:rPr lang="en-US" sz="1600" dirty="0">
                <a:solidFill>
                  <a:schemeClr val="tx2"/>
                </a:solidFill>
                <a:latin typeface="+mj-lt"/>
              </a:rPr>
              <a:t>Formerly XenApp and XenDesktop</a:t>
            </a:r>
          </a:p>
        </p:txBody>
      </p:sp>
      <p:sp>
        <p:nvSpPr>
          <p:cNvPr id="41" name="object 19">
            <a:extLst>
              <a:ext uri="{FF2B5EF4-FFF2-40B4-BE49-F238E27FC236}">
                <a16:creationId xmlns:a16="http://schemas.microsoft.com/office/drawing/2014/main" id="{5122DE40-6B7C-4112-8B6D-15FDCAC2D4E6}"/>
              </a:ext>
            </a:extLst>
          </p:cNvPr>
          <p:cNvSpPr txBox="1"/>
          <p:nvPr/>
        </p:nvSpPr>
        <p:spPr>
          <a:xfrm>
            <a:off x="10405248" y="2357667"/>
            <a:ext cx="1172845" cy="239395"/>
          </a:xfrm>
          <a:prstGeom prst="rect">
            <a:avLst/>
          </a:prstGeom>
          <a:ln>
            <a:noFill/>
          </a:ln>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125"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09" name="Group 108">
            <a:extLst>
              <a:ext uri="{FF2B5EF4-FFF2-40B4-BE49-F238E27FC236}">
                <a16:creationId xmlns:a16="http://schemas.microsoft.com/office/drawing/2014/main" id="{B17109BF-B580-4880-908B-64DA7FC60BC1}"/>
              </a:ext>
            </a:extLst>
          </p:cNvPr>
          <p:cNvGrpSpPr/>
          <p:nvPr/>
        </p:nvGrpSpPr>
        <p:grpSpPr>
          <a:xfrm>
            <a:off x="6896848" y="3472184"/>
            <a:ext cx="1530069" cy="578882"/>
            <a:chOff x="6169006" y="4757058"/>
            <a:chExt cx="1530069" cy="578882"/>
          </a:xfrm>
          <a:solidFill>
            <a:schemeClr val="accent1"/>
          </a:solidFill>
        </p:grpSpPr>
        <p:sp>
          <p:nvSpPr>
            <p:cNvPr id="123" name="Rectangle 122">
              <a:extLst>
                <a:ext uri="{FF2B5EF4-FFF2-40B4-BE49-F238E27FC236}">
                  <a16:creationId xmlns:a16="http://schemas.microsoft.com/office/drawing/2014/main" id="{1147ED23-C0D3-4EEF-994F-A62FBF9DDA88}"/>
                </a:ext>
              </a:extLst>
            </p:cNvPr>
            <p:cNvSpPr/>
            <p:nvPr/>
          </p:nvSpPr>
          <p:spPr bwMode="auto">
            <a:xfrm>
              <a:off x="6169006" y="4765111"/>
              <a:ext cx="1530069" cy="570829"/>
            </a:xfrm>
            <a:prstGeom prst="roundRect">
              <a:avLst/>
            </a:prstGeom>
            <a:grpFill/>
            <a:ln w="9525" algn="ctr">
              <a:noFill/>
              <a:miter lim="800000"/>
              <a:headEnd/>
              <a:tailEnd/>
            </a:ln>
            <a:effectLst/>
            <a:extLst/>
          </p:spPr>
          <p:txBody>
            <a:bodyPr rtlCol="0" anchor="b"/>
            <a:lstStyle/>
            <a:p>
              <a:pPr algn="ctr" eaLnBrk="0" fontAlgn="base" hangingPunct="0">
                <a:spcBef>
                  <a:spcPct val="0"/>
                </a:spcBef>
                <a:spcAft>
                  <a:spcPct val="0"/>
                </a:spcAft>
              </a:pPr>
              <a:endParaRPr lang="en-US" sz="1900" dirty="0">
                <a:solidFill>
                  <a:schemeClr val="bg1">
                    <a:lumMod val="50000"/>
                  </a:schemeClr>
                </a:solidFill>
                <a:latin typeface="Arial" pitchFamily="34" charset="0"/>
                <a:cs typeface="Arial" pitchFamily="34" charset="0"/>
              </a:endParaRPr>
            </a:p>
          </p:txBody>
        </p:sp>
        <p:sp>
          <p:nvSpPr>
            <p:cNvPr id="124" name="Rectangle 123">
              <a:extLst>
                <a:ext uri="{FF2B5EF4-FFF2-40B4-BE49-F238E27FC236}">
                  <a16:creationId xmlns:a16="http://schemas.microsoft.com/office/drawing/2014/main" id="{26310D40-E3D4-4039-B3D5-39A0CFA4C63D}"/>
                </a:ext>
              </a:extLst>
            </p:cNvPr>
            <p:cNvSpPr/>
            <p:nvPr/>
          </p:nvSpPr>
          <p:spPr>
            <a:xfrm>
              <a:off x="6199169" y="4757058"/>
              <a:ext cx="1469742" cy="578882"/>
            </a:xfrm>
            <a:prstGeom prst="roundRect">
              <a:avLst/>
            </a:prstGeom>
            <a:grpFill/>
            <a:ln>
              <a:noFill/>
            </a:ln>
          </p:spPr>
          <p:txBody>
            <a:bodyPr wrap="none">
              <a:spAutoFit/>
            </a:bodyPr>
            <a:lstStyle/>
            <a:p>
              <a:pPr algn="ctr" eaLnBrk="0" fontAlgn="base" hangingPunct="0">
                <a:spcBef>
                  <a:spcPct val="0"/>
                </a:spcBef>
                <a:spcAft>
                  <a:spcPct val="0"/>
                </a:spcAft>
              </a:pPr>
              <a:r>
                <a:rPr lang="en-US" sz="1400" dirty="0">
                  <a:solidFill>
                    <a:schemeClr val="bg1"/>
                  </a:solidFill>
                  <a:cs typeface="Arial" pitchFamily="34" charset="0"/>
                </a:rPr>
                <a:t>Windows Server </a:t>
              </a:r>
            </a:p>
            <a:p>
              <a:pPr algn="ctr" eaLnBrk="0" fontAlgn="base" hangingPunct="0">
                <a:spcBef>
                  <a:spcPct val="0"/>
                </a:spcBef>
                <a:spcAft>
                  <a:spcPct val="0"/>
                </a:spcAft>
              </a:pPr>
              <a:r>
                <a:rPr lang="en-US" sz="1400" dirty="0">
                  <a:solidFill>
                    <a:schemeClr val="bg1"/>
                  </a:solidFill>
                  <a:cs typeface="Arial" pitchFamily="34" charset="0"/>
                </a:rPr>
                <a:t>2016 / 2012R2</a:t>
              </a:r>
            </a:p>
          </p:txBody>
        </p:sp>
      </p:grpSp>
      <p:grpSp>
        <p:nvGrpSpPr>
          <p:cNvPr id="110" name="Group 109">
            <a:extLst>
              <a:ext uri="{FF2B5EF4-FFF2-40B4-BE49-F238E27FC236}">
                <a16:creationId xmlns:a16="http://schemas.microsoft.com/office/drawing/2014/main" id="{051C2EDD-CB9B-42ED-A982-C2D249F402EF}"/>
              </a:ext>
            </a:extLst>
          </p:cNvPr>
          <p:cNvGrpSpPr/>
          <p:nvPr/>
        </p:nvGrpSpPr>
        <p:grpSpPr>
          <a:xfrm>
            <a:off x="8587805" y="3474758"/>
            <a:ext cx="1537477" cy="593560"/>
            <a:chOff x="7879390" y="4774923"/>
            <a:chExt cx="1723950" cy="706100"/>
          </a:xfrm>
        </p:grpSpPr>
        <p:sp>
          <p:nvSpPr>
            <p:cNvPr id="117" name="Rectangle 116">
              <a:extLst>
                <a:ext uri="{FF2B5EF4-FFF2-40B4-BE49-F238E27FC236}">
                  <a16:creationId xmlns:a16="http://schemas.microsoft.com/office/drawing/2014/main" id="{7A0B933C-FADC-4474-B71B-B1512EF68C1C}"/>
                </a:ext>
              </a:extLst>
            </p:cNvPr>
            <p:cNvSpPr/>
            <p:nvPr/>
          </p:nvSpPr>
          <p:spPr bwMode="auto">
            <a:xfrm>
              <a:off x="7883362" y="4774923"/>
              <a:ext cx="1719978" cy="691598"/>
            </a:xfrm>
            <a:prstGeom prst="roundRect">
              <a:avLst/>
            </a:prstGeom>
            <a:solidFill>
              <a:schemeClr val="accent1"/>
            </a:solidFill>
            <a:ln w="9525" algn="ctr">
              <a:noFill/>
              <a:miter lim="800000"/>
              <a:headEnd/>
              <a:tailEnd/>
            </a:ln>
            <a:effectLst/>
            <a:extLst/>
          </p:spPr>
          <p:txBody>
            <a:bodyPr rtlCol="0" anchor="b"/>
            <a:lstStyle/>
            <a:p>
              <a:pPr algn="ctr" eaLnBrk="0" fontAlgn="base" hangingPunct="0">
                <a:spcBef>
                  <a:spcPct val="0"/>
                </a:spcBef>
                <a:spcAft>
                  <a:spcPct val="0"/>
                </a:spcAft>
              </a:pPr>
              <a:endParaRPr lang="en-US" sz="1900" dirty="0">
                <a:solidFill>
                  <a:schemeClr val="bg1">
                    <a:lumMod val="50000"/>
                  </a:schemeClr>
                </a:solidFill>
                <a:latin typeface="Arial" pitchFamily="34" charset="0"/>
                <a:cs typeface="Arial" pitchFamily="34" charset="0"/>
              </a:endParaRPr>
            </a:p>
          </p:txBody>
        </p:sp>
        <p:sp>
          <p:nvSpPr>
            <p:cNvPr id="118" name="Rectangle 117">
              <a:extLst>
                <a:ext uri="{FF2B5EF4-FFF2-40B4-BE49-F238E27FC236}">
                  <a16:creationId xmlns:a16="http://schemas.microsoft.com/office/drawing/2014/main" id="{FC9E43B1-322F-412C-9BAC-61CB0A1284A2}"/>
                </a:ext>
              </a:extLst>
            </p:cNvPr>
            <p:cNvSpPr/>
            <p:nvPr/>
          </p:nvSpPr>
          <p:spPr>
            <a:xfrm>
              <a:off x="7879390" y="4792384"/>
              <a:ext cx="1719978" cy="688639"/>
            </a:xfrm>
            <a:prstGeom prst="roundRect">
              <a:avLst/>
            </a:prstGeom>
            <a:ln>
              <a:noFill/>
            </a:ln>
          </p:spPr>
          <p:txBody>
            <a:bodyPr wrap="square">
              <a:spAutoFit/>
            </a:bodyPr>
            <a:lstStyle/>
            <a:p>
              <a:pPr algn="ctr" eaLnBrk="0" fontAlgn="base" hangingPunct="0">
                <a:spcBef>
                  <a:spcPct val="0"/>
                </a:spcBef>
                <a:spcAft>
                  <a:spcPct val="0"/>
                </a:spcAft>
              </a:pPr>
              <a:r>
                <a:rPr lang="en-US" sz="1400" dirty="0">
                  <a:solidFill>
                    <a:schemeClr val="bg1"/>
                  </a:solidFill>
                  <a:cs typeface="Arial" pitchFamily="34" charset="0"/>
                </a:rPr>
                <a:t>Windows 10 / 8.x / 7</a:t>
              </a:r>
            </a:p>
          </p:txBody>
        </p:sp>
      </p:grpSp>
      <p:grpSp>
        <p:nvGrpSpPr>
          <p:cNvPr id="111" name="Group 110">
            <a:extLst>
              <a:ext uri="{FF2B5EF4-FFF2-40B4-BE49-F238E27FC236}">
                <a16:creationId xmlns:a16="http://schemas.microsoft.com/office/drawing/2014/main" id="{BC85639F-A402-45FA-9231-EB28B86ED14E}"/>
              </a:ext>
            </a:extLst>
          </p:cNvPr>
          <p:cNvGrpSpPr/>
          <p:nvPr/>
        </p:nvGrpSpPr>
        <p:grpSpPr>
          <a:xfrm>
            <a:off x="10252471" y="3474756"/>
            <a:ext cx="1561917" cy="576310"/>
            <a:chOff x="6043485" y="4774923"/>
            <a:chExt cx="1719978" cy="691849"/>
          </a:xfrm>
          <a:solidFill>
            <a:schemeClr val="accent1"/>
          </a:solidFill>
        </p:grpSpPr>
        <p:sp>
          <p:nvSpPr>
            <p:cNvPr id="113" name="Rectangle 112">
              <a:extLst>
                <a:ext uri="{FF2B5EF4-FFF2-40B4-BE49-F238E27FC236}">
                  <a16:creationId xmlns:a16="http://schemas.microsoft.com/office/drawing/2014/main" id="{A32EE2F2-A7F9-4A81-855B-6CDFCE0D6B05}"/>
                </a:ext>
              </a:extLst>
            </p:cNvPr>
            <p:cNvSpPr/>
            <p:nvPr/>
          </p:nvSpPr>
          <p:spPr bwMode="auto">
            <a:xfrm>
              <a:off x="6043485" y="4774923"/>
              <a:ext cx="1719978" cy="691849"/>
            </a:xfrm>
            <a:prstGeom prst="roundRect">
              <a:avLst/>
            </a:prstGeom>
            <a:grpFill/>
            <a:ln w="9525" algn="ctr">
              <a:noFill/>
              <a:miter lim="800000"/>
              <a:headEnd/>
              <a:tailEnd/>
            </a:ln>
            <a:effectLst/>
            <a:extLst/>
          </p:spPr>
          <p:txBody>
            <a:bodyPr rtlCol="0" anchor="b"/>
            <a:lstStyle/>
            <a:p>
              <a:pPr algn="ctr" eaLnBrk="0" fontAlgn="base" hangingPunct="0">
                <a:spcBef>
                  <a:spcPct val="0"/>
                </a:spcBef>
                <a:spcAft>
                  <a:spcPct val="0"/>
                </a:spcAft>
              </a:pPr>
              <a:endParaRPr lang="en-US" sz="1900" dirty="0">
                <a:solidFill>
                  <a:schemeClr val="bg1">
                    <a:lumMod val="50000"/>
                  </a:schemeClr>
                </a:solidFill>
                <a:latin typeface="Arial" pitchFamily="34" charset="0"/>
                <a:cs typeface="Arial" pitchFamily="34" charset="0"/>
              </a:endParaRPr>
            </a:p>
          </p:txBody>
        </p:sp>
        <p:sp>
          <p:nvSpPr>
            <p:cNvPr id="114" name="Rectangle 113">
              <a:extLst>
                <a:ext uri="{FF2B5EF4-FFF2-40B4-BE49-F238E27FC236}">
                  <a16:creationId xmlns:a16="http://schemas.microsoft.com/office/drawing/2014/main" id="{7585716D-1F45-4712-B6A2-C301C3793821}"/>
                </a:ext>
              </a:extLst>
            </p:cNvPr>
            <p:cNvSpPr/>
            <p:nvPr/>
          </p:nvSpPr>
          <p:spPr>
            <a:xfrm>
              <a:off x="6547875" y="4838011"/>
              <a:ext cx="711196" cy="408623"/>
            </a:xfrm>
            <a:prstGeom prst="roundRect">
              <a:avLst/>
            </a:prstGeom>
            <a:grpFill/>
            <a:ln>
              <a:noFill/>
            </a:ln>
          </p:spPr>
          <p:txBody>
            <a:bodyPr wrap="none">
              <a:spAutoFit/>
            </a:bodyPr>
            <a:lstStyle/>
            <a:p>
              <a:pPr algn="ctr" eaLnBrk="0" fontAlgn="base" hangingPunct="0">
                <a:spcBef>
                  <a:spcPct val="0"/>
                </a:spcBef>
                <a:spcAft>
                  <a:spcPct val="0"/>
                </a:spcAft>
              </a:pPr>
              <a:r>
                <a:rPr lang="en-US" dirty="0">
                  <a:solidFill>
                    <a:schemeClr val="bg1"/>
                  </a:solidFill>
                  <a:cs typeface="Arial" pitchFamily="34" charset="0"/>
                </a:rPr>
                <a:t>Linux</a:t>
              </a:r>
            </a:p>
          </p:txBody>
        </p:sp>
      </p:grpSp>
      <p:cxnSp>
        <p:nvCxnSpPr>
          <p:cNvPr id="159" name="Straight Arrow Connector 158">
            <a:extLst>
              <a:ext uri="{FF2B5EF4-FFF2-40B4-BE49-F238E27FC236}">
                <a16:creationId xmlns:a16="http://schemas.microsoft.com/office/drawing/2014/main" id="{B457C4EB-3AA7-44BB-9279-6ECE0FD94EDC}"/>
              </a:ext>
            </a:extLst>
          </p:cNvPr>
          <p:cNvCxnSpPr>
            <a:cxnSpLocks/>
          </p:cNvCxnSpPr>
          <p:nvPr/>
        </p:nvCxnSpPr>
        <p:spPr>
          <a:xfrm flipH="1">
            <a:off x="7572094" y="1256046"/>
            <a:ext cx="1" cy="505888"/>
          </a:xfrm>
          <a:prstGeom prst="straightConnector1">
            <a:avLst/>
          </a:prstGeom>
          <a:ln>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160" name="Straight Arrow Connector 159">
            <a:extLst>
              <a:ext uri="{FF2B5EF4-FFF2-40B4-BE49-F238E27FC236}">
                <a16:creationId xmlns:a16="http://schemas.microsoft.com/office/drawing/2014/main" id="{347B0CC5-6C6B-4B3C-B7DC-473B4E998731}"/>
              </a:ext>
            </a:extLst>
          </p:cNvPr>
          <p:cNvCxnSpPr>
            <a:cxnSpLocks/>
          </p:cNvCxnSpPr>
          <p:nvPr/>
        </p:nvCxnSpPr>
        <p:spPr>
          <a:xfrm>
            <a:off x="11003509" y="1300555"/>
            <a:ext cx="0" cy="499074"/>
          </a:xfrm>
          <a:prstGeom prst="straightConnector1">
            <a:avLst/>
          </a:prstGeom>
          <a:ln>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161" name="Straight Arrow Connector 160">
            <a:extLst>
              <a:ext uri="{FF2B5EF4-FFF2-40B4-BE49-F238E27FC236}">
                <a16:creationId xmlns:a16="http://schemas.microsoft.com/office/drawing/2014/main" id="{23ED025F-D5E0-47B1-B59C-A72ADB109DD5}"/>
              </a:ext>
            </a:extLst>
          </p:cNvPr>
          <p:cNvCxnSpPr>
            <a:cxnSpLocks/>
          </p:cNvCxnSpPr>
          <p:nvPr/>
        </p:nvCxnSpPr>
        <p:spPr>
          <a:xfrm>
            <a:off x="9340454" y="1300555"/>
            <a:ext cx="1" cy="499075"/>
          </a:xfrm>
          <a:prstGeom prst="straightConnector1">
            <a:avLst/>
          </a:prstGeom>
          <a:ln>
            <a:solidFill>
              <a:schemeClr val="accent2"/>
            </a:solidFill>
            <a:tailEnd type="triangle"/>
          </a:ln>
        </p:spPr>
        <p:style>
          <a:lnRef idx="3">
            <a:schemeClr val="accent6"/>
          </a:lnRef>
          <a:fillRef idx="0">
            <a:schemeClr val="accent6"/>
          </a:fillRef>
          <a:effectRef idx="2">
            <a:schemeClr val="accent6"/>
          </a:effectRef>
          <a:fontRef idx="minor">
            <a:schemeClr val="tx1"/>
          </a:fontRef>
        </p:style>
      </p:cxnSp>
      <p:grpSp>
        <p:nvGrpSpPr>
          <p:cNvPr id="21" name="Group 20">
            <a:extLst>
              <a:ext uri="{FF2B5EF4-FFF2-40B4-BE49-F238E27FC236}">
                <a16:creationId xmlns:a16="http://schemas.microsoft.com/office/drawing/2014/main" id="{5AC89C5F-0486-4551-96DF-D4B98DBD91B5}"/>
              </a:ext>
            </a:extLst>
          </p:cNvPr>
          <p:cNvGrpSpPr/>
          <p:nvPr/>
        </p:nvGrpSpPr>
        <p:grpSpPr>
          <a:xfrm>
            <a:off x="6818244" y="1074457"/>
            <a:ext cx="4983299" cy="2354543"/>
            <a:chOff x="6823241" y="1101678"/>
            <a:chExt cx="4983299" cy="2354543"/>
          </a:xfrm>
        </p:grpSpPr>
        <p:sp>
          <p:nvSpPr>
            <p:cNvPr id="131" name="object 4">
              <a:extLst>
                <a:ext uri="{FF2B5EF4-FFF2-40B4-BE49-F238E27FC236}">
                  <a16:creationId xmlns:a16="http://schemas.microsoft.com/office/drawing/2014/main" id="{04CE39F4-D0A5-41EA-9B95-5AFADCAC1F00}"/>
                </a:ext>
              </a:extLst>
            </p:cNvPr>
            <p:cNvSpPr/>
            <p:nvPr/>
          </p:nvSpPr>
          <p:spPr>
            <a:xfrm>
              <a:off x="6823241" y="1101678"/>
              <a:ext cx="4962551" cy="498853"/>
            </a:xfrm>
            <a:prstGeom prst="roundRect">
              <a:avLst/>
            </a:pr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6">
              <a:extLst>
                <a:ext uri="{FF2B5EF4-FFF2-40B4-BE49-F238E27FC236}">
                  <a16:creationId xmlns:a16="http://schemas.microsoft.com/office/drawing/2014/main" id="{CDFAB4C8-24DE-40A4-B3B7-C09AF3101D5E}"/>
                </a:ext>
              </a:extLst>
            </p:cNvPr>
            <p:cNvSpPr txBox="1"/>
            <p:nvPr/>
          </p:nvSpPr>
          <p:spPr>
            <a:xfrm>
              <a:off x="8456161" y="1182988"/>
              <a:ext cx="2531745"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b="0" i="0" u="none" strike="noStrike" kern="1200" cap="none" spc="-5" normalizeH="0" baseline="0" noProof="0" dirty="0">
                  <a:ln>
                    <a:noFill/>
                  </a:ln>
                  <a:solidFill>
                    <a:srgbClr val="FFFFFF"/>
                  </a:solidFill>
                  <a:effectLst/>
                  <a:uLnTx/>
                  <a:uFillTx/>
                  <a:latin typeface="Arial"/>
                  <a:ea typeface="+mn-ea"/>
                  <a:cs typeface="Arial"/>
                </a:rPr>
                <a:t>Delivery</a:t>
              </a:r>
              <a:r>
                <a:rPr kumimoji="0" b="0" i="0" u="none" strike="noStrike" kern="1200" cap="none" spc="-30" normalizeH="0" baseline="0" noProof="0" dirty="0">
                  <a:ln>
                    <a:noFill/>
                  </a:ln>
                  <a:solidFill>
                    <a:srgbClr val="FFFFFF"/>
                  </a:solidFill>
                  <a:effectLst/>
                  <a:uLnTx/>
                  <a:uFillTx/>
                  <a:latin typeface="Arial"/>
                  <a:ea typeface="+mn-ea"/>
                  <a:cs typeface="Arial"/>
                </a:rPr>
                <a:t> </a:t>
              </a:r>
              <a:r>
                <a:rPr kumimoji="0" b="0" i="0" u="none" strike="noStrike" kern="1200" cap="none" spc="-5" normalizeH="0" baseline="0" noProof="0" dirty="0">
                  <a:ln>
                    <a:noFill/>
                  </a:ln>
                  <a:solidFill>
                    <a:srgbClr val="FFFFFF"/>
                  </a:solidFill>
                  <a:effectLst/>
                  <a:uLnTx/>
                  <a:uFillTx/>
                  <a:latin typeface="Arial"/>
                  <a:ea typeface="+mn-ea"/>
                  <a:cs typeface="Arial"/>
                </a:rPr>
                <a:t>Controller</a:t>
              </a:r>
              <a:endParaRPr kumimoji="0" b="0" i="0" u="none" strike="noStrike" kern="1200" cap="none" spc="0" normalizeH="0" baseline="0" noProof="0" dirty="0">
                <a:ln>
                  <a:noFill/>
                </a:ln>
                <a:solidFill>
                  <a:prstClr val="black"/>
                </a:solidFill>
                <a:effectLst/>
                <a:uLnTx/>
                <a:uFillTx/>
                <a:latin typeface="Arial"/>
                <a:ea typeface="+mn-ea"/>
                <a:cs typeface="Arial"/>
              </a:endParaRPr>
            </a:p>
          </p:txBody>
        </p:sp>
        <p:sp>
          <p:nvSpPr>
            <p:cNvPr id="133" name="object 7">
              <a:extLst>
                <a:ext uri="{FF2B5EF4-FFF2-40B4-BE49-F238E27FC236}">
                  <a16:creationId xmlns:a16="http://schemas.microsoft.com/office/drawing/2014/main" id="{75CC1B76-89AC-4AA0-8B5C-1142143B6832}"/>
                </a:ext>
              </a:extLst>
            </p:cNvPr>
            <p:cNvSpPr/>
            <p:nvPr/>
          </p:nvSpPr>
          <p:spPr>
            <a:xfrm>
              <a:off x="6865467" y="1780678"/>
              <a:ext cx="1563594" cy="1668135"/>
            </a:xfrm>
            <a:prstGeom prst="roundRect">
              <a:avLst/>
            </a:prstGeom>
            <a:solidFill>
              <a:schemeClr val="tx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9">
              <a:extLst>
                <a:ext uri="{FF2B5EF4-FFF2-40B4-BE49-F238E27FC236}">
                  <a16:creationId xmlns:a16="http://schemas.microsoft.com/office/drawing/2014/main" id="{BFCD66AE-2F52-4CD2-B4D7-7BB016BD9D24}"/>
                </a:ext>
              </a:extLst>
            </p:cNvPr>
            <p:cNvSpPr txBox="1"/>
            <p:nvPr/>
          </p:nvSpPr>
          <p:spPr>
            <a:xfrm>
              <a:off x="6856766" y="2910332"/>
              <a:ext cx="1402143" cy="443711"/>
            </a:xfrm>
            <a:prstGeom prst="rect">
              <a:avLst/>
            </a:prstGeom>
          </p:spPr>
          <p:txBody>
            <a:bodyPr vert="horz" wrap="square" lIns="0" tIns="12700" rIns="0" bIns="0" rtlCol="0">
              <a:spAutoFit/>
            </a:bodyPr>
            <a:lstStyle/>
            <a:p>
              <a:pPr marL="178435" marR="5080" lvl="0" indent="-16637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FFFFFF"/>
                  </a:solidFill>
                  <a:effectLst/>
                  <a:uLnTx/>
                  <a:uFillTx/>
                  <a:latin typeface="Arial"/>
                  <a:ea typeface="+mn-ea"/>
                  <a:cs typeface="Arial"/>
                </a:rPr>
                <a:t>Applications &amp; Desktops</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36" name="object 12">
              <a:extLst>
                <a:ext uri="{FF2B5EF4-FFF2-40B4-BE49-F238E27FC236}">
                  <a16:creationId xmlns:a16="http://schemas.microsoft.com/office/drawing/2014/main" id="{6B30EB57-27F4-49A9-8E7B-397E6857140B}"/>
                </a:ext>
              </a:extLst>
            </p:cNvPr>
            <p:cNvSpPr txBox="1"/>
            <p:nvPr/>
          </p:nvSpPr>
          <p:spPr>
            <a:xfrm>
              <a:off x="6863464" y="2004813"/>
              <a:ext cx="1568450" cy="298663"/>
            </a:xfrm>
            <a:prstGeom prst="roundRect">
              <a:avLst/>
            </a:prstGeom>
            <a:solidFill>
              <a:schemeClr val="accent6"/>
            </a:solidFill>
            <a:ln w="9144">
              <a:noFill/>
            </a:ln>
          </p:spPr>
          <p:txBody>
            <a:bodyPr vert="horz" wrap="square" lIns="0" tIns="53975" rIns="0" bIns="0" rtlCol="0">
              <a:spAutoFit/>
            </a:bodyPr>
            <a:lstStyle/>
            <a:p>
              <a:pPr marL="210820" marR="0" lvl="0" indent="0" algn="l" defTabSz="914400" rtl="0" eaLnBrk="1" fontAlgn="auto" latinLnBrk="0" hangingPunct="1">
                <a:lnSpc>
                  <a:spcPct val="100000"/>
                </a:lnSpc>
                <a:spcBef>
                  <a:spcPts val="42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90"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37" name="object 13">
              <a:extLst>
                <a:ext uri="{FF2B5EF4-FFF2-40B4-BE49-F238E27FC236}">
                  <a16:creationId xmlns:a16="http://schemas.microsoft.com/office/drawing/2014/main" id="{7BE29221-0900-44D0-AB9D-9FC24DB0E52F}"/>
                </a:ext>
              </a:extLst>
            </p:cNvPr>
            <p:cNvSpPr/>
            <p:nvPr/>
          </p:nvSpPr>
          <p:spPr>
            <a:xfrm>
              <a:off x="8566687" y="1804501"/>
              <a:ext cx="1563595" cy="1651719"/>
            </a:xfrm>
            <a:prstGeom prst="roundRect">
              <a:avLst/>
            </a:prstGeom>
            <a:solidFill>
              <a:schemeClr val="tx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8">
              <a:extLst>
                <a:ext uri="{FF2B5EF4-FFF2-40B4-BE49-F238E27FC236}">
                  <a16:creationId xmlns:a16="http://schemas.microsoft.com/office/drawing/2014/main" id="{5132510D-A75B-4656-9FFD-D5C02EE784F6}"/>
                </a:ext>
              </a:extLst>
            </p:cNvPr>
            <p:cNvSpPr/>
            <p:nvPr/>
          </p:nvSpPr>
          <p:spPr>
            <a:xfrm>
              <a:off x="8674293" y="1789155"/>
              <a:ext cx="1568450" cy="332740"/>
            </a:xfrm>
            <a:prstGeom prst="roundRect">
              <a:avLst/>
            </a:prstGeom>
            <a:ln w="9144">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20">
              <a:extLst>
                <a:ext uri="{FF2B5EF4-FFF2-40B4-BE49-F238E27FC236}">
                  <a16:creationId xmlns:a16="http://schemas.microsoft.com/office/drawing/2014/main" id="{F369DB62-7317-444C-A7E1-BEFB3ECD190A}"/>
                </a:ext>
              </a:extLst>
            </p:cNvPr>
            <p:cNvSpPr/>
            <p:nvPr/>
          </p:nvSpPr>
          <p:spPr>
            <a:xfrm>
              <a:off x="10242946" y="1804501"/>
              <a:ext cx="1563594" cy="1651720"/>
            </a:xfrm>
            <a:prstGeom prst="roundRect">
              <a:avLst/>
            </a:prstGeom>
            <a:solidFill>
              <a:schemeClr val="tx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22">
              <a:extLst>
                <a:ext uri="{FF2B5EF4-FFF2-40B4-BE49-F238E27FC236}">
                  <a16:creationId xmlns:a16="http://schemas.microsoft.com/office/drawing/2014/main" id="{D619C89E-5CB7-4D1E-9724-834CAD1D1CD4}"/>
                </a:ext>
              </a:extLst>
            </p:cNvPr>
            <p:cNvSpPr txBox="1"/>
            <p:nvPr/>
          </p:nvSpPr>
          <p:spPr>
            <a:xfrm>
              <a:off x="10268142" y="2982877"/>
              <a:ext cx="1517650"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FFFFFF"/>
                  </a:solidFill>
                  <a:effectLst/>
                  <a:uLnTx/>
                  <a:uFillTx/>
                  <a:latin typeface="Arial"/>
                  <a:ea typeface="+mn-ea"/>
                  <a:cs typeface="Arial"/>
                </a:rPr>
                <a:t>Linux</a:t>
              </a:r>
              <a:endParaRPr kumimoji="0" b="0" i="0" u="none" strike="noStrike" kern="1200" cap="none" spc="0" normalizeH="0" baseline="0" noProof="0" dirty="0">
                <a:ln>
                  <a:noFill/>
                </a:ln>
                <a:solidFill>
                  <a:prstClr val="black"/>
                </a:solidFill>
                <a:effectLst/>
                <a:uLnTx/>
                <a:uFillTx/>
                <a:latin typeface="Arial"/>
                <a:ea typeface="+mn-ea"/>
                <a:cs typeface="Arial"/>
              </a:endParaRPr>
            </a:p>
          </p:txBody>
        </p:sp>
      </p:grpSp>
      <p:pic>
        <p:nvPicPr>
          <p:cNvPr id="155" name="Picture 154">
            <a:extLst>
              <a:ext uri="{FF2B5EF4-FFF2-40B4-BE49-F238E27FC236}">
                <a16:creationId xmlns:a16="http://schemas.microsoft.com/office/drawing/2014/main" id="{C49BA2D4-4A6D-428C-B421-2131F4379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108" y="2146539"/>
            <a:ext cx="881973" cy="881973"/>
          </a:xfrm>
          <a:prstGeom prst="rect">
            <a:avLst/>
          </a:prstGeom>
        </p:spPr>
      </p:pic>
      <p:pic>
        <p:nvPicPr>
          <p:cNvPr id="156" name="Picture 155">
            <a:extLst>
              <a:ext uri="{FF2B5EF4-FFF2-40B4-BE49-F238E27FC236}">
                <a16:creationId xmlns:a16="http://schemas.microsoft.com/office/drawing/2014/main" id="{91EC404F-408B-4C64-BFC5-C7E321BB7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8410" y="2146539"/>
            <a:ext cx="881973" cy="881973"/>
          </a:xfrm>
          <a:prstGeom prst="rect">
            <a:avLst/>
          </a:prstGeom>
        </p:spPr>
      </p:pic>
      <p:sp>
        <p:nvSpPr>
          <p:cNvPr id="157" name="object 9">
            <a:extLst>
              <a:ext uri="{FF2B5EF4-FFF2-40B4-BE49-F238E27FC236}">
                <a16:creationId xmlns:a16="http://schemas.microsoft.com/office/drawing/2014/main" id="{447DAF28-6636-45C3-8FD8-1FB391BDA373}"/>
              </a:ext>
            </a:extLst>
          </p:cNvPr>
          <p:cNvSpPr txBox="1"/>
          <p:nvPr/>
        </p:nvSpPr>
        <p:spPr>
          <a:xfrm>
            <a:off x="8608822" y="2883110"/>
            <a:ext cx="1402143" cy="443711"/>
          </a:xfrm>
          <a:prstGeom prst="rect">
            <a:avLst/>
          </a:prstGeom>
        </p:spPr>
        <p:txBody>
          <a:bodyPr vert="horz" wrap="square" lIns="0" tIns="12700" rIns="0" bIns="0" rtlCol="0">
            <a:spAutoFit/>
          </a:bodyPr>
          <a:lstStyle/>
          <a:p>
            <a:pPr marL="178435" marR="5080" lvl="0" indent="-16637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FFFFFF"/>
                </a:solidFill>
                <a:effectLst/>
                <a:uLnTx/>
                <a:uFillTx/>
                <a:latin typeface="Arial"/>
                <a:ea typeface="+mn-ea"/>
                <a:cs typeface="Arial"/>
              </a:rPr>
              <a:t>Applications &amp; Desktops</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29" name="Freeform 61">
            <a:extLst>
              <a:ext uri="{FF2B5EF4-FFF2-40B4-BE49-F238E27FC236}">
                <a16:creationId xmlns:a16="http://schemas.microsoft.com/office/drawing/2014/main" id="{050ADFB3-84D0-4ED2-BA64-8E83CBEA3F29}"/>
              </a:ext>
            </a:extLst>
          </p:cNvPr>
          <p:cNvSpPr>
            <a:spLocks noChangeArrowheads="1"/>
          </p:cNvSpPr>
          <p:nvPr/>
        </p:nvSpPr>
        <p:spPr bwMode="auto">
          <a:xfrm>
            <a:off x="10796091" y="2372264"/>
            <a:ext cx="414836" cy="510464"/>
          </a:xfrm>
          <a:custGeom>
            <a:avLst/>
            <a:gdLst>
              <a:gd name="T0" fmla="*/ 1387 w 1687"/>
              <a:gd name="T1" fmla="*/ 1891 h 1989"/>
              <a:gd name="T2" fmla="*/ 458 w 1687"/>
              <a:gd name="T3" fmla="*/ 1958 h 1989"/>
              <a:gd name="T4" fmla="*/ 44 w 1687"/>
              <a:gd name="T5" fmla="*/ 1830 h 1989"/>
              <a:gd name="T6" fmla="*/ 165 w 1687"/>
              <a:gd name="T7" fmla="*/ 1423 h 1989"/>
              <a:gd name="T8" fmla="*/ 381 w 1687"/>
              <a:gd name="T9" fmla="*/ 952 h 1989"/>
              <a:gd name="T10" fmla="*/ 576 w 1687"/>
              <a:gd name="T11" fmla="*/ 491 h 1989"/>
              <a:gd name="T12" fmla="*/ 1121 w 1687"/>
              <a:gd name="T13" fmla="*/ 192 h 1989"/>
              <a:gd name="T14" fmla="*/ 1188 w 1687"/>
              <a:gd name="T15" fmla="*/ 602 h 1989"/>
              <a:gd name="T16" fmla="*/ 1434 w 1687"/>
              <a:gd name="T17" fmla="*/ 996 h 1989"/>
              <a:gd name="T18" fmla="*/ 1676 w 1687"/>
              <a:gd name="T19" fmla="*/ 1672 h 1989"/>
              <a:gd name="T20" fmla="*/ 525 w 1687"/>
              <a:gd name="T21" fmla="*/ 1648 h 1989"/>
              <a:gd name="T22" fmla="*/ 347 w 1687"/>
              <a:gd name="T23" fmla="*/ 1386 h 1989"/>
              <a:gd name="T24" fmla="*/ 286 w 1687"/>
              <a:gd name="T25" fmla="*/ 1393 h 1989"/>
              <a:gd name="T26" fmla="*/ 229 w 1687"/>
              <a:gd name="T27" fmla="*/ 1470 h 1989"/>
              <a:gd name="T28" fmla="*/ 148 w 1687"/>
              <a:gd name="T29" fmla="*/ 1480 h 1989"/>
              <a:gd name="T30" fmla="*/ 98 w 1687"/>
              <a:gd name="T31" fmla="*/ 1544 h 1989"/>
              <a:gd name="T32" fmla="*/ 84 w 1687"/>
              <a:gd name="T33" fmla="*/ 1726 h 1989"/>
              <a:gd name="T34" fmla="*/ 88 w 1687"/>
              <a:gd name="T35" fmla="*/ 1790 h 1989"/>
              <a:gd name="T36" fmla="*/ 182 w 1687"/>
              <a:gd name="T37" fmla="*/ 1820 h 1989"/>
              <a:gd name="T38" fmla="*/ 502 w 1687"/>
              <a:gd name="T39" fmla="*/ 1911 h 1989"/>
              <a:gd name="T40" fmla="*/ 572 w 1687"/>
              <a:gd name="T41" fmla="*/ 1709 h 1989"/>
              <a:gd name="T42" fmla="*/ 670 w 1687"/>
              <a:gd name="T43" fmla="*/ 437 h 1989"/>
              <a:gd name="T44" fmla="*/ 727 w 1687"/>
              <a:gd name="T45" fmla="*/ 397 h 1989"/>
              <a:gd name="T46" fmla="*/ 663 w 1687"/>
              <a:gd name="T47" fmla="*/ 262 h 1989"/>
              <a:gd name="T48" fmla="*/ 673 w 1687"/>
              <a:gd name="T49" fmla="*/ 488 h 1989"/>
              <a:gd name="T50" fmla="*/ 633 w 1687"/>
              <a:gd name="T51" fmla="*/ 535 h 1989"/>
              <a:gd name="T52" fmla="*/ 737 w 1687"/>
              <a:gd name="T53" fmla="*/ 582 h 1989"/>
              <a:gd name="T54" fmla="*/ 916 w 1687"/>
              <a:gd name="T55" fmla="*/ 552 h 1989"/>
              <a:gd name="T56" fmla="*/ 730 w 1687"/>
              <a:gd name="T57" fmla="*/ 622 h 1989"/>
              <a:gd name="T58" fmla="*/ 720 w 1687"/>
              <a:gd name="T59" fmla="*/ 649 h 1989"/>
              <a:gd name="T60" fmla="*/ 882 w 1687"/>
              <a:gd name="T61" fmla="*/ 619 h 1989"/>
              <a:gd name="T62" fmla="*/ 966 w 1687"/>
              <a:gd name="T63" fmla="*/ 568 h 1989"/>
              <a:gd name="T64" fmla="*/ 943 w 1687"/>
              <a:gd name="T65" fmla="*/ 494 h 1989"/>
              <a:gd name="T66" fmla="*/ 811 w 1687"/>
              <a:gd name="T67" fmla="*/ 441 h 1989"/>
              <a:gd name="T68" fmla="*/ 798 w 1687"/>
              <a:gd name="T69" fmla="*/ 471 h 1989"/>
              <a:gd name="T70" fmla="*/ 815 w 1687"/>
              <a:gd name="T71" fmla="*/ 488 h 1989"/>
              <a:gd name="T72" fmla="*/ 855 w 1687"/>
              <a:gd name="T73" fmla="*/ 397 h 1989"/>
              <a:gd name="T74" fmla="*/ 939 w 1687"/>
              <a:gd name="T75" fmla="*/ 437 h 1989"/>
              <a:gd name="T76" fmla="*/ 1013 w 1687"/>
              <a:gd name="T77" fmla="*/ 383 h 1989"/>
              <a:gd name="T78" fmla="*/ 832 w 1687"/>
              <a:gd name="T79" fmla="*/ 387 h 1989"/>
              <a:gd name="T80" fmla="*/ 1161 w 1687"/>
              <a:gd name="T81" fmla="*/ 1349 h 1989"/>
              <a:gd name="T82" fmla="*/ 1067 w 1687"/>
              <a:gd name="T83" fmla="*/ 754 h 1989"/>
              <a:gd name="T84" fmla="*/ 986 w 1687"/>
              <a:gd name="T85" fmla="*/ 622 h 1989"/>
              <a:gd name="T86" fmla="*/ 879 w 1687"/>
              <a:gd name="T87" fmla="*/ 686 h 1989"/>
              <a:gd name="T88" fmla="*/ 653 w 1687"/>
              <a:gd name="T89" fmla="*/ 649 h 1989"/>
              <a:gd name="T90" fmla="*/ 596 w 1687"/>
              <a:gd name="T91" fmla="*/ 757 h 1989"/>
              <a:gd name="T92" fmla="*/ 407 w 1687"/>
              <a:gd name="T93" fmla="*/ 1265 h 1989"/>
              <a:gd name="T94" fmla="*/ 522 w 1687"/>
              <a:gd name="T95" fmla="*/ 1544 h 1989"/>
              <a:gd name="T96" fmla="*/ 653 w 1687"/>
              <a:gd name="T97" fmla="*/ 1736 h 1989"/>
              <a:gd name="T98" fmla="*/ 1104 w 1687"/>
              <a:gd name="T99" fmla="*/ 1433 h 1989"/>
              <a:gd name="T100" fmla="*/ 1592 w 1687"/>
              <a:gd name="T101" fmla="*/ 1642 h 1989"/>
              <a:gd name="T102" fmla="*/ 1538 w 1687"/>
              <a:gd name="T103" fmla="*/ 1601 h 1989"/>
              <a:gd name="T104" fmla="*/ 1477 w 1687"/>
              <a:gd name="T105" fmla="*/ 1490 h 1989"/>
              <a:gd name="T106" fmla="*/ 1336 w 1687"/>
              <a:gd name="T107" fmla="*/ 1554 h 1989"/>
              <a:gd name="T108" fmla="*/ 1198 w 1687"/>
              <a:gd name="T109" fmla="*/ 1423 h 1989"/>
              <a:gd name="T110" fmla="*/ 1165 w 1687"/>
              <a:gd name="T111" fmla="*/ 1460 h 1989"/>
              <a:gd name="T112" fmla="*/ 1151 w 1687"/>
              <a:gd name="T113" fmla="*/ 1719 h 1989"/>
              <a:gd name="T114" fmla="*/ 1259 w 1687"/>
              <a:gd name="T115" fmla="*/ 1904 h 1989"/>
              <a:gd name="T116" fmla="*/ 1430 w 1687"/>
              <a:gd name="T117" fmla="*/ 1783 h 1989"/>
              <a:gd name="T118" fmla="*/ 1605 w 1687"/>
              <a:gd name="T119" fmla="*/ 16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7" h="1989">
                <a:moveTo>
                  <a:pt x="1676" y="1672"/>
                </a:moveTo>
                <a:lnTo>
                  <a:pt x="1676" y="1672"/>
                </a:lnTo>
                <a:cubicBezTo>
                  <a:pt x="1659" y="1729"/>
                  <a:pt x="1599" y="1756"/>
                  <a:pt x="1548" y="1780"/>
                </a:cubicBezTo>
                <a:cubicBezTo>
                  <a:pt x="1488" y="1810"/>
                  <a:pt x="1434" y="1844"/>
                  <a:pt x="1387" y="1891"/>
                </a:cubicBezTo>
                <a:cubicBezTo>
                  <a:pt x="1340" y="1935"/>
                  <a:pt x="1289" y="1975"/>
                  <a:pt x="1222" y="1971"/>
                </a:cubicBezTo>
                <a:cubicBezTo>
                  <a:pt x="1161" y="1968"/>
                  <a:pt x="1094" y="1938"/>
                  <a:pt x="1077" y="1874"/>
                </a:cubicBezTo>
                <a:cubicBezTo>
                  <a:pt x="943" y="1840"/>
                  <a:pt x="805" y="1823"/>
                  <a:pt x="667" y="1847"/>
                </a:cubicBezTo>
                <a:cubicBezTo>
                  <a:pt x="643" y="1941"/>
                  <a:pt x="545" y="1988"/>
                  <a:pt x="458" y="1958"/>
                </a:cubicBezTo>
                <a:cubicBezTo>
                  <a:pt x="411" y="1941"/>
                  <a:pt x="371" y="1921"/>
                  <a:pt x="323" y="1908"/>
                </a:cubicBezTo>
                <a:cubicBezTo>
                  <a:pt x="276" y="1894"/>
                  <a:pt x="226" y="1887"/>
                  <a:pt x="175" y="1874"/>
                </a:cubicBezTo>
                <a:cubicBezTo>
                  <a:pt x="152" y="1867"/>
                  <a:pt x="132" y="1857"/>
                  <a:pt x="108" y="1850"/>
                </a:cubicBezTo>
                <a:cubicBezTo>
                  <a:pt x="88" y="1844"/>
                  <a:pt x="64" y="1840"/>
                  <a:pt x="44" y="1830"/>
                </a:cubicBezTo>
                <a:cubicBezTo>
                  <a:pt x="0" y="1807"/>
                  <a:pt x="4" y="1760"/>
                  <a:pt x="24" y="1719"/>
                </a:cubicBezTo>
                <a:cubicBezTo>
                  <a:pt x="41" y="1679"/>
                  <a:pt x="47" y="1645"/>
                  <a:pt x="44" y="1598"/>
                </a:cubicBezTo>
                <a:cubicBezTo>
                  <a:pt x="41" y="1558"/>
                  <a:pt x="27" y="1507"/>
                  <a:pt x="47" y="1467"/>
                </a:cubicBezTo>
                <a:cubicBezTo>
                  <a:pt x="71" y="1420"/>
                  <a:pt x="121" y="1426"/>
                  <a:pt x="165" y="1423"/>
                </a:cubicBezTo>
                <a:cubicBezTo>
                  <a:pt x="219" y="1423"/>
                  <a:pt x="226" y="1376"/>
                  <a:pt x="256" y="1342"/>
                </a:cubicBezTo>
                <a:cubicBezTo>
                  <a:pt x="239" y="1295"/>
                  <a:pt x="253" y="1255"/>
                  <a:pt x="276" y="1215"/>
                </a:cubicBezTo>
                <a:cubicBezTo>
                  <a:pt x="300" y="1171"/>
                  <a:pt x="320" y="1130"/>
                  <a:pt x="340" y="1087"/>
                </a:cubicBezTo>
                <a:cubicBezTo>
                  <a:pt x="357" y="1043"/>
                  <a:pt x="367" y="996"/>
                  <a:pt x="381" y="952"/>
                </a:cubicBezTo>
                <a:cubicBezTo>
                  <a:pt x="397" y="905"/>
                  <a:pt x="431" y="868"/>
                  <a:pt x="465" y="828"/>
                </a:cubicBezTo>
                <a:cubicBezTo>
                  <a:pt x="488" y="797"/>
                  <a:pt x="512" y="767"/>
                  <a:pt x="539" y="737"/>
                </a:cubicBezTo>
                <a:cubicBezTo>
                  <a:pt x="559" y="710"/>
                  <a:pt x="579" y="679"/>
                  <a:pt x="582" y="646"/>
                </a:cubicBezTo>
                <a:cubicBezTo>
                  <a:pt x="582" y="595"/>
                  <a:pt x="576" y="542"/>
                  <a:pt x="576" y="491"/>
                </a:cubicBezTo>
                <a:cubicBezTo>
                  <a:pt x="572" y="441"/>
                  <a:pt x="569" y="387"/>
                  <a:pt x="569" y="336"/>
                </a:cubicBezTo>
                <a:cubicBezTo>
                  <a:pt x="566" y="242"/>
                  <a:pt x="579" y="145"/>
                  <a:pt x="653" y="74"/>
                </a:cubicBezTo>
                <a:cubicBezTo>
                  <a:pt x="717" y="17"/>
                  <a:pt x="808" y="0"/>
                  <a:pt x="892" y="7"/>
                </a:cubicBezTo>
                <a:cubicBezTo>
                  <a:pt x="1003" y="17"/>
                  <a:pt x="1084" y="91"/>
                  <a:pt x="1121" y="192"/>
                </a:cubicBezTo>
                <a:cubicBezTo>
                  <a:pt x="1141" y="242"/>
                  <a:pt x="1151" y="299"/>
                  <a:pt x="1154" y="353"/>
                </a:cubicBezTo>
                <a:cubicBezTo>
                  <a:pt x="1154" y="410"/>
                  <a:pt x="1158" y="468"/>
                  <a:pt x="1161" y="525"/>
                </a:cubicBezTo>
                <a:cubicBezTo>
                  <a:pt x="1165" y="542"/>
                  <a:pt x="1165" y="552"/>
                  <a:pt x="1171" y="565"/>
                </a:cubicBezTo>
                <a:cubicBezTo>
                  <a:pt x="1175" y="579"/>
                  <a:pt x="1185" y="589"/>
                  <a:pt x="1188" y="602"/>
                </a:cubicBezTo>
                <a:cubicBezTo>
                  <a:pt x="1205" y="629"/>
                  <a:pt x="1215" y="659"/>
                  <a:pt x="1228" y="686"/>
                </a:cubicBezTo>
                <a:lnTo>
                  <a:pt x="1228" y="686"/>
                </a:lnTo>
                <a:cubicBezTo>
                  <a:pt x="1255" y="743"/>
                  <a:pt x="1292" y="794"/>
                  <a:pt x="1336" y="841"/>
                </a:cubicBezTo>
                <a:cubicBezTo>
                  <a:pt x="1380" y="888"/>
                  <a:pt x="1410" y="939"/>
                  <a:pt x="1434" y="996"/>
                </a:cubicBezTo>
                <a:cubicBezTo>
                  <a:pt x="1481" y="1110"/>
                  <a:pt x="1525" y="1255"/>
                  <a:pt x="1477" y="1376"/>
                </a:cubicBezTo>
                <a:cubicBezTo>
                  <a:pt x="1548" y="1399"/>
                  <a:pt x="1518" y="1480"/>
                  <a:pt x="1555" y="1527"/>
                </a:cubicBezTo>
                <a:cubicBezTo>
                  <a:pt x="1575" y="1551"/>
                  <a:pt x="1605" y="1574"/>
                  <a:pt x="1632" y="1591"/>
                </a:cubicBezTo>
                <a:cubicBezTo>
                  <a:pt x="1659" y="1612"/>
                  <a:pt x="1686" y="1635"/>
                  <a:pt x="1676" y="1672"/>
                </a:cubicBezTo>
                <a:close/>
                <a:moveTo>
                  <a:pt x="572" y="1709"/>
                </a:moveTo>
                <a:lnTo>
                  <a:pt x="572" y="1709"/>
                </a:lnTo>
                <a:cubicBezTo>
                  <a:pt x="566" y="1699"/>
                  <a:pt x="559" y="1689"/>
                  <a:pt x="552" y="1679"/>
                </a:cubicBezTo>
                <a:cubicBezTo>
                  <a:pt x="542" y="1669"/>
                  <a:pt x="535" y="1659"/>
                  <a:pt x="525" y="1648"/>
                </a:cubicBezTo>
                <a:cubicBezTo>
                  <a:pt x="508" y="1625"/>
                  <a:pt x="495" y="1598"/>
                  <a:pt x="478" y="1574"/>
                </a:cubicBezTo>
                <a:cubicBezTo>
                  <a:pt x="475" y="1564"/>
                  <a:pt x="468" y="1558"/>
                  <a:pt x="465" y="1548"/>
                </a:cubicBezTo>
                <a:cubicBezTo>
                  <a:pt x="441" y="1511"/>
                  <a:pt x="418" y="1473"/>
                  <a:pt x="384" y="1430"/>
                </a:cubicBezTo>
                <a:cubicBezTo>
                  <a:pt x="374" y="1413"/>
                  <a:pt x="360" y="1396"/>
                  <a:pt x="347" y="1386"/>
                </a:cubicBezTo>
                <a:cubicBezTo>
                  <a:pt x="340" y="1383"/>
                  <a:pt x="333" y="1379"/>
                  <a:pt x="323" y="1379"/>
                </a:cubicBezTo>
                <a:cubicBezTo>
                  <a:pt x="317" y="1376"/>
                  <a:pt x="310" y="1376"/>
                  <a:pt x="303" y="1379"/>
                </a:cubicBezTo>
                <a:lnTo>
                  <a:pt x="303" y="1379"/>
                </a:lnTo>
                <a:cubicBezTo>
                  <a:pt x="300" y="1383"/>
                  <a:pt x="293" y="1386"/>
                  <a:pt x="286" y="1393"/>
                </a:cubicBezTo>
                <a:cubicBezTo>
                  <a:pt x="283" y="1399"/>
                  <a:pt x="276" y="1406"/>
                  <a:pt x="273" y="1416"/>
                </a:cubicBezTo>
                <a:cubicBezTo>
                  <a:pt x="269" y="1420"/>
                  <a:pt x="269" y="1420"/>
                  <a:pt x="269" y="1420"/>
                </a:cubicBezTo>
                <a:cubicBezTo>
                  <a:pt x="266" y="1426"/>
                  <a:pt x="263" y="1437"/>
                  <a:pt x="256" y="1443"/>
                </a:cubicBezTo>
                <a:cubicBezTo>
                  <a:pt x="246" y="1457"/>
                  <a:pt x="239" y="1463"/>
                  <a:pt x="229" y="1470"/>
                </a:cubicBezTo>
                <a:cubicBezTo>
                  <a:pt x="216" y="1477"/>
                  <a:pt x="206" y="1480"/>
                  <a:pt x="189" y="1480"/>
                </a:cubicBezTo>
                <a:cubicBezTo>
                  <a:pt x="179" y="1480"/>
                  <a:pt x="172" y="1480"/>
                  <a:pt x="162" y="1480"/>
                </a:cubicBezTo>
                <a:cubicBezTo>
                  <a:pt x="155" y="1480"/>
                  <a:pt x="155" y="1480"/>
                  <a:pt x="155" y="1480"/>
                </a:cubicBezTo>
                <a:cubicBezTo>
                  <a:pt x="152" y="1480"/>
                  <a:pt x="152" y="1480"/>
                  <a:pt x="148" y="1480"/>
                </a:cubicBezTo>
                <a:cubicBezTo>
                  <a:pt x="142" y="1480"/>
                  <a:pt x="135" y="1480"/>
                  <a:pt x="128" y="1484"/>
                </a:cubicBezTo>
                <a:cubicBezTo>
                  <a:pt x="121" y="1484"/>
                  <a:pt x="115" y="1487"/>
                  <a:pt x="108" y="1490"/>
                </a:cubicBezTo>
                <a:cubicBezTo>
                  <a:pt x="101" y="1497"/>
                  <a:pt x="98" y="1507"/>
                  <a:pt x="98" y="1514"/>
                </a:cubicBezTo>
                <a:cubicBezTo>
                  <a:pt x="95" y="1524"/>
                  <a:pt x="98" y="1534"/>
                  <a:pt x="98" y="1544"/>
                </a:cubicBezTo>
                <a:cubicBezTo>
                  <a:pt x="98" y="1554"/>
                  <a:pt x="98" y="1568"/>
                  <a:pt x="101" y="1578"/>
                </a:cubicBezTo>
                <a:cubicBezTo>
                  <a:pt x="101" y="1591"/>
                  <a:pt x="105" y="1605"/>
                  <a:pt x="105" y="1622"/>
                </a:cubicBezTo>
                <a:cubicBezTo>
                  <a:pt x="105" y="1655"/>
                  <a:pt x="101" y="1682"/>
                  <a:pt x="95" y="1706"/>
                </a:cubicBezTo>
                <a:cubicBezTo>
                  <a:pt x="91" y="1712"/>
                  <a:pt x="88" y="1719"/>
                  <a:pt x="84" y="1726"/>
                </a:cubicBezTo>
                <a:cubicBezTo>
                  <a:pt x="78" y="1733"/>
                  <a:pt x="74" y="1743"/>
                  <a:pt x="74" y="1749"/>
                </a:cubicBezTo>
                <a:cubicBezTo>
                  <a:pt x="71" y="1756"/>
                  <a:pt x="71" y="1760"/>
                  <a:pt x="71" y="1766"/>
                </a:cubicBezTo>
                <a:cubicBezTo>
                  <a:pt x="71" y="1770"/>
                  <a:pt x="71" y="1776"/>
                  <a:pt x="71" y="1780"/>
                </a:cubicBezTo>
                <a:cubicBezTo>
                  <a:pt x="78" y="1786"/>
                  <a:pt x="84" y="1790"/>
                  <a:pt x="88" y="1790"/>
                </a:cubicBezTo>
                <a:cubicBezTo>
                  <a:pt x="95" y="1793"/>
                  <a:pt x="101" y="1796"/>
                  <a:pt x="111" y="1800"/>
                </a:cubicBezTo>
                <a:cubicBezTo>
                  <a:pt x="115" y="1800"/>
                  <a:pt x="115" y="1800"/>
                  <a:pt x="115" y="1800"/>
                </a:cubicBezTo>
                <a:cubicBezTo>
                  <a:pt x="128" y="1803"/>
                  <a:pt x="142" y="1807"/>
                  <a:pt x="155" y="1813"/>
                </a:cubicBezTo>
                <a:cubicBezTo>
                  <a:pt x="162" y="1813"/>
                  <a:pt x="172" y="1817"/>
                  <a:pt x="182" y="1820"/>
                </a:cubicBezTo>
                <a:cubicBezTo>
                  <a:pt x="209" y="1830"/>
                  <a:pt x="239" y="1837"/>
                  <a:pt x="269" y="1844"/>
                </a:cubicBezTo>
                <a:cubicBezTo>
                  <a:pt x="313" y="1850"/>
                  <a:pt x="357" y="1864"/>
                  <a:pt x="401" y="1881"/>
                </a:cubicBezTo>
                <a:cubicBezTo>
                  <a:pt x="407" y="1884"/>
                  <a:pt x="418" y="1884"/>
                  <a:pt x="424" y="1887"/>
                </a:cubicBezTo>
                <a:cubicBezTo>
                  <a:pt x="451" y="1901"/>
                  <a:pt x="475" y="1911"/>
                  <a:pt x="502" y="1911"/>
                </a:cubicBezTo>
                <a:cubicBezTo>
                  <a:pt x="519" y="1911"/>
                  <a:pt x="539" y="1908"/>
                  <a:pt x="559" y="1897"/>
                </a:cubicBezTo>
                <a:cubicBezTo>
                  <a:pt x="576" y="1887"/>
                  <a:pt x="589" y="1871"/>
                  <a:pt x="599" y="1854"/>
                </a:cubicBezTo>
                <a:cubicBezTo>
                  <a:pt x="609" y="1827"/>
                  <a:pt x="613" y="1796"/>
                  <a:pt x="606" y="1770"/>
                </a:cubicBezTo>
                <a:cubicBezTo>
                  <a:pt x="599" y="1753"/>
                  <a:pt x="589" y="1733"/>
                  <a:pt x="572" y="1709"/>
                </a:cubicBezTo>
                <a:close/>
                <a:moveTo>
                  <a:pt x="643" y="461"/>
                </a:moveTo>
                <a:lnTo>
                  <a:pt x="643" y="461"/>
                </a:lnTo>
                <a:cubicBezTo>
                  <a:pt x="650" y="454"/>
                  <a:pt x="653" y="454"/>
                  <a:pt x="657" y="451"/>
                </a:cubicBezTo>
                <a:cubicBezTo>
                  <a:pt x="660" y="444"/>
                  <a:pt x="667" y="441"/>
                  <a:pt x="670" y="437"/>
                </a:cubicBezTo>
                <a:cubicBezTo>
                  <a:pt x="657" y="427"/>
                  <a:pt x="646" y="410"/>
                  <a:pt x="643" y="390"/>
                </a:cubicBezTo>
                <a:cubicBezTo>
                  <a:pt x="636" y="360"/>
                  <a:pt x="650" y="330"/>
                  <a:pt x="673" y="326"/>
                </a:cubicBezTo>
                <a:cubicBezTo>
                  <a:pt x="697" y="320"/>
                  <a:pt x="720" y="343"/>
                  <a:pt x="727" y="377"/>
                </a:cubicBezTo>
                <a:cubicBezTo>
                  <a:pt x="727" y="383"/>
                  <a:pt x="727" y="390"/>
                  <a:pt x="727" y="397"/>
                </a:cubicBezTo>
                <a:cubicBezTo>
                  <a:pt x="730" y="397"/>
                  <a:pt x="737" y="394"/>
                  <a:pt x="741" y="394"/>
                </a:cubicBezTo>
                <a:cubicBezTo>
                  <a:pt x="744" y="390"/>
                  <a:pt x="751" y="390"/>
                  <a:pt x="754" y="390"/>
                </a:cubicBezTo>
                <a:cubicBezTo>
                  <a:pt x="754" y="380"/>
                  <a:pt x="754" y="373"/>
                  <a:pt x="751" y="367"/>
                </a:cubicBezTo>
                <a:cubicBezTo>
                  <a:pt x="741" y="303"/>
                  <a:pt x="700" y="256"/>
                  <a:pt x="663" y="262"/>
                </a:cubicBezTo>
                <a:cubicBezTo>
                  <a:pt x="626" y="269"/>
                  <a:pt x="606" y="326"/>
                  <a:pt x="616" y="390"/>
                </a:cubicBezTo>
                <a:cubicBezTo>
                  <a:pt x="623" y="417"/>
                  <a:pt x="633" y="441"/>
                  <a:pt x="643" y="461"/>
                </a:cubicBezTo>
                <a:close/>
                <a:moveTo>
                  <a:pt x="673" y="488"/>
                </a:moveTo>
                <a:lnTo>
                  <a:pt x="673" y="488"/>
                </a:lnTo>
                <a:cubicBezTo>
                  <a:pt x="673" y="491"/>
                  <a:pt x="673" y="491"/>
                  <a:pt x="673" y="491"/>
                </a:cubicBezTo>
                <a:lnTo>
                  <a:pt x="673" y="491"/>
                </a:lnTo>
                <a:cubicBezTo>
                  <a:pt x="660" y="498"/>
                  <a:pt x="653" y="508"/>
                  <a:pt x="643" y="518"/>
                </a:cubicBezTo>
                <a:cubicBezTo>
                  <a:pt x="640" y="525"/>
                  <a:pt x="636" y="528"/>
                  <a:pt x="633" y="535"/>
                </a:cubicBezTo>
                <a:cubicBezTo>
                  <a:pt x="633" y="538"/>
                  <a:pt x="630" y="542"/>
                  <a:pt x="630" y="542"/>
                </a:cubicBezTo>
                <a:cubicBezTo>
                  <a:pt x="633" y="542"/>
                  <a:pt x="633" y="542"/>
                  <a:pt x="636" y="542"/>
                </a:cubicBezTo>
                <a:cubicBezTo>
                  <a:pt x="643" y="542"/>
                  <a:pt x="650" y="548"/>
                  <a:pt x="657" y="552"/>
                </a:cubicBezTo>
                <a:cubicBezTo>
                  <a:pt x="683" y="568"/>
                  <a:pt x="724" y="582"/>
                  <a:pt x="737" y="582"/>
                </a:cubicBezTo>
                <a:cubicBezTo>
                  <a:pt x="754" y="582"/>
                  <a:pt x="808" y="572"/>
                  <a:pt x="821" y="568"/>
                </a:cubicBezTo>
                <a:cubicBezTo>
                  <a:pt x="842" y="558"/>
                  <a:pt x="848" y="555"/>
                  <a:pt x="865" y="542"/>
                </a:cubicBezTo>
                <a:cubicBezTo>
                  <a:pt x="872" y="535"/>
                  <a:pt x="882" y="531"/>
                  <a:pt x="889" y="528"/>
                </a:cubicBezTo>
                <a:cubicBezTo>
                  <a:pt x="902" y="521"/>
                  <a:pt x="922" y="538"/>
                  <a:pt x="916" y="552"/>
                </a:cubicBezTo>
                <a:cubicBezTo>
                  <a:pt x="916" y="555"/>
                  <a:pt x="892" y="565"/>
                  <a:pt x="889" y="568"/>
                </a:cubicBezTo>
                <a:cubicBezTo>
                  <a:pt x="868" y="585"/>
                  <a:pt x="848" y="595"/>
                  <a:pt x="828" y="602"/>
                </a:cubicBezTo>
                <a:cubicBezTo>
                  <a:pt x="815" y="609"/>
                  <a:pt x="801" y="612"/>
                  <a:pt x="788" y="616"/>
                </a:cubicBezTo>
                <a:cubicBezTo>
                  <a:pt x="768" y="619"/>
                  <a:pt x="744" y="626"/>
                  <a:pt x="730" y="622"/>
                </a:cubicBezTo>
                <a:cubicBezTo>
                  <a:pt x="720" y="622"/>
                  <a:pt x="694" y="612"/>
                  <a:pt x="677" y="602"/>
                </a:cubicBezTo>
                <a:lnTo>
                  <a:pt x="680" y="602"/>
                </a:lnTo>
                <a:cubicBezTo>
                  <a:pt x="683" y="606"/>
                  <a:pt x="683" y="609"/>
                  <a:pt x="687" y="616"/>
                </a:cubicBezTo>
                <a:cubicBezTo>
                  <a:pt x="697" y="629"/>
                  <a:pt x="707" y="643"/>
                  <a:pt x="720" y="649"/>
                </a:cubicBezTo>
                <a:cubicBezTo>
                  <a:pt x="730" y="659"/>
                  <a:pt x="744" y="663"/>
                  <a:pt x="757" y="663"/>
                </a:cubicBezTo>
                <a:cubicBezTo>
                  <a:pt x="774" y="666"/>
                  <a:pt x="791" y="663"/>
                  <a:pt x="808" y="659"/>
                </a:cubicBezTo>
                <a:cubicBezTo>
                  <a:pt x="825" y="653"/>
                  <a:pt x="838" y="646"/>
                  <a:pt x="852" y="639"/>
                </a:cubicBezTo>
                <a:cubicBezTo>
                  <a:pt x="862" y="632"/>
                  <a:pt x="872" y="626"/>
                  <a:pt x="882" y="619"/>
                </a:cubicBezTo>
                <a:cubicBezTo>
                  <a:pt x="899" y="606"/>
                  <a:pt x="916" y="592"/>
                  <a:pt x="936" y="585"/>
                </a:cubicBezTo>
                <a:cubicBezTo>
                  <a:pt x="939" y="582"/>
                  <a:pt x="943" y="582"/>
                  <a:pt x="943" y="582"/>
                </a:cubicBezTo>
                <a:cubicBezTo>
                  <a:pt x="949" y="579"/>
                  <a:pt x="953" y="579"/>
                  <a:pt x="956" y="579"/>
                </a:cubicBezTo>
                <a:cubicBezTo>
                  <a:pt x="959" y="575"/>
                  <a:pt x="963" y="572"/>
                  <a:pt x="966" y="568"/>
                </a:cubicBezTo>
                <a:cubicBezTo>
                  <a:pt x="973" y="558"/>
                  <a:pt x="976" y="518"/>
                  <a:pt x="969" y="505"/>
                </a:cubicBezTo>
                <a:lnTo>
                  <a:pt x="969" y="505"/>
                </a:lnTo>
                <a:cubicBezTo>
                  <a:pt x="966" y="505"/>
                  <a:pt x="963" y="501"/>
                  <a:pt x="959" y="501"/>
                </a:cubicBezTo>
                <a:cubicBezTo>
                  <a:pt x="956" y="498"/>
                  <a:pt x="943" y="494"/>
                  <a:pt x="943" y="494"/>
                </a:cubicBezTo>
                <a:cubicBezTo>
                  <a:pt x="919" y="488"/>
                  <a:pt x="895" y="481"/>
                  <a:pt x="872" y="471"/>
                </a:cubicBezTo>
                <a:cubicBezTo>
                  <a:pt x="865" y="468"/>
                  <a:pt x="858" y="461"/>
                  <a:pt x="852" y="457"/>
                </a:cubicBezTo>
                <a:cubicBezTo>
                  <a:pt x="848" y="457"/>
                  <a:pt x="845" y="454"/>
                  <a:pt x="842" y="454"/>
                </a:cubicBezTo>
                <a:cubicBezTo>
                  <a:pt x="835" y="447"/>
                  <a:pt x="821" y="444"/>
                  <a:pt x="811" y="441"/>
                </a:cubicBezTo>
                <a:cubicBezTo>
                  <a:pt x="791" y="434"/>
                  <a:pt x="764" y="434"/>
                  <a:pt x="741" y="444"/>
                </a:cubicBezTo>
                <a:cubicBezTo>
                  <a:pt x="714" y="451"/>
                  <a:pt x="694" y="468"/>
                  <a:pt x="673" y="488"/>
                </a:cubicBezTo>
                <a:close/>
                <a:moveTo>
                  <a:pt x="798" y="471"/>
                </a:moveTo>
                <a:lnTo>
                  <a:pt x="798" y="471"/>
                </a:lnTo>
                <a:cubicBezTo>
                  <a:pt x="808" y="468"/>
                  <a:pt x="821" y="468"/>
                  <a:pt x="832" y="474"/>
                </a:cubicBezTo>
                <a:cubicBezTo>
                  <a:pt x="838" y="478"/>
                  <a:pt x="852" y="481"/>
                  <a:pt x="852" y="491"/>
                </a:cubicBezTo>
                <a:cubicBezTo>
                  <a:pt x="852" y="498"/>
                  <a:pt x="838" y="498"/>
                  <a:pt x="832" y="498"/>
                </a:cubicBezTo>
                <a:cubicBezTo>
                  <a:pt x="825" y="498"/>
                  <a:pt x="821" y="491"/>
                  <a:pt x="815" y="488"/>
                </a:cubicBezTo>
                <a:cubicBezTo>
                  <a:pt x="808" y="484"/>
                  <a:pt x="794" y="488"/>
                  <a:pt x="794" y="478"/>
                </a:cubicBezTo>
                <a:cubicBezTo>
                  <a:pt x="791" y="478"/>
                  <a:pt x="794" y="474"/>
                  <a:pt x="798" y="471"/>
                </a:cubicBezTo>
                <a:close/>
                <a:moveTo>
                  <a:pt x="855" y="397"/>
                </a:moveTo>
                <a:lnTo>
                  <a:pt x="855" y="397"/>
                </a:lnTo>
                <a:cubicBezTo>
                  <a:pt x="855" y="390"/>
                  <a:pt x="855" y="383"/>
                  <a:pt x="855" y="377"/>
                </a:cubicBezTo>
                <a:cubicBezTo>
                  <a:pt x="858" y="340"/>
                  <a:pt x="885" y="309"/>
                  <a:pt x="916" y="313"/>
                </a:cubicBezTo>
                <a:cubicBezTo>
                  <a:pt x="946" y="316"/>
                  <a:pt x="966" y="350"/>
                  <a:pt x="963" y="387"/>
                </a:cubicBezTo>
                <a:cubicBezTo>
                  <a:pt x="959" y="407"/>
                  <a:pt x="953" y="424"/>
                  <a:pt x="939" y="437"/>
                </a:cubicBezTo>
                <a:cubicBezTo>
                  <a:pt x="949" y="441"/>
                  <a:pt x="959" y="444"/>
                  <a:pt x="969" y="444"/>
                </a:cubicBezTo>
                <a:cubicBezTo>
                  <a:pt x="973" y="447"/>
                  <a:pt x="973" y="447"/>
                  <a:pt x="973" y="447"/>
                </a:cubicBezTo>
                <a:cubicBezTo>
                  <a:pt x="979" y="447"/>
                  <a:pt x="986" y="447"/>
                  <a:pt x="990" y="451"/>
                </a:cubicBezTo>
                <a:cubicBezTo>
                  <a:pt x="1003" y="431"/>
                  <a:pt x="1010" y="410"/>
                  <a:pt x="1013" y="383"/>
                </a:cubicBezTo>
                <a:cubicBezTo>
                  <a:pt x="1020" y="313"/>
                  <a:pt x="983" y="252"/>
                  <a:pt x="929" y="245"/>
                </a:cubicBezTo>
                <a:cubicBezTo>
                  <a:pt x="879" y="242"/>
                  <a:pt x="832" y="293"/>
                  <a:pt x="821" y="367"/>
                </a:cubicBezTo>
                <a:cubicBezTo>
                  <a:pt x="821" y="370"/>
                  <a:pt x="821" y="377"/>
                  <a:pt x="821" y="383"/>
                </a:cubicBezTo>
                <a:cubicBezTo>
                  <a:pt x="825" y="383"/>
                  <a:pt x="828" y="387"/>
                  <a:pt x="832" y="387"/>
                </a:cubicBezTo>
                <a:cubicBezTo>
                  <a:pt x="842" y="390"/>
                  <a:pt x="848" y="394"/>
                  <a:pt x="855" y="397"/>
                </a:cubicBezTo>
                <a:close/>
                <a:moveTo>
                  <a:pt x="1124" y="1362"/>
                </a:moveTo>
                <a:lnTo>
                  <a:pt x="1124" y="1362"/>
                </a:lnTo>
                <a:cubicBezTo>
                  <a:pt x="1134" y="1352"/>
                  <a:pt x="1144" y="1349"/>
                  <a:pt x="1161" y="1349"/>
                </a:cubicBezTo>
                <a:cubicBezTo>
                  <a:pt x="1171" y="1346"/>
                  <a:pt x="1205" y="1352"/>
                  <a:pt x="1208" y="1352"/>
                </a:cubicBezTo>
                <a:cubicBezTo>
                  <a:pt x="1232" y="1245"/>
                  <a:pt x="1228" y="1107"/>
                  <a:pt x="1178" y="999"/>
                </a:cubicBezTo>
                <a:cubicBezTo>
                  <a:pt x="1161" y="962"/>
                  <a:pt x="1138" y="929"/>
                  <a:pt x="1111" y="902"/>
                </a:cubicBezTo>
                <a:cubicBezTo>
                  <a:pt x="1101" y="851"/>
                  <a:pt x="1087" y="801"/>
                  <a:pt x="1067" y="754"/>
                </a:cubicBezTo>
                <a:cubicBezTo>
                  <a:pt x="1050" y="720"/>
                  <a:pt x="1030" y="686"/>
                  <a:pt x="1016" y="653"/>
                </a:cubicBezTo>
                <a:cubicBezTo>
                  <a:pt x="1010" y="639"/>
                  <a:pt x="1006" y="626"/>
                  <a:pt x="1000" y="612"/>
                </a:cubicBezTo>
                <a:lnTo>
                  <a:pt x="1000" y="612"/>
                </a:lnTo>
                <a:cubicBezTo>
                  <a:pt x="996" y="616"/>
                  <a:pt x="990" y="619"/>
                  <a:pt x="986" y="622"/>
                </a:cubicBezTo>
                <a:cubicBezTo>
                  <a:pt x="979" y="622"/>
                  <a:pt x="976" y="626"/>
                  <a:pt x="969" y="626"/>
                </a:cubicBezTo>
                <a:cubicBezTo>
                  <a:pt x="969" y="629"/>
                  <a:pt x="966" y="629"/>
                  <a:pt x="963" y="629"/>
                </a:cubicBezTo>
                <a:cubicBezTo>
                  <a:pt x="943" y="636"/>
                  <a:pt x="929" y="649"/>
                  <a:pt x="909" y="663"/>
                </a:cubicBezTo>
                <a:cubicBezTo>
                  <a:pt x="899" y="669"/>
                  <a:pt x="889" y="679"/>
                  <a:pt x="879" y="686"/>
                </a:cubicBezTo>
                <a:cubicBezTo>
                  <a:pt x="862" y="696"/>
                  <a:pt x="801" y="723"/>
                  <a:pt x="771" y="723"/>
                </a:cubicBezTo>
                <a:cubicBezTo>
                  <a:pt x="744" y="727"/>
                  <a:pt x="720" y="717"/>
                  <a:pt x="704" y="703"/>
                </a:cubicBezTo>
                <a:cubicBezTo>
                  <a:pt x="687" y="693"/>
                  <a:pt x="673" y="676"/>
                  <a:pt x="663" y="659"/>
                </a:cubicBezTo>
                <a:cubicBezTo>
                  <a:pt x="660" y="656"/>
                  <a:pt x="657" y="653"/>
                  <a:pt x="653" y="649"/>
                </a:cubicBezTo>
                <a:cubicBezTo>
                  <a:pt x="646" y="639"/>
                  <a:pt x="643" y="632"/>
                  <a:pt x="636" y="626"/>
                </a:cubicBezTo>
                <a:cubicBezTo>
                  <a:pt x="636" y="632"/>
                  <a:pt x="636" y="636"/>
                  <a:pt x="636" y="639"/>
                </a:cubicBezTo>
                <a:cubicBezTo>
                  <a:pt x="633" y="659"/>
                  <a:pt x="636" y="676"/>
                  <a:pt x="630" y="696"/>
                </a:cubicBezTo>
                <a:cubicBezTo>
                  <a:pt x="623" y="720"/>
                  <a:pt x="609" y="740"/>
                  <a:pt x="596" y="757"/>
                </a:cubicBezTo>
                <a:cubicBezTo>
                  <a:pt x="572" y="791"/>
                  <a:pt x="549" y="824"/>
                  <a:pt x="539" y="865"/>
                </a:cubicBezTo>
                <a:cubicBezTo>
                  <a:pt x="529" y="888"/>
                  <a:pt x="529" y="912"/>
                  <a:pt x="529" y="939"/>
                </a:cubicBezTo>
                <a:cubicBezTo>
                  <a:pt x="505" y="976"/>
                  <a:pt x="482" y="1016"/>
                  <a:pt x="461" y="1060"/>
                </a:cubicBezTo>
                <a:cubicBezTo>
                  <a:pt x="434" y="1124"/>
                  <a:pt x="414" y="1194"/>
                  <a:pt x="407" y="1265"/>
                </a:cubicBezTo>
                <a:cubicBezTo>
                  <a:pt x="404" y="1299"/>
                  <a:pt x="404" y="1332"/>
                  <a:pt x="407" y="1366"/>
                </a:cubicBezTo>
                <a:cubicBezTo>
                  <a:pt x="411" y="1373"/>
                  <a:pt x="414" y="1379"/>
                  <a:pt x="418" y="1383"/>
                </a:cubicBezTo>
                <a:cubicBezTo>
                  <a:pt x="455" y="1433"/>
                  <a:pt x="482" y="1473"/>
                  <a:pt x="505" y="1514"/>
                </a:cubicBezTo>
                <a:cubicBezTo>
                  <a:pt x="512" y="1524"/>
                  <a:pt x="519" y="1534"/>
                  <a:pt x="522" y="1544"/>
                </a:cubicBezTo>
                <a:cubicBezTo>
                  <a:pt x="539" y="1571"/>
                  <a:pt x="555" y="1598"/>
                  <a:pt x="572" y="1622"/>
                </a:cubicBezTo>
                <a:cubicBezTo>
                  <a:pt x="579" y="1632"/>
                  <a:pt x="589" y="1642"/>
                  <a:pt x="596" y="1652"/>
                </a:cubicBezTo>
                <a:cubicBezTo>
                  <a:pt x="606" y="1665"/>
                  <a:pt x="616" y="1675"/>
                  <a:pt x="623" y="1685"/>
                </a:cubicBezTo>
                <a:cubicBezTo>
                  <a:pt x="636" y="1702"/>
                  <a:pt x="646" y="1719"/>
                  <a:pt x="653" y="1736"/>
                </a:cubicBezTo>
                <a:cubicBezTo>
                  <a:pt x="747" y="1773"/>
                  <a:pt x="862" y="1770"/>
                  <a:pt x="953" y="1723"/>
                </a:cubicBezTo>
                <a:cubicBezTo>
                  <a:pt x="1003" y="1696"/>
                  <a:pt x="1047" y="1655"/>
                  <a:pt x="1087" y="1615"/>
                </a:cubicBezTo>
                <a:cubicBezTo>
                  <a:pt x="1094" y="1612"/>
                  <a:pt x="1097" y="1608"/>
                  <a:pt x="1101" y="1601"/>
                </a:cubicBezTo>
                <a:cubicBezTo>
                  <a:pt x="1107" y="1551"/>
                  <a:pt x="1107" y="1494"/>
                  <a:pt x="1104" y="1433"/>
                </a:cubicBezTo>
                <a:lnTo>
                  <a:pt x="1104" y="1433"/>
                </a:lnTo>
                <a:cubicBezTo>
                  <a:pt x="1101" y="1423"/>
                  <a:pt x="1101" y="1413"/>
                  <a:pt x="1104" y="1399"/>
                </a:cubicBezTo>
                <a:cubicBezTo>
                  <a:pt x="1104" y="1383"/>
                  <a:pt x="1114" y="1369"/>
                  <a:pt x="1124" y="1362"/>
                </a:cubicBezTo>
                <a:close/>
                <a:moveTo>
                  <a:pt x="1592" y="1642"/>
                </a:moveTo>
                <a:lnTo>
                  <a:pt x="1592" y="1642"/>
                </a:lnTo>
                <a:cubicBezTo>
                  <a:pt x="1589" y="1638"/>
                  <a:pt x="1585" y="1638"/>
                  <a:pt x="1582" y="1635"/>
                </a:cubicBezTo>
                <a:cubicBezTo>
                  <a:pt x="1578" y="1635"/>
                  <a:pt x="1578" y="1632"/>
                  <a:pt x="1575" y="1632"/>
                </a:cubicBezTo>
                <a:cubicBezTo>
                  <a:pt x="1562" y="1622"/>
                  <a:pt x="1551" y="1612"/>
                  <a:pt x="1538" y="1601"/>
                </a:cubicBezTo>
                <a:cubicBezTo>
                  <a:pt x="1528" y="1595"/>
                  <a:pt x="1515" y="1581"/>
                  <a:pt x="1504" y="1568"/>
                </a:cubicBezTo>
                <a:cubicBezTo>
                  <a:pt x="1491" y="1554"/>
                  <a:pt x="1481" y="1537"/>
                  <a:pt x="1481" y="1521"/>
                </a:cubicBezTo>
                <a:cubicBezTo>
                  <a:pt x="1477" y="1514"/>
                  <a:pt x="1477" y="1507"/>
                  <a:pt x="1477" y="1500"/>
                </a:cubicBezTo>
                <a:cubicBezTo>
                  <a:pt x="1477" y="1497"/>
                  <a:pt x="1477" y="1494"/>
                  <a:pt x="1477" y="1490"/>
                </a:cubicBezTo>
                <a:cubicBezTo>
                  <a:pt x="1474" y="1480"/>
                  <a:pt x="1474" y="1473"/>
                  <a:pt x="1471" y="1467"/>
                </a:cubicBezTo>
                <a:cubicBezTo>
                  <a:pt x="1464" y="1453"/>
                  <a:pt x="1464" y="1450"/>
                  <a:pt x="1454" y="1447"/>
                </a:cubicBezTo>
                <a:cubicBezTo>
                  <a:pt x="1451" y="1460"/>
                  <a:pt x="1437" y="1473"/>
                  <a:pt x="1430" y="1484"/>
                </a:cubicBezTo>
                <a:cubicBezTo>
                  <a:pt x="1407" y="1517"/>
                  <a:pt x="1373" y="1541"/>
                  <a:pt x="1336" y="1554"/>
                </a:cubicBezTo>
                <a:cubicBezTo>
                  <a:pt x="1313" y="1561"/>
                  <a:pt x="1286" y="1564"/>
                  <a:pt x="1262" y="1554"/>
                </a:cubicBezTo>
                <a:cubicBezTo>
                  <a:pt x="1249" y="1551"/>
                  <a:pt x="1228" y="1544"/>
                  <a:pt x="1222" y="1534"/>
                </a:cubicBezTo>
                <a:cubicBezTo>
                  <a:pt x="1208" y="1521"/>
                  <a:pt x="1201" y="1511"/>
                  <a:pt x="1195" y="1490"/>
                </a:cubicBezTo>
                <a:cubicBezTo>
                  <a:pt x="1191" y="1473"/>
                  <a:pt x="1195" y="1443"/>
                  <a:pt x="1198" y="1423"/>
                </a:cubicBezTo>
                <a:cubicBezTo>
                  <a:pt x="1195" y="1423"/>
                  <a:pt x="1185" y="1423"/>
                  <a:pt x="1185" y="1423"/>
                </a:cubicBezTo>
                <a:cubicBezTo>
                  <a:pt x="1178" y="1423"/>
                  <a:pt x="1175" y="1426"/>
                  <a:pt x="1171" y="1426"/>
                </a:cubicBezTo>
                <a:cubicBezTo>
                  <a:pt x="1168" y="1430"/>
                  <a:pt x="1168" y="1433"/>
                  <a:pt x="1165" y="1440"/>
                </a:cubicBezTo>
                <a:cubicBezTo>
                  <a:pt x="1165" y="1447"/>
                  <a:pt x="1165" y="1453"/>
                  <a:pt x="1165" y="1460"/>
                </a:cubicBezTo>
                <a:cubicBezTo>
                  <a:pt x="1165" y="1463"/>
                  <a:pt x="1165" y="1463"/>
                  <a:pt x="1165" y="1463"/>
                </a:cubicBezTo>
                <a:cubicBezTo>
                  <a:pt x="1171" y="1521"/>
                  <a:pt x="1168" y="1574"/>
                  <a:pt x="1165" y="1625"/>
                </a:cubicBezTo>
                <a:cubicBezTo>
                  <a:pt x="1161" y="1655"/>
                  <a:pt x="1154" y="1685"/>
                  <a:pt x="1151" y="1712"/>
                </a:cubicBezTo>
                <a:cubicBezTo>
                  <a:pt x="1151" y="1719"/>
                  <a:pt x="1151" y="1719"/>
                  <a:pt x="1151" y="1719"/>
                </a:cubicBezTo>
                <a:cubicBezTo>
                  <a:pt x="1144" y="1749"/>
                  <a:pt x="1138" y="1783"/>
                  <a:pt x="1138" y="1817"/>
                </a:cubicBezTo>
                <a:cubicBezTo>
                  <a:pt x="1138" y="1837"/>
                  <a:pt x="1141" y="1854"/>
                  <a:pt x="1148" y="1864"/>
                </a:cubicBezTo>
                <a:cubicBezTo>
                  <a:pt x="1154" y="1874"/>
                  <a:pt x="1168" y="1884"/>
                  <a:pt x="1188" y="1894"/>
                </a:cubicBezTo>
                <a:cubicBezTo>
                  <a:pt x="1212" y="1904"/>
                  <a:pt x="1239" y="1908"/>
                  <a:pt x="1259" y="1904"/>
                </a:cubicBezTo>
                <a:cubicBezTo>
                  <a:pt x="1279" y="1901"/>
                  <a:pt x="1299" y="1894"/>
                  <a:pt x="1316" y="1881"/>
                </a:cubicBezTo>
                <a:cubicBezTo>
                  <a:pt x="1329" y="1871"/>
                  <a:pt x="1343" y="1860"/>
                  <a:pt x="1353" y="1847"/>
                </a:cubicBezTo>
                <a:cubicBezTo>
                  <a:pt x="1356" y="1844"/>
                  <a:pt x="1363" y="1840"/>
                  <a:pt x="1366" y="1837"/>
                </a:cubicBezTo>
                <a:cubicBezTo>
                  <a:pt x="1387" y="1813"/>
                  <a:pt x="1410" y="1796"/>
                  <a:pt x="1430" y="1783"/>
                </a:cubicBezTo>
                <a:cubicBezTo>
                  <a:pt x="1457" y="1766"/>
                  <a:pt x="1484" y="1753"/>
                  <a:pt x="1511" y="1739"/>
                </a:cubicBezTo>
                <a:cubicBezTo>
                  <a:pt x="1521" y="1736"/>
                  <a:pt x="1531" y="1729"/>
                  <a:pt x="1538" y="1726"/>
                </a:cubicBezTo>
                <a:cubicBezTo>
                  <a:pt x="1558" y="1716"/>
                  <a:pt x="1578" y="1706"/>
                  <a:pt x="1592" y="1689"/>
                </a:cubicBezTo>
                <a:cubicBezTo>
                  <a:pt x="1599" y="1682"/>
                  <a:pt x="1602" y="1675"/>
                  <a:pt x="1605" y="1669"/>
                </a:cubicBezTo>
                <a:cubicBezTo>
                  <a:pt x="1605" y="1662"/>
                  <a:pt x="1605" y="1659"/>
                  <a:pt x="1602" y="1652"/>
                </a:cubicBezTo>
                <a:cubicBezTo>
                  <a:pt x="1599" y="1648"/>
                  <a:pt x="1599" y="1645"/>
                  <a:pt x="1592" y="1642"/>
                </a:cubicBezTo>
                <a:close/>
              </a:path>
            </a:pathLst>
          </a:custGeom>
          <a:solidFill>
            <a:schemeClr val="bg1"/>
          </a:solidFill>
          <a:ln>
            <a:noFill/>
          </a:ln>
          <a:effectLst/>
        </p:spPr>
        <p:txBody>
          <a:bodyPr wrap="none" anchor="ctr"/>
          <a:lstStyle/>
          <a:p>
            <a:endParaRPr lang="en-US" dirty="0"/>
          </a:p>
        </p:txBody>
      </p:sp>
      <p:sp>
        <p:nvSpPr>
          <p:cNvPr id="162" name="object 12">
            <a:extLst>
              <a:ext uri="{FF2B5EF4-FFF2-40B4-BE49-F238E27FC236}">
                <a16:creationId xmlns:a16="http://schemas.microsoft.com/office/drawing/2014/main" id="{C66A61B0-C03D-4D88-BFC0-7B3C9348F88F}"/>
              </a:ext>
            </a:extLst>
          </p:cNvPr>
          <p:cNvSpPr txBox="1"/>
          <p:nvPr/>
        </p:nvSpPr>
        <p:spPr>
          <a:xfrm>
            <a:off x="8556230" y="1978280"/>
            <a:ext cx="1568450" cy="298663"/>
          </a:xfrm>
          <a:prstGeom prst="roundRect">
            <a:avLst/>
          </a:prstGeom>
          <a:solidFill>
            <a:schemeClr val="accent6"/>
          </a:solidFill>
          <a:ln w="9144">
            <a:noFill/>
          </a:ln>
        </p:spPr>
        <p:txBody>
          <a:bodyPr vert="horz" wrap="square" lIns="0" tIns="53975" rIns="0" bIns="0" rtlCol="0">
            <a:spAutoFit/>
          </a:bodyPr>
          <a:lstStyle/>
          <a:p>
            <a:pPr marL="210820" marR="0" lvl="0" indent="0" algn="l" defTabSz="914400" rtl="0" eaLnBrk="1" fontAlgn="auto" latinLnBrk="0" hangingPunct="1">
              <a:lnSpc>
                <a:spcPct val="100000"/>
              </a:lnSpc>
              <a:spcBef>
                <a:spcPts val="42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90"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63" name="object 12">
            <a:extLst>
              <a:ext uri="{FF2B5EF4-FFF2-40B4-BE49-F238E27FC236}">
                <a16:creationId xmlns:a16="http://schemas.microsoft.com/office/drawing/2014/main" id="{FA3CCB37-9101-468E-888A-AEE6539C8C1D}"/>
              </a:ext>
            </a:extLst>
          </p:cNvPr>
          <p:cNvSpPr txBox="1"/>
          <p:nvPr/>
        </p:nvSpPr>
        <p:spPr>
          <a:xfrm>
            <a:off x="10237949" y="1984505"/>
            <a:ext cx="1568450" cy="298663"/>
          </a:xfrm>
          <a:prstGeom prst="roundRect">
            <a:avLst/>
          </a:prstGeom>
          <a:solidFill>
            <a:schemeClr val="accent6"/>
          </a:solidFill>
          <a:ln w="9144">
            <a:noFill/>
          </a:ln>
        </p:spPr>
        <p:txBody>
          <a:bodyPr vert="horz" wrap="square" lIns="0" tIns="53975" rIns="0" bIns="0" rtlCol="0">
            <a:spAutoFit/>
          </a:bodyPr>
          <a:lstStyle/>
          <a:p>
            <a:pPr marL="210820" marR="0" lvl="0" indent="0" algn="l" defTabSz="914400" rtl="0" eaLnBrk="1" fontAlgn="auto" latinLnBrk="0" hangingPunct="1">
              <a:lnSpc>
                <a:spcPct val="100000"/>
              </a:lnSpc>
              <a:spcBef>
                <a:spcPts val="42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90"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64" name="TextBox 163">
            <a:extLst>
              <a:ext uri="{FF2B5EF4-FFF2-40B4-BE49-F238E27FC236}">
                <a16:creationId xmlns:a16="http://schemas.microsoft.com/office/drawing/2014/main" id="{D2314278-153C-4D54-A4DA-4886150C71BE}"/>
              </a:ext>
            </a:extLst>
          </p:cNvPr>
          <p:cNvSpPr txBox="1"/>
          <p:nvPr/>
        </p:nvSpPr>
        <p:spPr>
          <a:xfrm>
            <a:off x="101918" y="4850250"/>
            <a:ext cx="3996118" cy="1476686"/>
          </a:xfrm>
          <a:prstGeom prst="rect">
            <a:avLst/>
          </a:prstGeom>
          <a:noFill/>
        </p:spPr>
        <p:txBody>
          <a:bodyPr wrap="square" rtlCol="0">
            <a:spAutoFit/>
          </a:bodyPr>
          <a:lstStyle/>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Any network, device, or application</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Robust driverless printing solution</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Support for graphics acceleration with Intel, AMD, and NVIDIA</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99" dirty="0">
                <a:solidFill>
                  <a:prstClr val="black"/>
                </a:solidFill>
                <a:latin typeface="Calibri" panose="020F0502020204030204"/>
              </a:rPr>
              <a:t>S</a:t>
            </a: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elf-service password reset</a:t>
            </a:r>
          </a:p>
        </p:txBody>
      </p:sp>
      <p:sp>
        <p:nvSpPr>
          <p:cNvPr id="165" name="TextBox 164">
            <a:extLst>
              <a:ext uri="{FF2B5EF4-FFF2-40B4-BE49-F238E27FC236}">
                <a16:creationId xmlns:a16="http://schemas.microsoft.com/office/drawing/2014/main" id="{5A708425-F1B5-43D0-A067-D9A303A61F24}"/>
              </a:ext>
            </a:extLst>
          </p:cNvPr>
          <p:cNvSpPr txBox="1"/>
          <p:nvPr/>
        </p:nvSpPr>
        <p:spPr>
          <a:xfrm>
            <a:off x="4098036" y="4850250"/>
            <a:ext cx="3995928" cy="1476943"/>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err="1">
                <a:solidFill>
                  <a:prstClr val="black"/>
                </a:solidFill>
              </a:rPr>
              <a:t>SmartAccess</a:t>
            </a:r>
            <a:r>
              <a:rPr lang="en-US" sz="1799" dirty="0">
                <a:solidFill>
                  <a:prstClr val="black"/>
                </a:solidFill>
              </a:rPr>
              <a:t> &amp; </a:t>
            </a:r>
            <a:r>
              <a:rPr lang="en-US" sz="1799" dirty="0" err="1">
                <a:solidFill>
                  <a:prstClr val="black"/>
                </a:solidFill>
              </a:rPr>
              <a:t>SmartControl</a:t>
            </a:r>
            <a:r>
              <a:rPr lang="en-US" sz="1799" dirty="0">
                <a:solidFill>
                  <a:prstClr val="black"/>
                </a:solidFill>
              </a:rPr>
              <a:t> for fine-grained context-aware policy controls</a:t>
            </a:r>
          </a:p>
          <a:p>
            <a:pPr marL="285750" indent="-285750" defTabSz="914126">
              <a:buFont typeface="Arial" panose="020B0604020202020204" pitchFamily="34" charset="0"/>
              <a:buChar char="•"/>
              <a:defRPr/>
            </a:pPr>
            <a:r>
              <a:rPr lang="en-US" sz="1799" dirty="0">
                <a:solidFill>
                  <a:prstClr val="black"/>
                </a:solidFill>
                <a:latin typeface="Calibri" panose="020F0502020204030204"/>
              </a:rPr>
              <a:t>Session Recording for compliance and advanced troubleshooting</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Integrated SSL VPN solution</a:t>
            </a:r>
          </a:p>
        </p:txBody>
      </p:sp>
      <p:sp>
        <p:nvSpPr>
          <p:cNvPr id="166" name="TextBox 165">
            <a:extLst>
              <a:ext uri="{FF2B5EF4-FFF2-40B4-BE49-F238E27FC236}">
                <a16:creationId xmlns:a16="http://schemas.microsoft.com/office/drawing/2014/main" id="{8B540B20-5795-489B-A984-093D92BEA744}"/>
              </a:ext>
            </a:extLst>
          </p:cNvPr>
          <p:cNvSpPr txBox="1"/>
          <p:nvPr/>
        </p:nvSpPr>
        <p:spPr>
          <a:xfrm>
            <a:off x="8326119" y="4844151"/>
            <a:ext cx="3865881" cy="1476686"/>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rPr>
              <a:t>Industry-leading application &amp; image management (PVS, MCS, App Layering, plus App-V support)</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Innovative RAM, CPU and I/O optimization</a:t>
            </a:r>
          </a:p>
        </p:txBody>
      </p:sp>
      <p:sp>
        <p:nvSpPr>
          <p:cNvPr id="167" name="TextBox 166">
            <a:extLst>
              <a:ext uri="{FF2B5EF4-FFF2-40B4-BE49-F238E27FC236}">
                <a16:creationId xmlns:a16="http://schemas.microsoft.com/office/drawing/2014/main" id="{4CAC6985-BE5E-467A-B301-4794630A1C71}"/>
              </a:ext>
            </a:extLst>
          </p:cNvPr>
          <p:cNvSpPr txBox="1"/>
          <p:nvPr/>
        </p:nvSpPr>
        <p:spPr>
          <a:xfrm>
            <a:off x="428129" y="4320787"/>
            <a:ext cx="3343697" cy="523220"/>
          </a:xfrm>
          <a:prstGeom prst="rect">
            <a:avLst/>
          </a:prstGeom>
          <a:noFill/>
        </p:spPr>
        <p:txBody>
          <a:bodyPr wrap="square" rtlCol="0">
            <a:spAutoFit/>
          </a:bodyPr>
          <a:lstStyle/>
          <a:p>
            <a:r>
              <a:rPr lang="en-US" sz="2800" b="1" dirty="0">
                <a:solidFill>
                  <a:schemeClr val="accent2"/>
                </a:solidFill>
              </a:rPr>
              <a:t>Best User Experience</a:t>
            </a:r>
            <a:endParaRPr lang="en-US" sz="1600" b="1" dirty="0">
              <a:solidFill>
                <a:schemeClr val="accent2"/>
              </a:solidFill>
            </a:endParaRPr>
          </a:p>
        </p:txBody>
      </p:sp>
      <p:sp>
        <p:nvSpPr>
          <p:cNvPr id="168" name="TextBox 167">
            <a:extLst>
              <a:ext uri="{FF2B5EF4-FFF2-40B4-BE49-F238E27FC236}">
                <a16:creationId xmlns:a16="http://schemas.microsoft.com/office/drawing/2014/main" id="{8F278E3C-38FF-4D10-9434-242BBDCA5624}"/>
              </a:ext>
            </a:extLst>
          </p:cNvPr>
          <p:cNvSpPr txBox="1"/>
          <p:nvPr/>
        </p:nvSpPr>
        <p:spPr>
          <a:xfrm>
            <a:off x="4371178" y="4320787"/>
            <a:ext cx="3732712" cy="523220"/>
          </a:xfrm>
          <a:prstGeom prst="rect">
            <a:avLst/>
          </a:prstGeom>
          <a:noFill/>
        </p:spPr>
        <p:txBody>
          <a:bodyPr wrap="square" rtlCol="0">
            <a:spAutoFit/>
          </a:bodyPr>
          <a:lstStyle/>
          <a:p>
            <a:r>
              <a:rPr lang="en-US" sz="2800" b="1" dirty="0">
                <a:solidFill>
                  <a:schemeClr val="accent2"/>
                </a:solidFill>
              </a:rPr>
              <a:t>Context-aware Security</a:t>
            </a:r>
            <a:endParaRPr lang="en-US" sz="1600" b="1" dirty="0">
              <a:solidFill>
                <a:schemeClr val="accent2"/>
              </a:solidFill>
            </a:endParaRPr>
          </a:p>
        </p:txBody>
      </p:sp>
      <p:sp>
        <p:nvSpPr>
          <p:cNvPr id="169" name="TextBox 168">
            <a:extLst>
              <a:ext uri="{FF2B5EF4-FFF2-40B4-BE49-F238E27FC236}">
                <a16:creationId xmlns:a16="http://schemas.microsoft.com/office/drawing/2014/main" id="{C98FEC2E-9651-4F94-BEB7-31FBD21EAE67}"/>
              </a:ext>
            </a:extLst>
          </p:cNvPr>
          <p:cNvSpPr txBox="1"/>
          <p:nvPr/>
        </p:nvSpPr>
        <p:spPr>
          <a:xfrm>
            <a:off x="8608822" y="4320787"/>
            <a:ext cx="3430522" cy="523220"/>
          </a:xfrm>
          <a:prstGeom prst="rect">
            <a:avLst/>
          </a:prstGeom>
          <a:noFill/>
        </p:spPr>
        <p:txBody>
          <a:bodyPr wrap="square" rtlCol="0">
            <a:spAutoFit/>
          </a:bodyPr>
          <a:lstStyle/>
          <a:p>
            <a:r>
              <a:rPr lang="en-US" sz="2800" b="1" dirty="0">
                <a:solidFill>
                  <a:schemeClr val="accent2"/>
                </a:solidFill>
              </a:rPr>
              <a:t>Simpler Management</a:t>
            </a:r>
            <a:endParaRPr lang="en-US" sz="1600" b="1" dirty="0">
              <a:solidFill>
                <a:schemeClr val="accent2"/>
              </a:solidFill>
            </a:endParaRPr>
          </a:p>
        </p:txBody>
      </p:sp>
    </p:spTree>
    <p:extLst>
      <p:ext uri="{BB962C8B-B14F-4D97-AF65-F5344CB8AC3E}">
        <p14:creationId xmlns:p14="http://schemas.microsoft.com/office/powerpoint/2010/main" val="5780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6" grpId="0"/>
      <p:bldP spid="167" grpId="0"/>
      <p:bldP spid="168" grpId="0"/>
      <p:bldP spid="1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CE831-4A2B-4C0C-9A96-97B4258DDD19}"/>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Use Cases: Citrix Virtual Apps &amp; Desktops</a:t>
            </a:r>
          </a:p>
        </p:txBody>
      </p:sp>
      <p:sp>
        <p:nvSpPr>
          <p:cNvPr id="7" name="TextBox 6">
            <a:extLst>
              <a:ext uri="{FF2B5EF4-FFF2-40B4-BE49-F238E27FC236}">
                <a16:creationId xmlns:a16="http://schemas.microsoft.com/office/drawing/2014/main" id="{84BAC0A2-892B-4BF5-84E4-DFE696F023F7}"/>
              </a:ext>
            </a:extLst>
          </p:cNvPr>
          <p:cNvSpPr txBox="1"/>
          <p:nvPr/>
        </p:nvSpPr>
        <p:spPr>
          <a:xfrm>
            <a:off x="428129" y="1295233"/>
            <a:ext cx="3521571" cy="830997"/>
          </a:xfrm>
          <a:prstGeom prst="rect">
            <a:avLst/>
          </a:prstGeom>
          <a:noFill/>
        </p:spPr>
        <p:txBody>
          <a:bodyPr wrap="square" rtlCol="0">
            <a:spAutoFit/>
          </a:bodyPr>
          <a:lstStyle/>
          <a:p>
            <a:pPr algn="ctr"/>
            <a:r>
              <a:rPr lang="en-US" sz="2400" b="1" dirty="0">
                <a:solidFill>
                  <a:schemeClr val="accent6"/>
                </a:solidFill>
              </a:rPr>
              <a:t>Centrally deliver graphics-intensive 3D apps</a:t>
            </a:r>
            <a:endParaRPr lang="en-US" sz="1400" b="1" dirty="0">
              <a:solidFill>
                <a:schemeClr val="accent6"/>
              </a:solidFill>
            </a:endParaRPr>
          </a:p>
        </p:txBody>
      </p:sp>
      <p:sp>
        <p:nvSpPr>
          <p:cNvPr id="8" name="TextBox 7">
            <a:extLst>
              <a:ext uri="{FF2B5EF4-FFF2-40B4-BE49-F238E27FC236}">
                <a16:creationId xmlns:a16="http://schemas.microsoft.com/office/drawing/2014/main" id="{2910B101-69D3-4CBF-8332-2B2B74E57C7F}"/>
              </a:ext>
            </a:extLst>
          </p:cNvPr>
          <p:cNvSpPr txBox="1"/>
          <p:nvPr/>
        </p:nvSpPr>
        <p:spPr>
          <a:xfrm>
            <a:off x="4335214" y="1295233"/>
            <a:ext cx="3521571" cy="830997"/>
          </a:xfrm>
          <a:prstGeom prst="rect">
            <a:avLst/>
          </a:prstGeom>
          <a:noFill/>
        </p:spPr>
        <p:txBody>
          <a:bodyPr wrap="square" rtlCol="0">
            <a:spAutoFit/>
          </a:bodyPr>
          <a:lstStyle/>
          <a:p>
            <a:pPr algn="ctr"/>
            <a:r>
              <a:rPr lang="en-US" sz="2400" b="1" dirty="0">
                <a:solidFill>
                  <a:schemeClr val="accent3"/>
                </a:solidFill>
              </a:rPr>
              <a:t>Simplify Windows 10 migration</a:t>
            </a:r>
            <a:endParaRPr lang="en-US" sz="1400" b="1" dirty="0">
              <a:solidFill>
                <a:schemeClr val="accent3"/>
              </a:solidFill>
            </a:endParaRPr>
          </a:p>
        </p:txBody>
      </p:sp>
      <p:sp>
        <p:nvSpPr>
          <p:cNvPr id="9" name="TextBox 8">
            <a:extLst>
              <a:ext uri="{FF2B5EF4-FFF2-40B4-BE49-F238E27FC236}">
                <a16:creationId xmlns:a16="http://schemas.microsoft.com/office/drawing/2014/main" id="{4E229309-D5A8-4DA7-AB64-69BFFD876AF9}"/>
              </a:ext>
            </a:extLst>
          </p:cNvPr>
          <p:cNvSpPr txBox="1"/>
          <p:nvPr/>
        </p:nvSpPr>
        <p:spPr>
          <a:xfrm>
            <a:off x="8242300" y="1295233"/>
            <a:ext cx="3521571" cy="830997"/>
          </a:xfrm>
          <a:prstGeom prst="rect">
            <a:avLst/>
          </a:prstGeom>
          <a:noFill/>
        </p:spPr>
        <p:txBody>
          <a:bodyPr wrap="square" rtlCol="0">
            <a:spAutoFit/>
          </a:bodyPr>
          <a:lstStyle/>
          <a:p>
            <a:pPr algn="ctr"/>
            <a:r>
              <a:rPr lang="en-US" sz="2400" b="1" dirty="0">
                <a:solidFill>
                  <a:schemeClr val="accent5"/>
                </a:solidFill>
              </a:rPr>
              <a:t>Accelerate workspace mobility with app layering</a:t>
            </a:r>
            <a:endParaRPr lang="en-US" sz="1400" b="1" dirty="0">
              <a:solidFill>
                <a:schemeClr val="accent5"/>
              </a:solidFill>
            </a:endParaRPr>
          </a:p>
        </p:txBody>
      </p:sp>
      <p:sp>
        <p:nvSpPr>
          <p:cNvPr id="10" name="TextBox 9">
            <a:extLst>
              <a:ext uri="{FF2B5EF4-FFF2-40B4-BE49-F238E27FC236}">
                <a16:creationId xmlns:a16="http://schemas.microsoft.com/office/drawing/2014/main" id="{C4C1C60A-8D3B-46FC-9A31-4D80CE058986}"/>
              </a:ext>
            </a:extLst>
          </p:cNvPr>
          <p:cNvSpPr txBox="1"/>
          <p:nvPr/>
        </p:nvSpPr>
        <p:spPr>
          <a:xfrm>
            <a:off x="457204" y="4005830"/>
            <a:ext cx="3521571" cy="830997"/>
          </a:xfrm>
          <a:prstGeom prst="rect">
            <a:avLst/>
          </a:prstGeom>
          <a:noFill/>
        </p:spPr>
        <p:txBody>
          <a:bodyPr wrap="square" rtlCol="0">
            <a:spAutoFit/>
          </a:bodyPr>
          <a:lstStyle/>
          <a:p>
            <a:pPr algn="ctr"/>
            <a:r>
              <a:rPr lang="en-US" sz="2400" b="1" dirty="0">
                <a:solidFill>
                  <a:schemeClr val="accent2"/>
                </a:solidFill>
              </a:rPr>
              <a:t>Deliver secure Linux virtual apps and desktops</a:t>
            </a:r>
            <a:endParaRPr lang="en-US" sz="1400" b="1" dirty="0">
              <a:solidFill>
                <a:schemeClr val="accent2"/>
              </a:solidFill>
            </a:endParaRPr>
          </a:p>
        </p:txBody>
      </p:sp>
      <p:sp>
        <p:nvSpPr>
          <p:cNvPr id="11" name="TextBox 10">
            <a:extLst>
              <a:ext uri="{FF2B5EF4-FFF2-40B4-BE49-F238E27FC236}">
                <a16:creationId xmlns:a16="http://schemas.microsoft.com/office/drawing/2014/main" id="{2FEC235A-B64C-4D99-8E7B-78500983BADB}"/>
              </a:ext>
            </a:extLst>
          </p:cNvPr>
          <p:cNvSpPr txBox="1"/>
          <p:nvPr/>
        </p:nvSpPr>
        <p:spPr>
          <a:xfrm>
            <a:off x="4335213" y="4042057"/>
            <a:ext cx="3521571" cy="830997"/>
          </a:xfrm>
          <a:prstGeom prst="rect">
            <a:avLst/>
          </a:prstGeom>
          <a:noFill/>
        </p:spPr>
        <p:txBody>
          <a:bodyPr wrap="square" rtlCol="0">
            <a:spAutoFit/>
          </a:bodyPr>
          <a:lstStyle/>
          <a:p>
            <a:pPr algn="ctr"/>
            <a:r>
              <a:rPr lang="en-US" sz="2400" b="1" dirty="0">
                <a:solidFill>
                  <a:schemeClr val="accent1"/>
                </a:solidFill>
              </a:rPr>
              <a:t>Enable remote workers offline</a:t>
            </a:r>
            <a:endParaRPr lang="en-US" sz="1400" b="1" dirty="0">
              <a:solidFill>
                <a:schemeClr val="accent1"/>
              </a:solidFill>
            </a:endParaRPr>
          </a:p>
        </p:txBody>
      </p:sp>
      <p:sp>
        <p:nvSpPr>
          <p:cNvPr id="12" name="TextBox 11">
            <a:extLst>
              <a:ext uri="{FF2B5EF4-FFF2-40B4-BE49-F238E27FC236}">
                <a16:creationId xmlns:a16="http://schemas.microsoft.com/office/drawing/2014/main" id="{6A373E17-D7C8-4657-82B4-7F116B20094E}"/>
              </a:ext>
            </a:extLst>
          </p:cNvPr>
          <p:cNvSpPr txBox="1"/>
          <p:nvPr/>
        </p:nvSpPr>
        <p:spPr>
          <a:xfrm>
            <a:off x="8213225" y="4042057"/>
            <a:ext cx="3521571" cy="830997"/>
          </a:xfrm>
          <a:prstGeom prst="rect">
            <a:avLst/>
          </a:prstGeom>
          <a:noFill/>
        </p:spPr>
        <p:txBody>
          <a:bodyPr wrap="square" rtlCol="0">
            <a:spAutoFit/>
          </a:bodyPr>
          <a:lstStyle/>
          <a:p>
            <a:pPr algn="ctr"/>
            <a:r>
              <a:rPr lang="en-US" sz="2400" b="1" dirty="0">
                <a:solidFill>
                  <a:schemeClr val="accent4"/>
                </a:solidFill>
              </a:rPr>
              <a:t>Virtualize Skype for Business</a:t>
            </a:r>
            <a:endParaRPr lang="en-US" sz="1400" b="1" dirty="0">
              <a:solidFill>
                <a:schemeClr val="accent4"/>
              </a:solidFill>
            </a:endParaRPr>
          </a:p>
        </p:txBody>
      </p:sp>
      <p:sp>
        <p:nvSpPr>
          <p:cNvPr id="13" name="TextBox 12">
            <a:extLst>
              <a:ext uri="{FF2B5EF4-FFF2-40B4-BE49-F238E27FC236}">
                <a16:creationId xmlns:a16="http://schemas.microsoft.com/office/drawing/2014/main" id="{6C7E9965-5BA7-4DE0-B9E5-ED96601A6128}"/>
              </a:ext>
            </a:extLst>
          </p:cNvPr>
          <p:cNvSpPr txBox="1"/>
          <p:nvPr/>
        </p:nvSpPr>
        <p:spPr>
          <a:xfrm>
            <a:off x="4533904" y="4908590"/>
            <a:ext cx="3322881" cy="1754326"/>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Citrix </a:t>
            </a:r>
            <a:r>
              <a:rPr lang="en-US" sz="1799" dirty="0" err="1">
                <a:solidFill>
                  <a:prstClr val="black"/>
                </a:solidFill>
                <a:latin typeface="Calibri" panose="020F0502020204030204"/>
              </a:rPr>
              <a:t>DesktopPlayer</a:t>
            </a:r>
            <a:r>
              <a:rPr lang="en-US" sz="1799" dirty="0">
                <a:solidFill>
                  <a:prstClr val="black"/>
                </a:solidFill>
                <a:latin typeface="Calibri" panose="020F0502020204030204"/>
              </a:rPr>
              <a:t> allows users to run Windows virtual desktops on Windows or Mac devices whether they are online, offline, or over a slow and intermittent network connection. </a:t>
            </a:r>
          </a:p>
        </p:txBody>
      </p:sp>
      <p:sp>
        <p:nvSpPr>
          <p:cNvPr id="14" name="TextBox 13">
            <a:extLst>
              <a:ext uri="{FF2B5EF4-FFF2-40B4-BE49-F238E27FC236}">
                <a16:creationId xmlns:a16="http://schemas.microsoft.com/office/drawing/2014/main" id="{01A1CDD1-1B11-47AE-B428-CC230E3A38FF}"/>
              </a:ext>
            </a:extLst>
          </p:cNvPr>
          <p:cNvSpPr txBox="1"/>
          <p:nvPr/>
        </p:nvSpPr>
        <p:spPr>
          <a:xfrm>
            <a:off x="8312569" y="4908590"/>
            <a:ext cx="3322881" cy="1754326"/>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The HDX </a:t>
            </a:r>
            <a:r>
              <a:rPr lang="en-US" sz="1799" dirty="0" err="1">
                <a:solidFill>
                  <a:prstClr val="black"/>
                </a:solidFill>
                <a:latin typeface="Calibri" panose="020F0502020204030204"/>
              </a:rPr>
              <a:t>RealTime</a:t>
            </a:r>
            <a:r>
              <a:rPr lang="en-US" sz="1799" dirty="0">
                <a:solidFill>
                  <a:prstClr val="black"/>
                </a:solidFill>
                <a:latin typeface="Calibri" panose="020F0502020204030204"/>
              </a:rPr>
              <a:t> Optimization Pack allows you to publish Skype for Business as a virtualized app or within a virtual desktop—with the same performance as a local installation.</a:t>
            </a:r>
          </a:p>
        </p:txBody>
      </p:sp>
      <p:sp>
        <p:nvSpPr>
          <p:cNvPr id="15" name="TextBox 14">
            <a:extLst>
              <a:ext uri="{FF2B5EF4-FFF2-40B4-BE49-F238E27FC236}">
                <a16:creationId xmlns:a16="http://schemas.microsoft.com/office/drawing/2014/main" id="{DD31125B-DE30-45F8-BA0C-9ED001B090E7}"/>
              </a:ext>
            </a:extLst>
          </p:cNvPr>
          <p:cNvSpPr txBox="1"/>
          <p:nvPr/>
        </p:nvSpPr>
        <p:spPr>
          <a:xfrm>
            <a:off x="556551" y="4928757"/>
            <a:ext cx="3322881" cy="1754326"/>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Give users secure access to mission-critical, specialized Linux desktops from non-Linux devices. Manage both Windows and Linux apps/desktops from a single console.</a:t>
            </a:r>
          </a:p>
        </p:txBody>
      </p:sp>
      <p:sp>
        <p:nvSpPr>
          <p:cNvPr id="16" name="TextBox 15">
            <a:extLst>
              <a:ext uri="{FF2B5EF4-FFF2-40B4-BE49-F238E27FC236}">
                <a16:creationId xmlns:a16="http://schemas.microsoft.com/office/drawing/2014/main" id="{8B5A53A4-89AF-4753-9E68-0BEBE8398ACE}"/>
              </a:ext>
            </a:extLst>
          </p:cNvPr>
          <p:cNvSpPr txBox="1"/>
          <p:nvPr/>
        </p:nvSpPr>
        <p:spPr>
          <a:xfrm>
            <a:off x="556551" y="2126230"/>
            <a:ext cx="3322881" cy="1754326"/>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Provide compression and graphics acceleration technologies to optimize professional 3D graphics apps (like CAD) over low-bandwidth, high-latency networks. </a:t>
            </a:r>
          </a:p>
        </p:txBody>
      </p:sp>
      <p:sp>
        <p:nvSpPr>
          <p:cNvPr id="17" name="TextBox 16">
            <a:extLst>
              <a:ext uri="{FF2B5EF4-FFF2-40B4-BE49-F238E27FC236}">
                <a16:creationId xmlns:a16="http://schemas.microsoft.com/office/drawing/2014/main" id="{C81801D0-DAFE-4DAC-99CD-35FE55E67CD2}"/>
              </a:ext>
            </a:extLst>
          </p:cNvPr>
          <p:cNvSpPr txBox="1"/>
          <p:nvPr/>
        </p:nvSpPr>
        <p:spPr>
          <a:xfrm>
            <a:off x="4533904" y="2126230"/>
            <a:ext cx="3322881" cy="1754326"/>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Deliver new Windows 10 virtual desktops to all users, while streamlining ongoing maintenance and future updates. </a:t>
            </a:r>
            <a:r>
              <a:rPr lang="en-US" sz="1799" dirty="0" err="1">
                <a:solidFill>
                  <a:prstClr val="black"/>
                </a:solidFill>
                <a:latin typeface="Calibri" panose="020F0502020204030204"/>
              </a:rPr>
              <a:t>AppDNA</a:t>
            </a:r>
            <a:r>
              <a:rPr lang="en-US" sz="1799" dirty="0">
                <a:solidFill>
                  <a:prstClr val="black"/>
                </a:solidFill>
                <a:latin typeface="Calibri" panose="020F0502020204030204"/>
              </a:rPr>
              <a:t> reduces cost and complexity of app management. </a:t>
            </a:r>
          </a:p>
        </p:txBody>
      </p:sp>
      <p:sp>
        <p:nvSpPr>
          <p:cNvPr id="18" name="TextBox 17">
            <a:extLst>
              <a:ext uri="{FF2B5EF4-FFF2-40B4-BE49-F238E27FC236}">
                <a16:creationId xmlns:a16="http://schemas.microsoft.com/office/drawing/2014/main" id="{527F9A8A-79C3-47C6-A39D-B4EBD1479739}"/>
              </a:ext>
            </a:extLst>
          </p:cNvPr>
          <p:cNvSpPr txBox="1"/>
          <p:nvPr/>
        </p:nvSpPr>
        <p:spPr>
          <a:xfrm>
            <a:off x="8312569" y="2126230"/>
            <a:ext cx="3322881" cy="1477328"/>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Simplify packaging, updating and delivering applications across any hypervisor, cloud, or end user computing platform with 99%+ application compatibility.</a:t>
            </a:r>
          </a:p>
        </p:txBody>
      </p:sp>
    </p:spTree>
    <p:extLst>
      <p:ext uri="{BB962C8B-B14F-4D97-AF65-F5344CB8AC3E}">
        <p14:creationId xmlns:p14="http://schemas.microsoft.com/office/powerpoint/2010/main" val="33277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gear icon">
            <a:extLst>
              <a:ext uri="{FF2B5EF4-FFF2-40B4-BE49-F238E27FC236}">
                <a16:creationId xmlns:a16="http://schemas.microsoft.com/office/drawing/2014/main" id="{E0ED0BED-354E-4B80-95DA-5A7179138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143" y="4073636"/>
            <a:ext cx="2509262" cy="2509262"/>
          </a:xfrm>
          <a:prstGeom prst="rect">
            <a:avLst/>
          </a:prstGeom>
          <a:noFill/>
          <a:extLst>
            <a:ext uri="{909E8E84-426E-40DD-AFC4-6F175D3DCCD1}">
              <a14:hiddenFill xmlns:a14="http://schemas.microsoft.com/office/drawing/2010/main">
                <a:solidFill>
                  <a:srgbClr val="FFFFFF"/>
                </a:solidFill>
              </a14:hiddenFill>
            </a:ext>
          </a:extLst>
        </p:spPr>
      </p:pic>
      <p:sp>
        <p:nvSpPr>
          <p:cNvPr id="33" name="object 33"/>
          <p:cNvSpPr txBox="1">
            <a:spLocks noGrp="1"/>
          </p:cNvSpPr>
          <p:nvPr>
            <p:ph type="sldNum" sz="quarter" idx="4294967295"/>
          </p:nvPr>
        </p:nvSpPr>
        <p:spPr>
          <a:xfrm>
            <a:off x="635092" y="-1347295"/>
            <a:ext cx="0" cy="111569"/>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BEBEB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14</a:t>
            </a:fld>
            <a:endParaRPr kumimoji="0" sz="700" b="0" i="0" u="none" strike="noStrike" kern="1200" cap="none" spc="-5" normalizeH="0" baseline="0" noProof="0" dirty="0">
              <a:ln>
                <a:noFill/>
              </a:ln>
              <a:solidFill>
                <a:srgbClr val="BEBEBE"/>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57450A3-B3B3-4009-A150-2594CA512E6D}"/>
              </a:ext>
            </a:extLst>
          </p:cNvPr>
          <p:cNvSpPr txBox="1"/>
          <p:nvPr/>
        </p:nvSpPr>
        <p:spPr>
          <a:xfrm>
            <a:off x="254781" y="174917"/>
            <a:ext cx="10330408" cy="830997"/>
          </a:xfrm>
          <a:prstGeom prst="rect">
            <a:avLst/>
          </a:prstGeom>
          <a:noFill/>
        </p:spPr>
        <p:txBody>
          <a:bodyPr wrap="square" rtlCol="0">
            <a:spAutoFit/>
          </a:bodyPr>
          <a:lstStyle/>
          <a:p>
            <a:r>
              <a:rPr lang="en-US" sz="4800" b="1" dirty="0">
                <a:solidFill>
                  <a:schemeClr val="accent1"/>
                </a:solidFill>
                <a:latin typeface="+mj-lt"/>
              </a:rPr>
              <a:t>Citrix Endpoint Management</a:t>
            </a:r>
          </a:p>
        </p:txBody>
      </p:sp>
      <p:sp>
        <p:nvSpPr>
          <p:cNvPr id="53" name="TextBox 52">
            <a:extLst>
              <a:ext uri="{FF2B5EF4-FFF2-40B4-BE49-F238E27FC236}">
                <a16:creationId xmlns:a16="http://schemas.microsoft.com/office/drawing/2014/main" id="{9B0D3FAC-E80C-4AAC-837E-6BEF641260B0}"/>
              </a:ext>
            </a:extLst>
          </p:cNvPr>
          <p:cNvSpPr txBox="1"/>
          <p:nvPr/>
        </p:nvSpPr>
        <p:spPr>
          <a:xfrm>
            <a:off x="254781" y="903709"/>
            <a:ext cx="6999836" cy="338554"/>
          </a:xfrm>
          <a:prstGeom prst="rect">
            <a:avLst/>
          </a:prstGeom>
          <a:noFill/>
        </p:spPr>
        <p:txBody>
          <a:bodyPr wrap="square" rtlCol="0">
            <a:spAutoFit/>
          </a:bodyPr>
          <a:lstStyle/>
          <a:p>
            <a:r>
              <a:rPr lang="en-US" sz="1600" dirty="0">
                <a:solidFill>
                  <a:schemeClr val="tx2"/>
                </a:solidFill>
                <a:latin typeface="+mj-lt"/>
              </a:rPr>
              <a:t>Formerly XenMobile</a:t>
            </a:r>
          </a:p>
        </p:txBody>
      </p:sp>
      <p:pic>
        <p:nvPicPr>
          <p:cNvPr id="155" name="Picture 154">
            <a:extLst>
              <a:ext uri="{FF2B5EF4-FFF2-40B4-BE49-F238E27FC236}">
                <a16:creationId xmlns:a16="http://schemas.microsoft.com/office/drawing/2014/main" id="{C49BA2D4-4A6D-428C-B421-2131F4379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197" y="826465"/>
            <a:ext cx="881973" cy="881973"/>
          </a:xfrm>
          <a:prstGeom prst="rect">
            <a:avLst/>
          </a:prstGeom>
        </p:spPr>
      </p:pic>
      <p:grpSp>
        <p:nvGrpSpPr>
          <p:cNvPr id="43" name="Group 42">
            <a:extLst>
              <a:ext uri="{FF2B5EF4-FFF2-40B4-BE49-F238E27FC236}">
                <a16:creationId xmlns:a16="http://schemas.microsoft.com/office/drawing/2014/main" id="{DF19D443-7EE9-4CD2-A861-B8A99A5B32C1}"/>
              </a:ext>
            </a:extLst>
          </p:cNvPr>
          <p:cNvGrpSpPr/>
          <p:nvPr/>
        </p:nvGrpSpPr>
        <p:grpSpPr>
          <a:xfrm>
            <a:off x="8524239" y="945897"/>
            <a:ext cx="2852540" cy="2701978"/>
            <a:chOff x="7213350" y="1898796"/>
            <a:chExt cx="3253374" cy="3211950"/>
          </a:xfrm>
        </p:grpSpPr>
        <p:sp>
          <p:nvSpPr>
            <p:cNvPr id="44" name="Oval 43">
              <a:extLst>
                <a:ext uri="{FF2B5EF4-FFF2-40B4-BE49-F238E27FC236}">
                  <a16:creationId xmlns:a16="http://schemas.microsoft.com/office/drawing/2014/main" id="{C65076A8-A33A-458C-9E03-03C1CB77E851}"/>
                </a:ext>
              </a:extLst>
            </p:cNvPr>
            <p:cNvSpPr/>
            <p:nvPr/>
          </p:nvSpPr>
          <p:spPr>
            <a:xfrm flipH="1" flipV="1">
              <a:off x="7213350" y="1898796"/>
              <a:ext cx="3205742" cy="3205742"/>
            </a:xfrm>
            <a:prstGeom prst="ellipse">
              <a:avLst/>
            </a:prstGeom>
            <a:solidFill>
              <a:schemeClr val="bg1">
                <a:alpha val="70000"/>
              </a:schemeClr>
            </a:solidFill>
            <a:ln w="9525">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C8A67747-37C1-4837-BA13-65BA03577844}"/>
                </a:ext>
              </a:extLst>
            </p:cNvPr>
            <p:cNvGrpSpPr/>
            <p:nvPr/>
          </p:nvGrpSpPr>
          <p:grpSpPr>
            <a:xfrm>
              <a:off x="7213350" y="1898796"/>
              <a:ext cx="3253374" cy="3211950"/>
              <a:chOff x="6412373" y="1827244"/>
              <a:chExt cx="3253374" cy="3211950"/>
            </a:xfrm>
          </p:grpSpPr>
          <p:sp>
            <p:nvSpPr>
              <p:cNvPr id="47" name="Oval 46">
                <a:extLst>
                  <a:ext uri="{FF2B5EF4-FFF2-40B4-BE49-F238E27FC236}">
                    <a16:creationId xmlns:a16="http://schemas.microsoft.com/office/drawing/2014/main" id="{AE61F7ED-51F8-40BF-8883-4E6D7EF0B0A8}"/>
                  </a:ext>
                </a:extLst>
              </p:cNvPr>
              <p:cNvSpPr/>
              <p:nvPr/>
            </p:nvSpPr>
            <p:spPr>
              <a:xfrm flipH="1" flipV="1">
                <a:off x="6412373" y="1827244"/>
                <a:ext cx="3205742" cy="3205742"/>
              </a:xfrm>
              <a:prstGeom prst="ellipse">
                <a:avLst/>
              </a:prstGeom>
              <a:solidFill>
                <a:schemeClr val="bg1">
                  <a:lumMod val="85000"/>
                </a:schemeClr>
              </a:solidFill>
              <a:ln w="952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D687FD3C-CCFA-4376-8393-9354F4620406}"/>
                  </a:ext>
                </a:extLst>
              </p:cNvPr>
              <p:cNvGrpSpPr/>
              <p:nvPr/>
            </p:nvGrpSpPr>
            <p:grpSpPr>
              <a:xfrm>
                <a:off x="6430148" y="2070840"/>
                <a:ext cx="3235599" cy="2968354"/>
                <a:chOff x="6430148" y="2070840"/>
                <a:chExt cx="3235599" cy="2968354"/>
              </a:xfrm>
              <a:solidFill>
                <a:schemeClr val="accent6">
                  <a:lumMod val="40000"/>
                  <a:lumOff val="60000"/>
                </a:schemeClr>
              </a:solidFill>
            </p:grpSpPr>
            <p:grpSp>
              <p:nvGrpSpPr>
                <p:cNvPr id="66" name="Group 65">
                  <a:extLst>
                    <a:ext uri="{FF2B5EF4-FFF2-40B4-BE49-F238E27FC236}">
                      <a16:creationId xmlns:a16="http://schemas.microsoft.com/office/drawing/2014/main" id="{AD4F4F88-C542-48F1-A940-6BAA255794A0}"/>
                    </a:ext>
                  </a:extLst>
                </p:cNvPr>
                <p:cNvGrpSpPr/>
                <p:nvPr/>
              </p:nvGrpSpPr>
              <p:grpSpPr>
                <a:xfrm>
                  <a:off x="6531127" y="2427328"/>
                  <a:ext cx="2688737" cy="2150030"/>
                  <a:chOff x="6531127" y="2427328"/>
                  <a:chExt cx="2688737" cy="2150030"/>
                </a:xfrm>
                <a:grpFill/>
              </p:grpSpPr>
              <p:sp>
                <p:nvSpPr>
                  <p:cNvPr id="89" name="Rectangle 88">
                    <a:extLst>
                      <a:ext uri="{FF2B5EF4-FFF2-40B4-BE49-F238E27FC236}">
                        <a16:creationId xmlns:a16="http://schemas.microsoft.com/office/drawing/2014/main" id="{BE9F394B-C36A-40AC-B637-4C1A4E664B90}"/>
                      </a:ext>
                    </a:extLst>
                  </p:cNvPr>
                  <p:cNvSpPr/>
                  <p:nvPr/>
                </p:nvSpPr>
                <p:spPr>
                  <a:xfrm rot="1290797">
                    <a:off x="7439232" y="3635722"/>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63535CDA-6BC8-4D81-B69B-3AFFAFA0BF00}"/>
                      </a:ext>
                    </a:extLst>
                  </p:cNvPr>
                  <p:cNvSpPr/>
                  <p:nvPr/>
                </p:nvSpPr>
                <p:spPr>
                  <a:xfrm rot="17310298">
                    <a:off x="7649998" y="3108556"/>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A85A7DDC-AC8A-4BFC-9011-65C73482C251}"/>
                      </a:ext>
                    </a:extLst>
                  </p:cNvPr>
                  <p:cNvSpPr/>
                  <p:nvPr/>
                </p:nvSpPr>
                <p:spPr>
                  <a:xfrm rot="20580000">
                    <a:off x="7391064" y="4361272"/>
                    <a:ext cx="1828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0D3FB387-341A-431F-B7D6-CA5F1BF89525}"/>
                      </a:ext>
                    </a:extLst>
                  </p:cNvPr>
                  <p:cNvSpPr/>
                  <p:nvPr/>
                </p:nvSpPr>
                <p:spPr>
                  <a:xfrm rot="1068346">
                    <a:off x="8148639" y="3941412"/>
                    <a:ext cx="1024128"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6B2CC90C-5DD3-4BB6-B478-CC7B90AACB92}"/>
                      </a:ext>
                    </a:extLst>
                  </p:cNvPr>
                  <p:cNvSpPr/>
                  <p:nvPr/>
                </p:nvSpPr>
                <p:spPr>
                  <a:xfrm rot="697218">
                    <a:off x="6871796" y="4568214"/>
                    <a:ext cx="54864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94C2A7C4-F002-47D9-964C-2CE858916DAE}"/>
                      </a:ext>
                    </a:extLst>
                  </p:cNvPr>
                  <p:cNvSpPr/>
                  <p:nvPr/>
                </p:nvSpPr>
                <p:spPr>
                  <a:xfrm rot="18349565">
                    <a:off x="8062686" y="3378546"/>
                    <a:ext cx="155448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F443D869-530A-45AD-AB4C-95D3FAAE141C}"/>
                      </a:ext>
                    </a:extLst>
                  </p:cNvPr>
                  <p:cNvSpPr/>
                  <p:nvPr/>
                </p:nvSpPr>
                <p:spPr>
                  <a:xfrm rot="4322731">
                    <a:off x="8294232" y="3454075"/>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8439943-D998-4E05-A4DC-6CF565136A51}"/>
                      </a:ext>
                    </a:extLst>
                  </p:cNvPr>
                  <p:cNvSpPr/>
                  <p:nvPr/>
                </p:nvSpPr>
                <p:spPr>
                  <a:xfrm rot="4534629">
                    <a:off x="6125356" y="3765653"/>
                    <a:ext cx="11430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A437CD7-E39E-4DCE-9BF3-9DCF72674AC8}"/>
                      </a:ext>
                    </a:extLst>
                  </p:cNvPr>
                  <p:cNvSpPr/>
                  <p:nvPr/>
                </p:nvSpPr>
                <p:spPr>
                  <a:xfrm rot="4319039">
                    <a:off x="6970157" y="3137669"/>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F04C85D-C49E-4B5B-8F48-3CEF329A2E54}"/>
                      </a:ext>
                    </a:extLst>
                  </p:cNvPr>
                  <p:cNvSpPr/>
                  <p:nvPr/>
                </p:nvSpPr>
                <p:spPr>
                  <a:xfrm rot="19991945">
                    <a:off x="7435849" y="3378048"/>
                    <a:ext cx="4572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6E8BFC03-ADF2-4C6D-A724-3A61C90C30DC}"/>
                      </a:ext>
                    </a:extLst>
                  </p:cNvPr>
                  <p:cNvSpPr/>
                  <p:nvPr/>
                </p:nvSpPr>
                <p:spPr>
                  <a:xfrm rot="1128157">
                    <a:off x="6570239" y="3332140"/>
                    <a:ext cx="86868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95C005DC-75F3-4BDE-93B0-200DF3A1846D}"/>
                      </a:ext>
                    </a:extLst>
                  </p:cNvPr>
                  <p:cNvSpPr/>
                  <p:nvPr/>
                </p:nvSpPr>
                <p:spPr>
                  <a:xfrm rot="19701109">
                    <a:off x="6531127" y="2974255"/>
                    <a:ext cx="6858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29A7849E-C5B1-470F-A434-207B4EB5D54F}"/>
                      </a:ext>
                    </a:extLst>
                  </p:cNvPr>
                  <p:cNvSpPr/>
                  <p:nvPr/>
                </p:nvSpPr>
                <p:spPr>
                  <a:xfrm rot="19876973">
                    <a:off x="7845004" y="3021946"/>
                    <a:ext cx="96012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494D62DD-F527-4B96-B586-8EF62BCDCA79}"/>
                      </a:ext>
                    </a:extLst>
                  </p:cNvPr>
                  <p:cNvSpPr/>
                  <p:nvPr/>
                </p:nvSpPr>
                <p:spPr>
                  <a:xfrm rot="20794772">
                    <a:off x="7204807" y="2610001"/>
                    <a:ext cx="1371600" cy="91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Freeform 211">
                  <a:extLst>
                    <a:ext uri="{FF2B5EF4-FFF2-40B4-BE49-F238E27FC236}">
                      <a16:creationId xmlns:a16="http://schemas.microsoft.com/office/drawing/2014/main" id="{A098EE53-1ACA-4925-B25F-BC8E973409D8}"/>
                    </a:ext>
                  </a:extLst>
                </p:cNvPr>
                <p:cNvSpPr/>
                <p:nvPr/>
              </p:nvSpPr>
              <p:spPr>
                <a:xfrm rot="2376900">
                  <a:off x="9414010" y="3547570"/>
                  <a:ext cx="9703" cy="599918"/>
                </a:xfrm>
                <a:custGeom>
                  <a:avLst/>
                  <a:gdLst>
                    <a:gd name="connsiteX0" fmla="*/ 472 w 9703"/>
                    <a:gd name="connsiteY0" fmla="*/ 107062 h 599918"/>
                    <a:gd name="connsiteX1" fmla="*/ 9617 w 9703"/>
                    <a:gd name="connsiteY1" fmla="*/ 105458 h 599918"/>
                    <a:gd name="connsiteX2" fmla="*/ 9143 w 9703"/>
                    <a:gd name="connsiteY2" fmla="*/ 599918 h 599918"/>
                    <a:gd name="connsiteX3" fmla="*/ 0 w 9703"/>
                    <a:gd name="connsiteY3" fmla="*/ 599909 h 599918"/>
                    <a:gd name="connsiteX4" fmla="*/ 574 w 9703"/>
                    <a:gd name="connsiteY4" fmla="*/ 0 h 599918"/>
                    <a:gd name="connsiteX5" fmla="*/ 9703 w 9703"/>
                    <a:gd name="connsiteY5" fmla="*/ 15230 h 599918"/>
                    <a:gd name="connsiteX6" fmla="*/ 9626 w 9703"/>
                    <a:gd name="connsiteY6" fmla="*/ 96172 h 599918"/>
                    <a:gd name="connsiteX7" fmla="*/ 9617 w 9703"/>
                    <a:gd name="connsiteY7" fmla="*/ 105457 h 599918"/>
                    <a:gd name="connsiteX8" fmla="*/ 472 w 9703"/>
                    <a:gd name="connsiteY8" fmla="*/ 107061 h 599918"/>
                    <a:gd name="connsiteX9" fmla="*/ 481 w 9703"/>
                    <a:gd name="connsiteY9" fmla="*/ 97776 h 599918"/>
                    <a:gd name="connsiteX10" fmla="*/ 480 w 9703"/>
                    <a:gd name="connsiteY10" fmla="*/ 97777 h 59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3" h="599918">
                      <a:moveTo>
                        <a:pt x="472" y="107062"/>
                      </a:moveTo>
                      <a:lnTo>
                        <a:pt x="9617" y="105458"/>
                      </a:lnTo>
                      <a:lnTo>
                        <a:pt x="9143" y="599918"/>
                      </a:lnTo>
                      <a:lnTo>
                        <a:pt x="0" y="599909"/>
                      </a:lnTo>
                      <a:close/>
                      <a:moveTo>
                        <a:pt x="574" y="0"/>
                      </a:moveTo>
                      <a:lnTo>
                        <a:pt x="9703" y="15230"/>
                      </a:lnTo>
                      <a:lnTo>
                        <a:pt x="9626" y="96172"/>
                      </a:lnTo>
                      <a:lnTo>
                        <a:pt x="9617" y="105457"/>
                      </a:lnTo>
                      <a:lnTo>
                        <a:pt x="472" y="107061"/>
                      </a:lnTo>
                      <a:lnTo>
                        <a:pt x="481" y="97776"/>
                      </a:lnTo>
                      <a:lnTo>
                        <a:pt x="480" y="9777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212">
                  <a:extLst>
                    <a:ext uri="{FF2B5EF4-FFF2-40B4-BE49-F238E27FC236}">
                      <a16:creationId xmlns:a16="http://schemas.microsoft.com/office/drawing/2014/main" id="{BDD91B53-A4CB-4EDE-A451-88FB816E5D16}"/>
                    </a:ext>
                  </a:extLst>
                </p:cNvPr>
                <p:cNvSpPr/>
                <p:nvPr/>
              </p:nvSpPr>
              <p:spPr>
                <a:xfrm rot="2143424">
                  <a:off x="6702565" y="2590485"/>
                  <a:ext cx="501153" cy="9144"/>
                </a:xfrm>
                <a:custGeom>
                  <a:avLst/>
                  <a:gdLst>
                    <a:gd name="connsiteX0" fmla="*/ 170 w 501153"/>
                    <a:gd name="connsiteY0" fmla="*/ 0 h 9144"/>
                    <a:gd name="connsiteX1" fmla="*/ 501153 w 501153"/>
                    <a:gd name="connsiteY1" fmla="*/ 0 h 9144"/>
                    <a:gd name="connsiteX2" fmla="*/ 501153 w 501153"/>
                    <a:gd name="connsiteY2" fmla="*/ 9144 h 9144"/>
                    <a:gd name="connsiteX3" fmla="*/ 0 w 501153"/>
                    <a:gd name="connsiteY3" fmla="*/ 9144 h 9144"/>
                    <a:gd name="connsiteX4" fmla="*/ 170 w 501153"/>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53" h="9144">
                      <a:moveTo>
                        <a:pt x="170" y="0"/>
                      </a:moveTo>
                      <a:lnTo>
                        <a:pt x="501153" y="0"/>
                      </a:lnTo>
                      <a:lnTo>
                        <a:pt x="501153" y="9144"/>
                      </a:lnTo>
                      <a:lnTo>
                        <a:pt x="0" y="9144"/>
                      </a:lnTo>
                      <a:lnTo>
                        <a:pt x="17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213">
                  <a:extLst>
                    <a:ext uri="{FF2B5EF4-FFF2-40B4-BE49-F238E27FC236}">
                      <a16:creationId xmlns:a16="http://schemas.microsoft.com/office/drawing/2014/main" id="{BC1CA18E-F411-49EB-BF54-B4AD91A304E2}"/>
                    </a:ext>
                  </a:extLst>
                </p:cNvPr>
                <p:cNvSpPr/>
                <p:nvPr/>
              </p:nvSpPr>
              <p:spPr>
                <a:xfrm rot="2376900">
                  <a:off x="7472351" y="2315021"/>
                  <a:ext cx="1457167" cy="28463"/>
                </a:xfrm>
                <a:custGeom>
                  <a:avLst/>
                  <a:gdLst>
                    <a:gd name="connsiteX0" fmla="*/ 6700 w 1457167"/>
                    <a:gd name="connsiteY0" fmla="*/ 19229 h 28463"/>
                    <a:gd name="connsiteX1" fmla="*/ 1457046 w 1457167"/>
                    <a:gd name="connsiteY1" fmla="*/ 0 h 28463"/>
                    <a:gd name="connsiteX2" fmla="*/ 1457167 w 1457167"/>
                    <a:gd name="connsiteY2" fmla="*/ 9143 h 28463"/>
                    <a:gd name="connsiteX3" fmla="*/ 0 w 1457167"/>
                    <a:gd name="connsiteY3" fmla="*/ 28463 h 28463"/>
                    <a:gd name="connsiteX4" fmla="*/ 6700 w 1457167"/>
                    <a:gd name="connsiteY4" fmla="*/ 19229 h 2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67" h="28463">
                      <a:moveTo>
                        <a:pt x="6700" y="19229"/>
                      </a:moveTo>
                      <a:lnTo>
                        <a:pt x="1457046" y="0"/>
                      </a:lnTo>
                      <a:lnTo>
                        <a:pt x="1457167" y="9143"/>
                      </a:lnTo>
                      <a:lnTo>
                        <a:pt x="0" y="28463"/>
                      </a:lnTo>
                      <a:lnTo>
                        <a:pt x="6700" y="1922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214">
                  <a:extLst>
                    <a:ext uri="{FF2B5EF4-FFF2-40B4-BE49-F238E27FC236}">
                      <a16:creationId xmlns:a16="http://schemas.microsoft.com/office/drawing/2014/main" id="{8E2A34F0-A698-4932-84A4-C9F9CD2CE81E}"/>
                    </a:ext>
                  </a:extLst>
                </p:cNvPr>
                <p:cNvSpPr/>
                <p:nvPr/>
              </p:nvSpPr>
              <p:spPr>
                <a:xfrm rot="2376900">
                  <a:off x="7039523" y="2543843"/>
                  <a:ext cx="1609507" cy="9144"/>
                </a:xfrm>
                <a:custGeom>
                  <a:avLst/>
                  <a:gdLst>
                    <a:gd name="connsiteX0" fmla="*/ 3168 w 1609507"/>
                    <a:gd name="connsiteY0" fmla="*/ 0 h 9144"/>
                    <a:gd name="connsiteX1" fmla="*/ 1609507 w 1609507"/>
                    <a:gd name="connsiteY1" fmla="*/ 1 h 9144"/>
                    <a:gd name="connsiteX2" fmla="*/ 1609507 w 1609507"/>
                    <a:gd name="connsiteY2" fmla="*/ 9144 h 9144"/>
                    <a:gd name="connsiteX3" fmla="*/ 0 w 1609507"/>
                    <a:gd name="connsiteY3" fmla="*/ 9144 h 9144"/>
                    <a:gd name="connsiteX4" fmla="*/ 3168 w 1609507"/>
                    <a:gd name="connsiteY4" fmla="*/ 0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507" h="9144">
                      <a:moveTo>
                        <a:pt x="3168" y="0"/>
                      </a:moveTo>
                      <a:lnTo>
                        <a:pt x="1609507" y="1"/>
                      </a:lnTo>
                      <a:lnTo>
                        <a:pt x="1609507" y="9144"/>
                      </a:lnTo>
                      <a:lnTo>
                        <a:pt x="0" y="9144"/>
                      </a:lnTo>
                      <a:lnTo>
                        <a:pt x="3168"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215">
                  <a:extLst>
                    <a:ext uri="{FF2B5EF4-FFF2-40B4-BE49-F238E27FC236}">
                      <a16:creationId xmlns:a16="http://schemas.microsoft.com/office/drawing/2014/main" id="{F0FA52EE-26FD-40A8-96EB-4CAD9769E90C}"/>
                    </a:ext>
                  </a:extLst>
                </p:cNvPr>
                <p:cNvSpPr/>
                <p:nvPr/>
              </p:nvSpPr>
              <p:spPr>
                <a:xfrm rot="2376900">
                  <a:off x="8707253" y="2070840"/>
                  <a:ext cx="184096" cy="480378"/>
                </a:xfrm>
                <a:custGeom>
                  <a:avLst/>
                  <a:gdLst>
                    <a:gd name="connsiteX0" fmla="*/ 174182 w 184096"/>
                    <a:gd name="connsiteY0" fmla="*/ 490 h 480378"/>
                    <a:gd name="connsiteX1" fmla="*/ 184096 w 184096"/>
                    <a:gd name="connsiteY1" fmla="*/ 0 h 480378"/>
                    <a:gd name="connsiteX2" fmla="*/ 8588 w 184096"/>
                    <a:gd name="connsiteY2" fmla="*/ 480378 h 480378"/>
                    <a:gd name="connsiteX3" fmla="*/ 0 w 184096"/>
                    <a:gd name="connsiteY3" fmla="*/ 477241 h 480378"/>
                    <a:gd name="connsiteX4" fmla="*/ 174182 w 184096"/>
                    <a:gd name="connsiteY4" fmla="*/ 490 h 48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96" h="480378">
                      <a:moveTo>
                        <a:pt x="174182" y="490"/>
                      </a:moveTo>
                      <a:lnTo>
                        <a:pt x="184096" y="0"/>
                      </a:lnTo>
                      <a:lnTo>
                        <a:pt x="8588" y="480378"/>
                      </a:lnTo>
                      <a:lnTo>
                        <a:pt x="0" y="477241"/>
                      </a:lnTo>
                      <a:lnTo>
                        <a:pt x="174182" y="49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216">
                  <a:extLst>
                    <a:ext uri="{FF2B5EF4-FFF2-40B4-BE49-F238E27FC236}">
                      <a16:creationId xmlns:a16="http://schemas.microsoft.com/office/drawing/2014/main" id="{AA9EB468-4A6E-4D66-8989-02557576AEB2}"/>
                    </a:ext>
                  </a:extLst>
                </p:cNvPr>
                <p:cNvSpPr/>
                <p:nvPr/>
              </p:nvSpPr>
              <p:spPr>
                <a:xfrm rot="2376900">
                  <a:off x="9358604" y="2727316"/>
                  <a:ext cx="112010" cy="69290"/>
                </a:xfrm>
                <a:custGeom>
                  <a:avLst/>
                  <a:gdLst>
                    <a:gd name="connsiteX0" fmla="*/ 0 w 112010"/>
                    <a:gd name="connsiteY0" fmla="*/ 61459 h 69290"/>
                    <a:gd name="connsiteX1" fmla="*/ 101956 w 112010"/>
                    <a:gd name="connsiteY1" fmla="*/ 0 h 69290"/>
                    <a:gd name="connsiteX2" fmla="*/ 112010 w 112010"/>
                    <a:gd name="connsiteY2" fmla="*/ 4616 h 69290"/>
                    <a:gd name="connsiteX3" fmla="*/ 4720 w 112010"/>
                    <a:gd name="connsiteY3" fmla="*/ 69290 h 69290"/>
                    <a:gd name="connsiteX4" fmla="*/ 0 w 112010"/>
                    <a:gd name="connsiteY4" fmla="*/ 61459 h 6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0" h="69290">
                      <a:moveTo>
                        <a:pt x="0" y="61459"/>
                      </a:moveTo>
                      <a:lnTo>
                        <a:pt x="101956" y="0"/>
                      </a:lnTo>
                      <a:lnTo>
                        <a:pt x="112010" y="4616"/>
                      </a:lnTo>
                      <a:lnTo>
                        <a:pt x="4720" y="69290"/>
                      </a:lnTo>
                      <a:lnTo>
                        <a:pt x="0" y="6145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217">
                  <a:extLst>
                    <a:ext uri="{FF2B5EF4-FFF2-40B4-BE49-F238E27FC236}">
                      <a16:creationId xmlns:a16="http://schemas.microsoft.com/office/drawing/2014/main" id="{CE24958A-8C26-4BCE-81E6-649778CB6AE3}"/>
                    </a:ext>
                  </a:extLst>
                </p:cNvPr>
                <p:cNvSpPr/>
                <p:nvPr/>
              </p:nvSpPr>
              <p:spPr>
                <a:xfrm rot="2376900">
                  <a:off x="6433740" y="3006786"/>
                  <a:ext cx="147238" cy="92294"/>
                </a:xfrm>
                <a:custGeom>
                  <a:avLst/>
                  <a:gdLst>
                    <a:gd name="connsiteX0" fmla="*/ 0 w 147238"/>
                    <a:gd name="connsiteY0" fmla="*/ 0 h 92294"/>
                    <a:gd name="connsiteX1" fmla="*/ 147238 w 147238"/>
                    <a:gd name="connsiteY1" fmla="*/ 84361 h 92294"/>
                    <a:gd name="connsiteX2" fmla="*/ 142692 w 147238"/>
                    <a:gd name="connsiteY2" fmla="*/ 92294 h 92294"/>
                    <a:gd name="connsiteX3" fmla="*/ 6788 w 147238"/>
                    <a:gd name="connsiteY3" fmla="*/ 14428 h 92294"/>
                    <a:gd name="connsiteX4" fmla="*/ 0 w 147238"/>
                    <a:gd name="connsiteY4" fmla="*/ 0 h 92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8" h="92294">
                      <a:moveTo>
                        <a:pt x="0" y="0"/>
                      </a:moveTo>
                      <a:lnTo>
                        <a:pt x="147238" y="84361"/>
                      </a:lnTo>
                      <a:lnTo>
                        <a:pt x="142692" y="92294"/>
                      </a:lnTo>
                      <a:lnTo>
                        <a:pt x="6788" y="14428"/>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218">
                  <a:extLst>
                    <a:ext uri="{FF2B5EF4-FFF2-40B4-BE49-F238E27FC236}">
                      <a16:creationId xmlns:a16="http://schemas.microsoft.com/office/drawing/2014/main" id="{8B1A34DC-F0EA-4E21-AD87-1E4B2A879A22}"/>
                    </a:ext>
                  </a:extLst>
                </p:cNvPr>
                <p:cNvSpPr/>
                <p:nvPr/>
              </p:nvSpPr>
              <p:spPr>
                <a:xfrm rot="2376900">
                  <a:off x="6430148" y="3144630"/>
                  <a:ext cx="167972" cy="35106"/>
                </a:xfrm>
                <a:custGeom>
                  <a:avLst/>
                  <a:gdLst>
                    <a:gd name="connsiteX0" fmla="*/ 0 w 167972"/>
                    <a:gd name="connsiteY0" fmla="*/ 26656 h 35106"/>
                    <a:gd name="connsiteX1" fmla="*/ 166526 w 167972"/>
                    <a:gd name="connsiteY1" fmla="*/ 0 h 35106"/>
                    <a:gd name="connsiteX2" fmla="*/ 167972 w 167972"/>
                    <a:gd name="connsiteY2" fmla="*/ 9028 h 35106"/>
                    <a:gd name="connsiteX3" fmla="*/ 5065 w 167972"/>
                    <a:gd name="connsiteY3" fmla="*/ 35106 h 35106"/>
                    <a:gd name="connsiteX4" fmla="*/ 0 w 167972"/>
                    <a:gd name="connsiteY4" fmla="*/ 26656 h 3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2" h="35106">
                      <a:moveTo>
                        <a:pt x="0" y="26656"/>
                      </a:moveTo>
                      <a:lnTo>
                        <a:pt x="166526" y="0"/>
                      </a:lnTo>
                      <a:lnTo>
                        <a:pt x="167972" y="9028"/>
                      </a:lnTo>
                      <a:lnTo>
                        <a:pt x="5065" y="35106"/>
                      </a:lnTo>
                      <a:lnTo>
                        <a:pt x="0" y="26656"/>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219">
                  <a:extLst>
                    <a:ext uri="{FF2B5EF4-FFF2-40B4-BE49-F238E27FC236}">
                      <a16:creationId xmlns:a16="http://schemas.microsoft.com/office/drawing/2014/main" id="{24AB75D1-67DF-418D-A6CA-BA4A985D8A19}"/>
                    </a:ext>
                  </a:extLst>
                </p:cNvPr>
                <p:cNvSpPr/>
                <p:nvPr/>
              </p:nvSpPr>
              <p:spPr>
                <a:xfrm rot="2376900">
                  <a:off x="6443794" y="3167089"/>
                  <a:ext cx="57322" cy="89287"/>
                </a:xfrm>
                <a:custGeom>
                  <a:avLst/>
                  <a:gdLst>
                    <a:gd name="connsiteX0" fmla="*/ 49536 w 57322"/>
                    <a:gd name="connsiteY0" fmla="*/ 0 h 89287"/>
                    <a:gd name="connsiteX1" fmla="*/ 57322 w 57322"/>
                    <a:gd name="connsiteY1" fmla="*/ 4794 h 89287"/>
                    <a:gd name="connsiteX2" fmla="*/ 5297 w 57322"/>
                    <a:gd name="connsiteY2" fmla="*/ 89287 h 89287"/>
                    <a:gd name="connsiteX3" fmla="*/ 0 w 57322"/>
                    <a:gd name="connsiteY3" fmla="*/ 80449 h 89287"/>
                    <a:gd name="connsiteX4" fmla="*/ 49536 w 57322"/>
                    <a:gd name="connsiteY4" fmla="*/ 0 h 8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2" h="89287">
                      <a:moveTo>
                        <a:pt x="49536" y="0"/>
                      </a:moveTo>
                      <a:lnTo>
                        <a:pt x="57322" y="4794"/>
                      </a:lnTo>
                      <a:lnTo>
                        <a:pt x="5297" y="89287"/>
                      </a:lnTo>
                      <a:lnTo>
                        <a:pt x="0" y="80449"/>
                      </a:lnTo>
                      <a:lnTo>
                        <a:pt x="4953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220">
                  <a:extLst>
                    <a:ext uri="{FF2B5EF4-FFF2-40B4-BE49-F238E27FC236}">
                      <a16:creationId xmlns:a16="http://schemas.microsoft.com/office/drawing/2014/main" id="{C567BE59-9B98-4C4A-AA4B-0FD0561E97F9}"/>
                    </a:ext>
                  </a:extLst>
                </p:cNvPr>
                <p:cNvSpPr/>
                <p:nvPr/>
              </p:nvSpPr>
              <p:spPr>
                <a:xfrm rot="2376900">
                  <a:off x="8423389" y="3296863"/>
                  <a:ext cx="1242358" cy="226013"/>
                </a:xfrm>
                <a:custGeom>
                  <a:avLst/>
                  <a:gdLst>
                    <a:gd name="connsiteX0" fmla="*/ 1193353 w 1242358"/>
                    <a:gd name="connsiteY0" fmla="*/ 7712 h 226013"/>
                    <a:gd name="connsiteX1" fmla="*/ 1237323 w 1242358"/>
                    <a:gd name="connsiteY1" fmla="*/ 0 h 226013"/>
                    <a:gd name="connsiteX2" fmla="*/ 1242358 w 1242358"/>
                    <a:gd name="connsiteY2" fmla="*/ 8401 h 226013"/>
                    <a:gd name="connsiteX3" fmla="*/ 1193344 w 1242358"/>
                    <a:gd name="connsiteY3" fmla="*/ 16997 h 226013"/>
                    <a:gd name="connsiteX4" fmla="*/ 0 w 1242358"/>
                    <a:gd name="connsiteY4" fmla="*/ 217006 h 226013"/>
                    <a:gd name="connsiteX5" fmla="*/ 1184209 w 1242358"/>
                    <a:gd name="connsiteY5" fmla="*/ 9315 h 226013"/>
                    <a:gd name="connsiteX6" fmla="*/ 1184200 w 1242358"/>
                    <a:gd name="connsiteY6" fmla="*/ 18600 h 226013"/>
                    <a:gd name="connsiteX7" fmla="*/ 1580 w 1242358"/>
                    <a:gd name="connsiteY7" fmla="*/ 226013 h 22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358" h="226013">
                      <a:moveTo>
                        <a:pt x="1193353" y="7712"/>
                      </a:moveTo>
                      <a:lnTo>
                        <a:pt x="1237323" y="0"/>
                      </a:lnTo>
                      <a:lnTo>
                        <a:pt x="1242358" y="8401"/>
                      </a:lnTo>
                      <a:lnTo>
                        <a:pt x="1193344" y="16997"/>
                      </a:lnTo>
                      <a:close/>
                      <a:moveTo>
                        <a:pt x="0" y="217006"/>
                      </a:moveTo>
                      <a:lnTo>
                        <a:pt x="1184209" y="9315"/>
                      </a:lnTo>
                      <a:lnTo>
                        <a:pt x="1184200" y="18600"/>
                      </a:lnTo>
                      <a:lnTo>
                        <a:pt x="1580" y="22601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221">
                  <a:extLst>
                    <a:ext uri="{FF2B5EF4-FFF2-40B4-BE49-F238E27FC236}">
                      <a16:creationId xmlns:a16="http://schemas.microsoft.com/office/drawing/2014/main" id="{F3093806-D302-4050-A336-C109CDEDC7DC}"/>
                    </a:ext>
                  </a:extLst>
                </p:cNvPr>
                <p:cNvSpPr/>
                <p:nvPr/>
              </p:nvSpPr>
              <p:spPr>
                <a:xfrm rot="2376900">
                  <a:off x="8013903" y="4051266"/>
                  <a:ext cx="349720" cy="987928"/>
                </a:xfrm>
                <a:custGeom>
                  <a:avLst/>
                  <a:gdLst>
                    <a:gd name="connsiteX0" fmla="*/ 0 w 349720"/>
                    <a:gd name="connsiteY0" fmla="*/ 2999 h 987928"/>
                    <a:gd name="connsiteX1" fmla="*/ 8638 w 349720"/>
                    <a:gd name="connsiteY1" fmla="*/ 0 h 987928"/>
                    <a:gd name="connsiteX2" fmla="*/ 349720 w 349720"/>
                    <a:gd name="connsiteY2" fmla="*/ 982192 h 987928"/>
                    <a:gd name="connsiteX3" fmla="*/ 342032 w 349720"/>
                    <a:gd name="connsiteY3" fmla="*/ 987928 h 987928"/>
                    <a:gd name="connsiteX4" fmla="*/ 0 w 349720"/>
                    <a:gd name="connsiteY4" fmla="*/ 2999 h 98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20" h="987928">
                      <a:moveTo>
                        <a:pt x="0" y="2999"/>
                      </a:moveTo>
                      <a:lnTo>
                        <a:pt x="8638" y="0"/>
                      </a:lnTo>
                      <a:lnTo>
                        <a:pt x="349720" y="982192"/>
                      </a:lnTo>
                      <a:lnTo>
                        <a:pt x="342032" y="987928"/>
                      </a:lnTo>
                      <a:lnTo>
                        <a:pt x="0" y="299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222">
                  <a:extLst>
                    <a:ext uri="{FF2B5EF4-FFF2-40B4-BE49-F238E27FC236}">
                      <a16:creationId xmlns:a16="http://schemas.microsoft.com/office/drawing/2014/main" id="{42ACEC70-77FB-41FD-B5C0-EC0D6943E344}"/>
                    </a:ext>
                  </a:extLst>
                </p:cNvPr>
                <p:cNvSpPr/>
                <p:nvPr/>
              </p:nvSpPr>
              <p:spPr>
                <a:xfrm rot="2376900">
                  <a:off x="9267236" y="4013242"/>
                  <a:ext cx="176079" cy="172099"/>
                </a:xfrm>
                <a:custGeom>
                  <a:avLst/>
                  <a:gdLst>
                    <a:gd name="connsiteX0" fmla="*/ 173550 w 176079"/>
                    <a:gd name="connsiteY0" fmla="*/ 0 h 172099"/>
                    <a:gd name="connsiteX1" fmla="*/ 176079 w 176079"/>
                    <a:gd name="connsiteY1" fmla="*/ 10223 h 172099"/>
                    <a:gd name="connsiteX2" fmla="*/ 6310 w 176079"/>
                    <a:gd name="connsiteY2" fmla="*/ 172099 h 172099"/>
                    <a:gd name="connsiteX3" fmla="*/ 0 w 176079"/>
                    <a:gd name="connsiteY3" fmla="*/ 165482 h 172099"/>
                    <a:gd name="connsiteX4" fmla="*/ 173550 w 176079"/>
                    <a:gd name="connsiteY4" fmla="*/ 0 h 17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79" h="172099">
                      <a:moveTo>
                        <a:pt x="173550" y="0"/>
                      </a:moveTo>
                      <a:lnTo>
                        <a:pt x="176079" y="10223"/>
                      </a:lnTo>
                      <a:lnTo>
                        <a:pt x="6310" y="172099"/>
                      </a:lnTo>
                      <a:lnTo>
                        <a:pt x="0" y="165482"/>
                      </a:lnTo>
                      <a:lnTo>
                        <a:pt x="17355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223">
                  <a:extLst>
                    <a:ext uri="{FF2B5EF4-FFF2-40B4-BE49-F238E27FC236}">
                      <a16:creationId xmlns:a16="http://schemas.microsoft.com/office/drawing/2014/main" id="{6C458750-6583-4F3A-842C-A85BDFC00407}"/>
                    </a:ext>
                  </a:extLst>
                </p:cNvPr>
                <p:cNvSpPr/>
                <p:nvPr/>
              </p:nvSpPr>
              <p:spPr>
                <a:xfrm rot="2376900">
                  <a:off x="9163157" y="4197392"/>
                  <a:ext cx="215089" cy="104743"/>
                </a:xfrm>
                <a:custGeom>
                  <a:avLst/>
                  <a:gdLst>
                    <a:gd name="connsiteX0" fmla="*/ 3739 w 215089"/>
                    <a:gd name="connsiteY0" fmla="*/ 0 h 104743"/>
                    <a:gd name="connsiteX1" fmla="*/ 214584 w 215089"/>
                    <a:gd name="connsiteY1" fmla="*/ 94494 h 104743"/>
                    <a:gd name="connsiteX2" fmla="*/ 215089 w 215089"/>
                    <a:gd name="connsiteY2" fmla="*/ 104743 h 104743"/>
                    <a:gd name="connsiteX3" fmla="*/ 0 w 215089"/>
                    <a:gd name="connsiteY3" fmla="*/ 8345 h 104743"/>
                    <a:gd name="connsiteX4" fmla="*/ 3739 w 215089"/>
                    <a:gd name="connsiteY4" fmla="*/ 0 h 1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9" h="104743">
                      <a:moveTo>
                        <a:pt x="3739" y="0"/>
                      </a:moveTo>
                      <a:lnTo>
                        <a:pt x="214584" y="94494"/>
                      </a:lnTo>
                      <a:lnTo>
                        <a:pt x="215089" y="104743"/>
                      </a:lnTo>
                      <a:lnTo>
                        <a:pt x="0" y="8345"/>
                      </a:lnTo>
                      <a:lnTo>
                        <a:pt x="373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224">
                  <a:extLst>
                    <a:ext uri="{FF2B5EF4-FFF2-40B4-BE49-F238E27FC236}">
                      <a16:creationId xmlns:a16="http://schemas.microsoft.com/office/drawing/2014/main" id="{FFF48535-3723-4E74-8990-C2786C311274}"/>
                    </a:ext>
                  </a:extLst>
                </p:cNvPr>
                <p:cNvSpPr/>
                <p:nvPr/>
              </p:nvSpPr>
              <p:spPr>
                <a:xfrm rot="2376900">
                  <a:off x="6789473" y="4390388"/>
                  <a:ext cx="16480" cy="65132"/>
                </a:xfrm>
                <a:custGeom>
                  <a:avLst/>
                  <a:gdLst>
                    <a:gd name="connsiteX0" fmla="*/ 7399 w 16480"/>
                    <a:gd name="connsiteY0" fmla="*/ 0 h 65132"/>
                    <a:gd name="connsiteX1" fmla="*/ 16480 w 16480"/>
                    <a:gd name="connsiteY1" fmla="*/ 1068 h 65132"/>
                    <a:gd name="connsiteX2" fmla="*/ 8952 w 16480"/>
                    <a:gd name="connsiteY2" fmla="*/ 65132 h 65132"/>
                    <a:gd name="connsiteX3" fmla="*/ 0 w 16480"/>
                    <a:gd name="connsiteY3" fmla="*/ 62966 h 65132"/>
                    <a:gd name="connsiteX4" fmla="*/ 7399 w 16480"/>
                    <a:gd name="connsiteY4" fmla="*/ 0 h 65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0" h="65132">
                      <a:moveTo>
                        <a:pt x="7399" y="0"/>
                      </a:moveTo>
                      <a:lnTo>
                        <a:pt x="16480" y="1068"/>
                      </a:lnTo>
                      <a:lnTo>
                        <a:pt x="8952" y="65132"/>
                      </a:lnTo>
                      <a:lnTo>
                        <a:pt x="0" y="62966"/>
                      </a:lnTo>
                      <a:lnTo>
                        <a:pt x="739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225">
                  <a:extLst>
                    <a:ext uri="{FF2B5EF4-FFF2-40B4-BE49-F238E27FC236}">
                      <a16:creationId xmlns:a16="http://schemas.microsoft.com/office/drawing/2014/main" id="{DB7E83E0-28EF-4D47-8870-DFDE950063D4}"/>
                    </a:ext>
                  </a:extLst>
                </p:cNvPr>
                <p:cNvSpPr/>
                <p:nvPr/>
              </p:nvSpPr>
              <p:spPr>
                <a:xfrm rot="2376900">
                  <a:off x="7155799" y="4548932"/>
                  <a:ext cx="193519" cy="281326"/>
                </a:xfrm>
                <a:custGeom>
                  <a:avLst/>
                  <a:gdLst>
                    <a:gd name="connsiteX0" fmla="*/ 185890 w 193519"/>
                    <a:gd name="connsiteY0" fmla="*/ 0 h 281326"/>
                    <a:gd name="connsiteX1" fmla="*/ 193519 w 193519"/>
                    <a:gd name="connsiteY1" fmla="*/ 5041 h 281326"/>
                    <a:gd name="connsiteX2" fmla="*/ 11330 w 193519"/>
                    <a:gd name="connsiteY2" fmla="*/ 280766 h 281326"/>
                    <a:gd name="connsiteX3" fmla="*/ 0 w 193519"/>
                    <a:gd name="connsiteY3" fmla="*/ 281326 h 281326"/>
                    <a:gd name="connsiteX4" fmla="*/ 185890 w 193519"/>
                    <a:gd name="connsiteY4" fmla="*/ 0 h 28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19" h="281326">
                      <a:moveTo>
                        <a:pt x="185890" y="0"/>
                      </a:moveTo>
                      <a:lnTo>
                        <a:pt x="193519" y="5041"/>
                      </a:lnTo>
                      <a:lnTo>
                        <a:pt x="11330" y="280766"/>
                      </a:lnTo>
                      <a:lnTo>
                        <a:pt x="0" y="281326"/>
                      </a:lnTo>
                      <a:lnTo>
                        <a:pt x="18589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226">
                  <a:extLst>
                    <a:ext uri="{FF2B5EF4-FFF2-40B4-BE49-F238E27FC236}">
                      <a16:creationId xmlns:a16="http://schemas.microsoft.com/office/drawing/2014/main" id="{78171E84-1B10-4BF3-9C3B-4002AE90D71A}"/>
                    </a:ext>
                  </a:extLst>
                </p:cNvPr>
                <p:cNvSpPr/>
                <p:nvPr/>
              </p:nvSpPr>
              <p:spPr>
                <a:xfrm rot="20396670">
                  <a:off x="9359972" y="2559404"/>
                  <a:ext cx="496" cy="490"/>
                </a:xfrm>
                <a:custGeom>
                  <a:avLst/>
                  <a:gdLst>
                    <a:gd name="connsiteX0" fmla="*/ 496 w 496"/>
                    <a:gd name="connsiteY0" fmla="*/ 0 h 490"/>
                    <a:gd name="connsiteX1" fmla="*/ 97 w 496"/>
                    <a:gd name="connsiteY1" fmla="*/ 490 h 490"/>
                    <a:gd name="connsiteX2" fmla="*/ 0 w 496"/>
                    <a:gd name="connsiteY2" fmla="*/ 0 h 490"/>
                    <a:gd name="connsiteX3" fmla="*/ 496 w 496"/>
                    <a:gd name="connsiteY3" fmla="*/ 0 h 490"/>
                  </a:gdLst>
                  <a:ahLst/>
                  <a:cxnLst>
                    <a:cxn ang="0">
                      <a:pos x="connsiteX0" y="connsiteY0"/>
                    </a:cxn>
                    <a:cxn ang="0">
                      <a:pos x="connsiteX1" y="connsiteY1"/>
                    </a:cxn>
                    <a:cxn ang="0">
                      <a:pos x="connsiteX2" y="connsiteY2"/>
                    </a:cxn>
                    <a:cxn ang="0">
                      <a:pos x="connsiteX3" y="connsiteY3"/>
                    </a:cxn>
                  </a:cxnLst>
                  <a:rect l="l" t="t" r="r" b="b"/>
                  <a:pathLst>
                    <a:path w="496" h="490">
                      <a:moveTo>
                        <a:pt x="496" y="0"/>
                      </a:moveTo>
                      <a:lnTo>
                        <a:pt x="97" y="490"/>
                      </a:lnTo>
                      <a:lnTo>
                        <a:pt x="0" y="0"/>
                      </a:lnTo>
                      <a:lnTo>
                        <a:pt x="49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227">
                  <a:extLst>
                    <a:ext uri="{FF2B5EF4-FFF2-40B4-BE49-F238E27FC236}">
                      <a16:creationId xmlns:a16="http://schemas.microsoft.com/office/drawing/2014/main" id="{A81FF42A-6289-41AD-ADAE-342E604D3239}"/>
                    </a:ext>
                  </a:extLst>
                </p:cNvPr>
                <p:cNvSpPr/>
                <p:nvPr/>
              </p:nvSpPr>
              <p:spPr>
                <a:xfrm rot="20396670">
                  <a:off x="9354774" y="2560580"/>
                  <a:ext cx="8752" cy="8654"/>
                </a:xfrm>
                <a:custGeom>
                  <a:avLst/>
                  <a:gdLst>
                    <a:gd name="connsiteX0" fmla="*/ 7034 w 8752"/>
                    <a:gd name="connsiteY0" fmla="*/ 0 h 8654"/>
                    <a:gd name="connsiteX1" fmla="*/ 8752 w 8752"/>
                    <a:gd name="connsiteY1" fmla="*/ 8654 h 8654"/>
                    <a:gd name="connsiteX2" fmla="*/ 0 w 8752"/>
                    <a:gd name="connsiteY2" fmla="*/ 8654 h 8654"/>
                    <a:gd name="connsiteX3" fmla="*/ 7034 w 8752"/>
                    <a:gd name="connsiteY3" fmla="*/ 0 h 8654"/>
                  </a:gdLst>
                  <a:ahLst/>
                  <a:cxnLst>
                    <a:cxn ang="0">
                      <a:pos x="connsiteX0" y="connsiteY0"/>
                    </a:cxn>
                    <a:cxn ang="0">
                      <a:pos x="connsiteX1" y="connsiteY1"/>
                    </a:cxn>
                    <a:cxn ang="0">
                      <a:pos x="connsiteX2" y="connsiteY2"/>
                    </a:cxn>
                    <a:cxn ang="0">
                      <a:pos x="connsiteX3" y="connsiteY3"/>
                    </a:cxn>
                  </a:cxnLst>
                  <a:rect l="l" t="t" r="r" b="b"/>
                  <a:pathLst>
                    <a:path w="8752" h="8654">
                      <a:moveTo>
                        <a:pt x="7034" y="0"/>
                      </a:moveTo>
                      <a:lnTo>
                        <a:pt x="8752" y="8654"/>
                      </a:lnTo>
                      <a:lnTo>
                        <a:pt x="0" y="8654"/>
                      </a:lnTo>
                      <a:lnTo>
                        <a:pt x="703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228">
                  <a:extLst>
                    <a:ext uri="{FF2B5EF4-FFF2-40B4-BE49-F238E27FC236}">
                      <a16:creationId xmlns:a16="http://schemas.microsoft.com/office/drawing/2014/main" id="{645CE345-A615-4E36-972A-FCF53053289E}"/>
                    </a:ext>
                  </a:extLst>
                </p:cNvPr>
                <p:cNvSpPr/>
                <p:nvPr/>
              </p:nvSpPr>
              <p:spPr>
                <a:xfrm rot="20396670">
                  <a:off x="9365168" y="2566862"/>
                  <a:ext cx="3031" cy="2999"/>
                </a:xfrm>
                <a:custGeom>
                  <a:avLst/>
                  <a:gdLst>
                    <a:gd name="connsiteX0" fmla="*/ 3031 w 3031"/>
                    <a:gd name="connsiteY0" fmla="*/ 0 h 2999"/>
                    <a:gd name="connsiteX1" fmla="*/ 594 w 3031"/>
                    <a:gd name="connsiteY1" fmla="*/ 2999 h 2999"/>
                    <a:gd name="connsiteX2" fmla="*/ 0 w 3031"/>
                    <a:gd name="connsiteY2" fmla="*/ 0 h 2999"/>
                    <a:gd name="connsiteX3" fmla="*/ 3031 w 3031"/>
                    <a:gd name="connsiteY3" fmla="*/ 0 h 2999"/>
                  </a:gdLst>
                  <a:ahLst/>
                  <a:cxnLst>
                    <a:cxn ang="0">
                      <a:pos x="connsiteX0" y="connsiteY0"/>
                    </a:cxn>
                    <a:cxn ang="0">
                      <a:pos x="connsiteX1" y="connsiteY1"/>
                    </a:cxn>
                    <a:cxn ang="0">
                      <a:pos x="connsiteX2" y="connsiteY2"/>
                    </a:cxn>
                    <a:cxn ang="0">
                      <a:pos x="connsiteX3" y="connsiteY3"/>
                    </a:cxn>
                  </a:cxnLst>
                  <a:rect l="l" t="t" r="r" b="b"/>
                  <a:pathLst>
                    <a:path w="3031" h="2999">
                      <a:moveTo>
                        <a:pt x="3031" y="0"/>
                      </a:moveTo>
                      <a:lnTo>
                        <a:pt x="594" y="2999"/>
                      </a:lnTo>
                      <a:lnTo>
                        <a:pt x="0" y="0"/>
                      </a:lnTo>
                      <a:lnTo>
                        <a:pt x="303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229">
                  <a:extLst>
                    <a:ext uri="{FF2B5EF4-FFF2-40B4-BE49-F238E27FC236}">
                      <a16:creationId xmlns:a16="http://schemas.microsoft.com/office/drawing/2014/main" id="{1004B93C-98D2-4700-82A7-9C262D6BCE47}"/>
                    </a:ext>
                  </a:extLst>
                </p:cNvPr>
                <p:cNvSpPr/>
                <p:nvPr/>
              </p:nvSpPr>
              <p:spPr>
                <a:xfrm rot="20396670">
                  <a:off x="8785745" y="2661013"/>
                  <a:ext cx="593822" cy="9144"/>
                </a:xfrm>
                <a:custGeom>
                  <a:avLst/>
                  <a:gdLst>
                    <a:gd name="connsiteX0" fmla="*/ 593725 w 593822"/>
                    <a:gd name="connsiteY0" fmla="*/ 0 h 9144"/>
                    <a:gd name="connsiteX1" fmla="*/ 593822 w 593822"/>
                    <a:gd name="connsiteY1" fmla="*/ 490 h 9144"/>
                    <a:gd name="connsiteX2" fmla="*/ 586788 w 593822"/>
                    <a:gd name="connsiteY2" fmla="*/ 9144 h 9144"/>
                    <a:gd name="connsiteX3" fmla="*/ 1 w 593822"/>
                    <a:gd name="connsiteY3" fmla="*/ 9144 h 9144"/>
                    <a:gd name="connsiteX4" fmla="*/ 0 w 593822"/>
                    <a:gd name="connsiteY4" fmla="*/ 0 h 9144"/>
                    <a:gd name="connsiteX5" fmla="*/ 593725 w 593822"/>
                    <a:gd name="connsiteY5" fmla="*/ 0 h 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22" h="9144">
                      <a:moveTo>
                        <a:pt x="593725" y="0"/>
                      </a:moveTo>
                      <a:lnTo>
                        <a:pt x="593822" y="490"/>
                      </a:lnTo>
                      <a:lnTo>
                        <a:pt x="586788" y="9144"/>
                      </a:lnTo>
                      <a:lnTo>
                        <a:pt x="1" y="9144"/>
                      </a:lnTo>
                      <a:lnTo>
                        <a:pt x="0" y="0"/>
                      </a:lnTo>
                      <a:lnTo>
                        <a:pt x="5937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230">
                  <a:extLst>
                    <a:ext uri="{FF2B5EF4-FFF2-40B4-BE49-F238E27FC236}">
                      <a16:creationId xmlns:a16="http://schemas.microsoft.com/office/drawing/2014/main" id="{74CEB8C1-3AE9-4F56-A71C-CFB98AA00F01}"/>
                    </a:ext>
                  </a:extLst>
                </p:cNvPr>
                <p:cNvSpPr/>
                <p:nvPr/>
              </p:nvSpPr>
              <p:spPr>
                <a:xfrm rot="20396670">
                  <a:off x="9286022" y="2581287"/>
                  <a:ext cx="103197" cy="121230"/>
                </a:xfrm>
                <a:custGeom>
                  <a:avLst/>
                  <a:gdLst>
                    <a:gd name="connsiteX0" fmla="*/ 102603 w 103197"/>
                    <a:gd name="connsiteY0" fmla="*/ 0 h 121230"/>
                    <a:gd name="connsiteX1" fmla="*/ 103197 w 103197"/>
                    <a:gd name="connsiteY1" fmla="*/ 2999 h 121230"/>
                    <a:gd name="connsiteX2" fmla="*/ 7095 w 103197"/>
                    <a:gd name="connsiteY2" fmla="*/ 121230 h 121230"/>
                    <a:gd name="connsiteX3" fmla="*/ 0 w 103197"/>
                    <a:gd name="connsiteY3" fmla="*/ 115462 h 121230"/>
                    <a:gd name="connsiteX4" fmla="*/ 93851 w 103197"/>
                    <a:gd name="connsiteY4" fmla="*/ 0 h 121230"/>
                    <a:gd name="connsiteX5" fmla="*/ 102603 w 103197"/>
                    <a:gd name="connsiteY5" fmla="*/ 0 h 12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97" h="121230">
                      <a:moveTo>
                        <a:pt x="102603" y="0"/>
                      </a:moveTo>
                      <a:lnTo>
                        <a:pt x="103197" y="2999"/>
                      </a:lnTo>
                      <a:lnTo>
                        <a:pt x="7095" y="121230"/>
                      </a:lnTo>
                      <a:lnTo>
                        <a:pt x="0" y="115462"/>
                      </a:lnTo>
                      <a:lnTo>
                        <a:pt x="93851" y="0"/>
                      </a:lnTo>
                      <a:lnTo>
                        <a:pt x="102603"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231">
                  <a:extLst>
                    <a:ext uri="{FF2B5EF4-FFF2-40B4-BE49-F238E27FC236}">
                      <a16:creationId xmlns:a16="http://schemas.microsoft.com/office/drawing/2014/main" id="{4D51BD03-BF6D-4DF5-B8C3-7769893F6ADD}"/>
                    </a:ext>
                  </a:extLst>
                </p:cNvPr>
                <p:cNvSpPr/>
                <p:nvPr/>
              </p:nvSpPr>
              <p:spPr>
                <a:xfrm rot="20396670">
                  <a:off x="6723938" y="4358141"/>
                  <a:ext cx="78660" cy="32476"/>
                </a:xfrm>
                <a:custGeom>
                  <a:avLst/>
                  <a:gdLst>
                    <a:gd name="connsiteX0" fmla="*/ 78660 w 78660"/>
                    <a:gd name="connsiteY0" fmla="*/ 23722 h 32476"/>
                    <a:gd name="connsiteX1" fmla="*/ 76020 w 78660"/>
                    <a:gd name="connsiteY1" fmla="*/ 32476 h 32476"/>
                    <a:gd name="connsiteX2" fmla="*/ 3157 w 78660"/>
                    <a:gd name="connsiteY2" fmla="*/ 10502 h 32476"/>
                    <a:gd name="connsiteX3" fmla="*/ 0 w 78660"/>
                    <a:gd name="connsiteY3" fmla="*/ 0 h 32476"/>
                    <a:gd name="connsiteX4" fmla="*/ 78660 w 78660"/>
                    <a:gd name="connsiteY4" fmla="*/ 23722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0" h="32476">
                      <a:moveTo>
                        <a:pt x="78660" y="23722"/>
                      </a:moveTo>
                      <a:lnTo>
                        <a:pt x="76020" y="32476"/>
                      </a:lnTo>
                      <a:lnTo>
                        <a:pt x="3157" y="10502"/>
                      </a:lnTo>
                      <a:lnTo>
                        <a:pt x="0" y="0"/>
                      </a:lnTo>
                      <a:lnTo>
                        <a:pt x="78660" y="23722"/>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Freeform 232">
                  <a:extLst>
                    <a:ext uri="{FF2B5EF4-FFF2-40B4-BE49-F238E27FC236}">
                      <a16:creationId xmlns:a16="http://schemas.microsoft.com/office/drawing/2014/main" id="{C1D84FFE-5522-44D5-9A79-13FDF6EFDFE5}"/>
                    </a:ext>
                  </a:extLst>
                </p:cNvPr>
                <p:cNvSpPr/>
                <p:nvPr/>
              </p:nvSpPr>
              <p:spPr>
                <a:xfrm rot="20396670">
                  <a:off x="6808260" y="4463250"/>
                  <a:ext cx="50623" cy="56227"/>
                </a:xfrm>
                <a:custGeom>
                  <a:avLst/>
                  <a:gdLst>
                    <a:gd name="connsiteX0" fmla="*/ 0 w 50623"/>
                    <a:gd name="connsiteY0" fmla="*/ 0 h 56227"/>
                    <a:gd name="connsiteX1" fmla="*/ 50623 w 50623"/>
                    <a:gd name="connsiteY1" fmla="*/ 49702 h 56227"/>
                    <a:gd name="connsiteX2" fmla="*/ 44217 w 50623"/>
                    <a:gd name="connsiteY2" fmla="*/ 56227 h 56227"/>
                    <a:gd name="connsiteX3" fmla="*/ 8733 w 50623"/>
                    <a:gd name="connsiteY3" fmla="*/ 21389 h 56227"/>
                    <a:gd name="connsiteX4" fmla="*/ 0 w 50623"/>
                    <a:gd name="connsiteY4" fmla="*/ 0 h 5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3" h="56227">
                      <a:moveTo>
                        <a:pt x="0" y="0"/>
                      </a:moveTo>
                      <a:lnTo>
                        <a:pt x="50623" y="49702"/>
                      </a:lnTo>
                      <a:lnTo>
                        <a:pt x="44217" y="56227"/>
                      </a:lnTo>
                      <a:lnTo>
                        <a:pt x="8733" y="21389"/>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56A6068B-2791-431A-A36D-384361C2C164}"/>
                  </a:ext>
                </a:extLst>
              </p:cNvPr>
              <p:cNvGrpSpPr/>
              <p:nvPr/>
            </p:nvGrpSpPr>
            <p:grpSpPr>
              <a:xfrm>
                <a:off x="6486367" y="2413940"/>
                <a:ext cx="2889463" cy="2262019"/>
                <a:chOff x="6486367" y="2413940"/>
                <a:chExt cx="2889463" cy="2262019"/>
              </a:xfrm>
              <a:solidFill>
                <a:schemeClr val="accent6">
                  <a:lumMod val="60000"/>
                  <a:lumOff val="40000"/>
                </a:schemeClr>
              </a:solidFill>
            </p:grpSpPr>
            <p:sp>
              <p:nvSpPr>
                <p:cNvPr id="50" name="Freeform 196">
                  <a:extLst>
                    <a:ext uri="{FF2B5EF4-FFF2-40B4-BE49-F238E27FC236}">
                      <a16:creationId xmlns:a16="http://schemas.microsoft.com/office/drawing/2014/main" id="{E906339B-B785-42BC-918A-5336827DB5A3}"/>
                    </a:ext>
                  </a:extLst>
                </p:cNvPr>
                <p:cNvSpPr/>
                <p:nvPr/>
              </p:nvSpPr>
              <p:spPr>
                <a:xfrm>
                  <a:off x="6835283" y="4460617"/>
                  <a:ext cx="83065" cy="83065"/>
                </a:xfrm>
                <a:custGeom>
                  <a:avLst/>
                  <a:gdLst>
                    <a:gd name="connsiteX0" fmla="*/ 41533 w 83065"/>
                    <a:gd name="connsiteY0" fmla="*/ 0 h 83065"/>
                    <a:gd name="connsiteX1" fmla="*/ 83065 w 83065"/>
                    <a:gd name="connsiteY1" fmla="*/ 41533 h 83065"/>
                    <a:gd name="connsiteX2" fmla="*/ 41533 w 83065"/>
                    <a:gd name="connsiteY2" fmla="*/ 83065 h 83065"/>
                    <a:gd name="connsiteX3" fmla="*/ 20686 w 83065"/>
                    <a:gd name="connsiteY3" fmla="*/ 74431 h 83065"/>
                    <a:gd name="connsiteX4" fmla="*/ 7716 w 83065"/>
                    <a:gd name="connsiteY4" fmla="*/ 60159 h 83065"/>
                    <a:gd name="connsiteX5" fmla="*/ 0 w 83065"/>
                    <a:gd name="connsiteY5" fmla="*/ 41533 h 83065"/>
                    <a:gd name="connsiteX6" fmla="*/ 41533 w 83065"/>
                    <a:gd name="connsiteY6" fmla="*/ 0 h 8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65" h="83065">
                      <a:moveTo>
                        <a:pt x="41533" y="0"/>
                      </a:moveTo>
                      <a:cubicBezTo>
                        <a:pt x="64471" y="0"/>
                        <a:pt x="83065" y="18595"/>
                        <a:pt x="83065" y="41533"/>
                      </a:cubicBezTo>
                      <a:cubicBezTo>
                        <a:pt x="83065" y="64471"/>
                        <a:pt x="64471" y="83065"/>
                        <a:pt x="41533" y="83065"/>
                      </a:cubicBezTo>
                      <a:lnTo>
                        <a:pt x="20686" y="74431"/>
                      </a:lnTo>
                      <a:lnTo>
                        <a:pt x="7716" y="60159"/>
                      </a:lnTo>
                      <a:lnTo>
                        <a:pt x="0" y="41533"/>
                      </a:lnTo>
                      <a:cubicBezTo>
                        <a:pt x="0" y="18595"/>
                        <a:pt x="18595" y="0"/>
                        <a:pt x="415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51" name="Freeform 197">
                  <a:extLst>
                    <a:ext uri="{FF2B5EF4-FFF2-40B4-BE49-F238E27FC236}">
                      <a16:creationId xmlns:a16="http://schemas.microsoft.com/office/drawing/2014/main" id="{E5B2D67D-29EE-43EA-86C6-DBB80C787C0F}"/>
                    </a:ext>
                  </a:extLst>
                </p:cNvPr>
                <p:cNvSpPr/>
                <p:nvPr/>
              </p:nvSpPr>
              <p:spPr>
                <a:xfrm>
                  <a:off x="8692098" y="2713470"/>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Freeform 198">
                  <a:extLst>
                    <a:ext uri="{FF2B5EF4-FFF2-40B4-BE49-F238E27FC236}">
                      <a16:creationId xmlns:a16="http://schemas.microsoft.com/office/drawing/2014/main" id="{C129DAC1-B5B4-4864-9207-7E5A768EEB11}"/>
                    </a:ext>
                  </a:extLst>
                </p:cNvPr>
                <p:cNvSpPr/>
                <p:nvPr/>
              </p:nvSpPr>
              <p:spPr>
                <a:xfrm>
                  <a:off x="7124735" y="2706326"/>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5" name="Freeform 199">
                  <a:extLst>
                    <a:ext uri="{FF2B5EF4-FFF2-40B4-BE49-F238E27FC236}">
                      <a16:creationId xmlns:a16="http://schemas.microsoft.com/office/drawing/2014/main" id="{128C78F1-81F4-4CBE-9D9B-A1D8F8B208CE}"/>
                    </a:ext>
                  </a:extLst>
                </p:cNvPr>
                <p:cNvSpPr/>
                <p:nvPr/>
              </p:nvSpPr>
              <p:spPr>
                <a:xfrm>
                  <a:off x="8067903" y="3711259"/>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 name="Freeform 200">
                  <a:extLst>
                    <a:ext uri="{FF2B5EF4-FFF2-40B4-BE49-F238E27FC236}">
                      <a16:creationId xmlns:a16="http://schemas.microsoft.com/office/drawing/2014/main" id="{CB78A2C7-F929-4C06-904F-EBCF630E86F0}"/>
                    </a:ext>
                  </a:extLst>
                </p:cNvPr>
                <p:cNvSpPr/>
                <p:nvPr/>
              </p:nvSpPr>
              <p:spPr>
                <a:xfrm>
                  <a:off x="9242164" y="268271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7" name="Freeform 201">
                  <a:extLst>
                    <a:ext uri="{FF2B5EF4-FFF2-40B4-BE49-F238E27FC236}">
                      <a16:creationId xmlns:a16="http://schemas.microsoft.com/office/drawing/2014/main" id="{F7F6DEDA-06B6-4511-9E2C-FDFB0B568F74}"/>
                    </a:ext>
                  </a:extLst>
                </p:cNvPr>
                <p:cNvSpPr/>
                <p:nvPr/>
              </p:nvSpPr>
              <p:spPr>
                <a:xfrm>
                  <a:off x="9123443" y="4042334"/>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8" name="Freeform 202">
                  <a:extLst>
                    <a:ext uri="{FF2B5EF4-FFF2-40B4-BE49-F238E27FC236}">
                      <a16:creationId xmlns:a16="http://schemas.microsoft.com/office/drawing/2014/main" id="{0A765FDF-47FE-4DB5-956C-CA4E4DF0178F}"/>
                    </a:ext>
                  </a:extLst>
                </p:cNvPr>
                <p:cNvSpPr/>
                <p:nvPr/>
              </p:nvSpPr>
              <p:spPr>
                <a:xfrm>
                  <a:off x="6486367" y="310816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9" name="Freeform 203">
                  <a:extLst>
                    <a:ext uri="{FF2B5EF4-FFF2-40B4-BE49-F238E27FC236}">
                      <a16:creationId xmlns:a16="http://schemas.microsoft.com/office/drawing/2014/main" id="{4B42BBFE-E167-43F7-9D0D-359B55E7EAA5}"/>
                    </a:ext>
                  </a:extLst>
                </p:cNvPr>
                <p:cNvSpPr/>
                <p:nvPr/>
              </p:nvSpPr>
              <p:spPr>
                <a:xfrm>
                  <a:off x="7855326" y="3223818"/>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Freeform 204">
                  <a:extLst>
                    <a:ext uri="{FF2B5EF4-FFF2-40B4-BE49-F238E27FC236}">
                      <a16:creationId xmlns:a16="http://schemas.microsoft.com/office/drawing/2014/main" id="{3CAA25C2-0E50-4FB5-B2B2-AA4ED7E224B4}"/>
                    </a:ext>
                  </a:extLst>
                </p:cNvPr>
                <p:cNvSpPr/>
                <p:nvPr/>
              </p:nvSpPr>
              <p:spPr>
                <a:xfrm>
                  <a:off x="8517082" y="241394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1" name="Freeform 205">
                  <a:extLst>
                    <a:ext uri="{FF2B5EF4-FFF2-40B4-BE49-F238E27FC236}">
                      <a16:creationId xmlns:a16="http://schemas.microsoft.com/office/drawing/2014/main" id="{C07CF358-C705-42C7-BDAC-3F2FB3F5BDAA}"/>
                    </a:ext>
                  </a:extLst>
                </p:cNvPr>
                <p:cNvSpPr/>
                <p:nvPr/>
              </p:nvSpPr>
              <p:spPr>
                <a:xfrm>
                  <a:off x="7349967" y="3453857"/>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2" name="Freeform 206">
                  <a:extLst>
                    <a:ext uri="{FF2B5EF4-FFF2-40B4-BE49-F238E27FC236}">
                      <a16:creationId xmlns:a16="http://schemas.microsoft.com/office/drawing/2014/main" id="{54424B85-0B65-4D0D-926D-B398364D17A3}"/>
                    </a:ext>
                  </a:extLst>
                </p:cNvPr>
                <p:cNvSpPr/>
                <p:nvPr/>
              </p:nvSpPr>
              <p:spPr>
                <a:xfrm>
                  <a:off x="8434417" y="3038076"/>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3" name="Freeform 207">
                  <a:extLst>
                    <a:ext uri="{FF2B5EF4-FFF2-40B4-BE49-F238E27FC236}">
                      <a16:creationId xmlns:a16="http://schemas.microsoft.com/office/drawing/2014/main" id="{C6BB6CB0-A6AB-413A-832E-6D90DAA12FC0}"/>
                    </a:ext>
                  </a:extLst>
                </p:cNvPr>
                <p:cNvSpPr/>
                <p:nvPr/>
              </p:nvSpPr>
              <p:spPr>
                <a:xfrm>
                  <a:off x="8343090" y="3984110"/>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 name="Freeform 208">
                  <a:extLst>
                    <a:ext uri="{FF2B5EF4-FFF2-40B4-BE49-F238E27FC236}">
                      <a16:creationId xmlns:a16="http://schemas.microsoft.com/office/drawing/2014/main" id="{3E855011-6752-492C-AA73-118F52718A23}"/>
                    </a:ext>
                  </a:extLst>
                </p:cNvPr>
                <p:cNvSpPr/>
                <p:nvPr/>
              </p:nvSpPr>
              <p:spPr>
                <a:xfrm>
                  <a:off x="6772275" y="4291621"/>
                  <a:ext cx="133666" cy="133666"/>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 name="Freeform 209">
                  <a:extLst>
                    <a:ext uri="{FF2B5EF4-FFF2-40B4-BE49-F238E27FC236}">
                      <a16:creationId xmlns:a16="http://schemas.microsoft.com/office/drawing/2014/main" id="{251FAD05-44A6-4DD9-9C5D-641A1DC57886}"/>
                    </a:ext>
                  </a:extLst>
                </p:cNvPr>
                <p:cNvSpPr/>
                <p:nvPr/>
              </p:nvSpPr>
              <p:spPr>
                <a:xfrm>
                  <a:off x="7395110" y="4592894"/>
                  <a:ext cx="83065" cy="83065"/>
                </a:xfrm>
                <a:custGeom>
                  <a:avLst/>
                  <a:gdLst>
                    <a:gd name="connsiteX0" fmla="*/ 66833 w 133666"/>
                    <a:gd name="connsiteY0" fmla="*/ 0 h 133666"/>
                    <a:gd name="connsiteX1" fmla="*/ 133666 w 133666"/>
                    <a:gd name="connsiteY1" fmla="*/ 66833 h 133666"/>
                    <a:gd name="connsiteX2" fmla="*/ 66833 w 133666"/>
                    <a:gd name="connsiteY2" fmla="*/ 133666 h 133666"/>
                    <a:gd name="connsiteX3" fmla="*/ 0 w 133666"/>
                    <a:gd name="connsiteY3" fmla="*/ 66833 h 133666"/>
                    <a:gd name="connsiteX4" fmla="*/ 66833 w 133666"/>
                    <a:gd name="connsiteY4" fmla="*/ 0 h 13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6" h="133666">
                      <a:moveTo>
                        <a:pt x="66833" y="0"/>
                      </a:moveTo>
                      <a:cubicBezTo>
                        <a:pt x="103744" y="0"/>
                        <a:pt x="133666" y="29922"/>
                        <a:pt x="133666" y="66833"/>
                      </a:cubicBezTo>
                      <a:cubicBezTo>
                        <a:pt x="133666" y="103744"/>
                        <a:pt x="103744" y="133666"/>
                        <a:pt x="66833" y="133666"/>
                      </a:cubicBezTo>
                      <a:cubicBezTo>
                        <a:pt x="29922" y="133666"/>
                        <a:pt x="0" y="103744"/>
                        <a:pt x="0" y="66833"/>
                      </a:cubicBezTo>
                      <a:cubicBezTo>
                        <a:pt x="0" y="29922"/>
                        <a:pt x="29922" y="0"/>
                        <a:pt x="66833"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sp>
          <p:nvSpPr>
            <p:cNvPr id="46" name="Title 3">
              <a:extLst>
                <a:ext uri="{FF2B5EF4-FFF2-40B4-BE49-F238E27FC236}">
                  <a16:creationId xmlns:a16="http://schemas.microsoft.com/office/drawing/2014/main" id="{702F70A7-1E6E-41FD-83B1-5B95AA21E821}"/>
                </a:ext>
              </a:extLst>
            </p:cNvPr>
            <p:cNvSpPr txBox="1">
              <a:spLocks/>
            </p:cNvSpPr>
            <p:nvPr/>
          </p:nvSpPr>
          <p:spPr bwMode="gray">
            <a:xfrm>
              <a:off x="8072104" y="2565163"/>
              <a:ext cx="1678911" cy="488597"/>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7F7F7F"/>
                  </a:solidFill>
                </a:rPr>
                <a:t>Windows 10</a:t>
              </a:r>
              <a:endParaRPr lang="en-US" sz="2000" dirty="0">
                <a:solidFill>
                  <a:srgbClr val="7F7F7F"/>
                </a:solidFill>
              </a:endParaRPr>
            </a:p>
          </p:txBody>
        </p:sp>
      </p:grpSp>
      <p:sp>
        <p:nvSpPr>
          <p:cNvPr id="103" name="Title 3">
            <a:extLst>
              <a:ext uri="{FF2B5EF4-FFF2-40B4-BE49-F238E27FC236}">
                <a16:creationId xmlns:a16="http://schemas.microsoft.com/office/drawing/2014/main" id="{C209B0C7-1931-4741-B520-FC8E43771D68}"/>
              </a:ext>
            </a:extLst>
          </p:cNvPr>
          <p:cNvSpPr txBox="1">
            <a:spLocks/>
          </p:cNvSpPr>
          <p:nvPr/>
        </p:nvSpPr>
        <p:spPr bwMode="gray">
          <a:xfrm>
            <a:off x="8610287" y="1988449"/>
            <a:ext cx="1472060" cy="411021"/>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7F7F7F"/>
                </a:solidFill>
              </a:rPr>
              <a:t>iOS</a:t>
            </a:r>
            <a:endParaRPr lang="en-US" sz="2000" dirty="0">
              <a:solidFill>
                <a:srgbClr val="7F7F7F"/>
              </a:solidFill>
            </a:endParaRPr>
          </a:p>
        </p:txBody>
      </p:sp>
      <p:sp>
        <p:nvSpPr>
          <p:cNvPr id="104" name="Title 3">
            <a:extLst>
              <a:ext uri="{FF2B5EF4-FFF2-40B4-BE49-F238E27FC236}">
                <a16:creationId xmlns:a16="http://schemas.microsoft.com/office/drawing/2014/main" id="{AC4ACE10-997E-4B79-8A2F-FE63CBC847F3}"/>
              </a:ext>
            </a:extLst>
          </p:cNvPr>
          <p:cNvSpPr txBox="1">
            <a:spLocks/>
          </p:cNvSpPr>
          <p:nvPr/>
        </p:nvSpPr>
        <p:spPr bwMode="gray">
          <a:xfrm>
            <a:off x="9551569" y="2096313"/>
            <a:ext cx="1472060" cy="411021"/>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7F7F7F"/>
                </a:solidFill>
              </a:rPr>
              <a:t>Android Things</a:t>
            </a:r>
            <a:endParaRPr lang="en-US" sz="2000" dirty="0">
              <a:solidFill>
                <a:srgbClr val="7F7F7F"/>
              </a:solidFill>
            </a:endParaRPr>
          </a:p>
        </p:txBody>
      </p:sp>
      <p:sp>
        <p:nvSpPr>
          <p:cNvPr id="105" name="Title 3">
            <a:extLst>
              <a:ext uri="{FF2B5EF4-FFF2-40B4-BE49-F238E27FC236}">
                <a16:creationId xmlns:a16="http://schemas.microsoft.com/office/drawing/2014/main" id="{31CCC125-5D54-432C-8814-513D942EDA6D}"/>
              </a:ext>
            </a:extLst>
          </p:cNvPr>
          <p:cNvSpPr txBox="1">
            <a:spLocks/>
          </p:cNvSpPr>
          <p:nvPr/>
        </p:nvSpPr>
        <p:spPr bwMode="gray">
          <a:xfrm>
            <a:off x="8421767" y="2459040"/>
            <a:ext cx="1472060" cy="411021"/>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err="1">
                <a:solidFill>
                  <a:srgbClr val="7F7F7F"/>
                </a:solidFill>
              </a:rPr>
              <a:t>iOT</a:t>
            </a:r>
            <a:endParaRPr lang="en-US" sz="2000" dirty="0">
              <a:solidFill>
                <a:srgbClr val="7F7F7F"/>
              </a:solidFill>
            </a:endParaRPr>
          </a:p>
        </p:txBody>
      </p:sp>
      <p:sp>
        <p:nvSpPr>
          <p:cNvPr id="106" name="Title 3">
            <a:extLst>
              <a:ext uri="{FF2B5EF4-FFF2-40B4-BE49-F238E27FC236}">
                <a16:creationId xmlns:a16="http://schemas.microsoft.com/office/drawing/2014/main" id="{16E532BF-B56D-413C-B08B-8C5AA96E0F69}"/>
              </a:ext>
            </a:extLst>
          </p:cNvPr>
          <p:cNvSpPr txBox="1">
            <a:spLocks/>
          </p:cNvSpPr>
          <p:nvPr/>
        </p:nvSpPr>
        <p:spPr bwMode="gray">
          <a:xfrm>
            <a:off x="9162424" y="3013302"/>
            <a:ext cx="1472060" cy="411021"/>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7F7F7F"/>
                </a:solidFill>
              </a:rPr>
              <a:t>Raspberry Pi</a:t>
            </a:r>
            <a:endParaRPr lang="en-US" sz="2000" dirty="0">
              <a:solidFill>
                <a:srgbClr val="7F7F7F"/>
              </a:solidFill>
            </a:endParaRPr>
          </a:p>
        </p:txBody>
      </p:sp>
      <p:sp>
        <p:nvSpPr>
          <p:cNvPr id="107" name="Title 3">
            <a:extLst>
              <a:ext uri="{FF2B5EF4-FFF2-40B4-BE49-F238E27FC236}">
                <a16:creationId xmlns:a16="http://schemas.microsoft.com/office/drawing/2014/main" id="{495BFDD5-92D3-4922-80F8-D015F2AC83C9}"/>
              </a:ext>
            </a:extLst>
          </p:cNvPr>
          <p:cNvSpPr txBox="1">
            <a:spLocks/>
          </p:cNvSpPr>
          <p:nvPr/>
        </p:nvSpPr>
        <p:spPr bwMode="gray">
          <a:xfrm>
            <a:off x="9069613" y="2640634"/>
            <a:ext cx="1472060" cy="411021"/>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4400" b="1" kern="1200" spc="30" baseline="0">
                <a:solidFill>
                  <a:schemeClr val="tx1"/>
                </a:solidFill>
                <a:latin typeface="+mj-lt"/>
                <a:ea typeface="+mj-ea"/>
                <a:cs typeface="+mj-cs"/>
              </a:defRPr>
            </a:lvl1pPr>
          </a:lstStyle>
          <a:p>
            <a:pPr algn="ctr">
              <a:lnSpc>
                <a:spcPct val="80000"/>
              </a:lnSpc>
            </a:pPr>
            <a:r>
              <a:rPr lang="en-US" sz="2000" spc="-30" dirty="0">
                <a:solidFill>
                  <a:srgbClr val="7F7F7F"/>
                </a:solidFill>
              </a:rPr>
              <a:t>Mac</a:t>
            </a:r>
            <a:endParaRPr lang="en-US" sz="2000" dirty="0">
              <a:solidFill>
                <a:srgbClr val="7F7F7F"/>
              </a:solidFill>
            </a:endParaRPr>
          </a:p>
        </p:txBody>
      </p:sp>
      <p:sp>
        <p:nvSpPr>
          <p:cNvPr id="108" name="Oval 292">
            <a:extLst>
              <a:ext uri="{FF2B5EF4-FFF2-40B4-BE49-F238E27FC236}">
                <a16:creationId xmlns:a16="http://schemas.microsoft.com/office/drawing/2014/main" id="{EF529F75-C423-4BB7-B39F-C947D6B0A060}"/>
              </a:ext>
            </a:extLst>
          </p:cNvPr>
          <p:cNvSpPr>
            <a:spLocks noChangeArrowheads="1"/>
          </p:cNvSpPr>
          <p:nvPr/>
        </p:nvSpPr>
        <p:spPr bwMode="auto">
          <a:xfrm>
            <a:off x="8231920" y="548124"/>
            <a:ext cx="1280160" cy="1280160"/>
          </a:xfrm>
          <a:prstGeom prst="ellipse">
            <a:avLst/>
          </a:prstGeom>
          <a:solidFill>
            <a:schemeClr val="accent1"/>
          </a:solid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a:latin typeface="+mj-lt"/>
            </a:endParaRPr>
          </a:p>
        </p:txBody>
      </p:sp>
      <p:grpSp>
        <p:nvGrpSpPr>
          <p:cNvPr id="112" name="Group 111">
            <a:extLst>
              <a:ext uri="{FF2B5EF4-FFF2-40B4-BE49-F238E27FC236}">
                <a16:creationId xmlns:a16="http://schemas.microsoft.com/office/drawing/2014/main" id="{C600A998-4386-4DE3-83A3-6AAE4F6A7307}"/>
              </a:ext>
            </a:extLst>
          </p:cNvPr>
          <p:cNvGrpSpPr/>
          <p:nvPr/>
        </p:nvGrpSpPr>
        <p:grpSpPr>
          <a:xfrm>
            <a:off x="8613669" y="760648"/>
            <a:ext cx="482171" cy="410231"/>
            <a:chOff x="2137289" y="2658063"/>
            <a:chExt cx="3423533" cy="2348911"/>
          </a:xfrm>
        </p:grpSpPr>
        <p:sp>
          <p:nvSpPr>
            <p:cNvPr id="115" name="Freeform 11">
              <a:extLst>
                <a:ext uri="{FF2B5EF4-FFF2-40B4-BE49-F238E27FC236}">
                  <a16:creationId xmlns:a16="http://schemas.microsoft.com/office/drawing/2014/main" id="{32ED95CA-E6F3-4240-B1AF-EA763B856D76}"/>
                </a:ext>
              </a:extLst>
            </p:cNvPr>
            <p:cNvSpPr>
              <a:spLocks noChangeArrowheads="1"/>
            </p:cNvSpPr>
            <p:nvPr/>
          </p:nvSpPr>
          <p:spPr bwMode="auto">
            <a:xfrm>
              <a:off x="3694577" y="2658063"/>
              <a:ext cx="1336673" cy="850020"/>
            </a:xfrm>
            <a:custGeom>
              <a:avLst/>
              <a:gdLst>
                <a:gd name="T0" fmla="*/ 0 w 1817"/>
                <a:gd name="T1" fmla="*/ 907 h 1157"/>
                <a:gd name="T2" fmla="*/ 0 w 1817"/>
                <a:gd name="T3" fmla="*/ 907 h 1157"/>
                <a:gd name="T4" fmla="*/ 0 w 1817"/>
                <a:gd name="T5" fmla="*/ 110 h 1157"/>
                <a:gd name="T6" fmla="*/ 138 w 1817"/>
                <a:gd name="T7" fmla="*/ 0 h 1157"/>
                <a:gd name="T8" fmla="*/ 1706 w 1817"/>
                <a:gd name="T9" fmla="*/ 0 h 1157"/>
                <a:gd name="T10" fmla="*/ 1816 w 1817"/>
                <a:gd name="T11" fmla="*/ 110 h 1157"/>
                <a:gd name="T12" fmla="*/ 1816 w 1817"/>
                <a:gd name="T13" fmla="*/ 1156 h 1157"/>
              </a:gdLst>
              <a:ahLst/>
              <a:cxnLst>
                <a:cxn ang="0">
                  <a:pos x="T0" y="T1"/>
                </a:cxn>
                <a:cxn ang="0">
                  <a:pos x="T2" y="T3"/>
                </a:cxn>
                <a:cxn ang="0">
                  <a:pos x="T4" y="T5"/>
                </a:cxn>
                <a:cxn ang="0">
                  <a:pos x="T6" y="T7"/>
                </a:cxn>
                <a:cxn ang="0">
                  <a:pos x="T8" y="T9"/>
                </a:cxn>
                <a:cxn ang="0">
                  <a:pos x="T10" y="T11"/>
                </a:cxn>
                <a:cxn ang="0">
                  <a:pos x="T12" y="T13"/>
                </a:cxn>
              </a:cxnLst>
              <a:rect l="0" t="0" r="r" b="b"/>
              <a:pathLst>
                <a:path w="1817" h="1157">
                  <a:moveTo>
                    <a:pt x="0" y="907"/>
                  </a:moveTo>
                  <a:lnTo>
                    <a:pt x="0" y="907"/>
                  </a:lnTo>
                  <a:cubicBezTo>
                    <a:pt x="0" y="110"/>
                    <a:pt x="0" y="110"/>
                    <a:pt x="0" y="110"/>
                  </a:cubicBezTo>
                  <a:cubicBezTo>
                    <a:pt x="0" y="55"/>
                    <a:pt x="55" y="0"/>
                    <a:pt x="138" y="0"/>
                  </a:cubicBezTo>
                  <a:cubicBezTo>
                    <a:pt x="1706" y="0"/>
                    <a:pt x="1706" y="0"/>
                    <a:pt x="1706" y="0"/>
                  </a:cubicBezTo>
                  <a:cubicBezTo>
                    <a:pt x="1760" y="0"/>
                    <a:pt x="1816" y="55"/>
                    <a:pt x="1816" y="110"/>
                  </a:cubicBezTo>
                  <a:cubicBezTo>
                    <a:pt x="1816" y="1156"/>
                    <a:pt x="1816" y="1156"/>
                    <a:pt x="1816" y="1156"/>
                  </a:cubicBez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6" name="Line 12">
              <a:extLst>
                <a:ext uri="{FF2B5EF4-FFF2-40B4-BE49-F238E27FC236}">
                  <a16:creationId xmlns:a16="http://schemas.microsoft.com/office/drawing/2014/main" id="{B7296938-D703-4EA6-947C-F4E87504426B}"/>
                </a:ext>
              </a:extLst>
            </p:cNvPr>
            <p:cNvSpPr>
              <a:spLocks noChangeShapeType="1"/>
            </p:cNvSpPr>
            <p:nvPr/>
          </p:nvSpPr>
          <p:spPr bwMode="auto">
            <a:xfrm flipH="1">
              <a:off x="4398601" y="4377570"/>
              <a:ext cx="392567" cy="3245"/>
            </a:xfrm>
            <a:prstGeom prst="line">
              <a:avLst/>
            </a:prstGeom>
            <a:noFill/>
            <a:ln w="19050"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9" name="Freeform 13">
              <a:extLst>
                <a:ext uri="{FF2B5EF4-FFF2-40B4-BE49-F238E27FC236}">
                  <a16:creationId xmlns:a16="http://schemas.microsoft.com/office/drawing/2014/main" id="{9EE9853D-FEDB-41FD-A5C5-118707985161}"/>
                </a:ext>
              </a:extLst>
            </p:cNvPr>
            <p:cNvSpPr>
              <a:spLocks noChangeArrowheads="1"/>
            </p:cNvSpPr>
            <p:nvPr/>
          </p:nvSpPr>
          <p:spPr bwMode="auto">
            <a:xfrm>
              <a:off x="3817863" y="2817037"/>
              <a:ext cx="1073879" cy="687803"/>
            </a:xfrm>
            <a:custGeom>
              <a:avLst/>
              <a:gdLst>
                <a:gd name="T0" fmla="*/ 0 w 1459"/>
                <a:gd name="T1" fmla="*/ 743 h 937"/>
                <a:gd name="T2" fmla="*/ 0 w 1459"/>
                <a:gd name="T3" fmla="*/ 0 h 937"/>
                <a:gd name="T4" fmla="*/ 1458 w 1459"/>
                <a:gd name="T5" fmla="*/ 0 h 937"/>
                <a:gd name="T6" fmla="*/ 1458 w 1459"/>
                <a:gd name="T7" fmla="*/ 936 h 937"/>
              </a:gdLst>
              <a:ahLst/>
              <a:cxnLst>
                <a:cxn ang="0">
                  <a:pos x="T0" y="T1"/>
                </a:cxn>
                <a:cxn ang="0">
                  <a:pos x="T2" y="T3"/>
                </a:cxn>
                <a:cxn ang="0">
                  <a:pos x="T4" y="T5"/>
                </a:cxn>
                <a:cxn ang="0">
                  <a:pos x="T6" y="T7"/>
                </a:cxn>
              </a:cxnLst>
              <a:rect l="0" t="0" r="r" b="b"/>
              <a:pathLst>
                <a:path w="1459" h="937">
                  <a:moveTo>
                    <a:pt x="0" y="743"/>
                  </a:moveTo>
                  <a:lnTo>
                    <a:pt x="0" y="0"/>
                  </a:lnTo>
                  <a:lnTo>
                    <a:pt x="1458" y="0"/>
                  </a:lnTo>
                  <a:lnTo>
                    <a:pt x="1458" y="936"/>
                  </a:ln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0" name="Line 14">
              <a:extLst>
                <a:ext uri="{FF2B5EF4-FFF2-40B4-BE49-F238E27FC236}">
                  <a16:creationId xmlns:a16="http://schemas.microsoft.com/office/drawing/2014/main" id="{A0B57A3F-647B-4C24-B1E2-76EBDC4B91DE}"/>
                </a:ext>
              </a:extLst>
            </p:cNvPr>
            <p:cNvSpPr>
              <a:spLocks noChangeShapeType="1"/>
            </p:cNvSpPr>
            <p:nvPr/>
          </p:nvSpPr>
          <p:spPr bwMode="auto">
            <a:xfrm flipH="1">
              <a:off x="4398601" y="4092067"/>
              <a:ext cx="392567" cy="3245"/>
            </a:xfrm>
            <a:prstGeom prst="line">
              <a:avLst/>
            </a:prstGeom>
            <a:noFill/>
            <a:ln w="19050"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1" name="Freeform 15">
              <a:extLst>
                <a:ext uri="{FF2B5EF4-FFF2-40B4-BE49-F238E27FC236}">
                  <a16:creationId xmlns:a16="http://schemas.microsoft.com/office/drawing/2014/main" id="{B68DAD23-9C4F-42E4-A727-91F880F44F1A}"/>
                </a:ext>
              </a:extLst>
            </p:cNvPr>
            <p:cNvSpPr>
              <a:spLocks noChangeArrowheads="1"/>
            </p:cNvSpPr>
            <p:nvPr/>
          </p:nvSpPr>
          <p:spPr bwMode="auto">
            <a:xfrm>
              <a:off x="2380614" y="3345866"/>
              <a:ext cx="2005009" cy="1437249"/>
            </a:xfrm>
            <a:custGeom>
              <a:avLst/>
              <a:gdLst>
                <a:gd name="T0" fmla="*/ 2724 w 2725"/>
                <a:gd name="T1" fmla="*/ 1044 h 1953"/>
                <a:gd name="T2" fmla="*/ 2724 w 2725"/>
                <a:gd name="T3" fmla="*/ 1044 h 1953"/>
                <a:gd name="T4" fmla="*/ 2724 w 2725"/>
                <a:gd name="T5" fmla="*/ 1952 h 1953"/>
                <a:gd name="T6" fmla="*/ 0 w 2725"/>
                <a:gd name="T7" fmla="*/ 1952 h 1953"/>
                <a:gd name="T8" fmla="*/ 0 w 2725"/>
                <a:gd name="T9" fmla="*/ 137 h 1953"/>
                <a:gd name="T10" fmla="*/ 138 w 2725"/>
                <a:gd name="T11" fmla="*/ 0 h 1953"/>
                <a:gd name="T12" fmla="*/ 2586 w 2725"/>
                <a:gd name="T13" fmla="*/ 0 h 1953"/>
                <a:gd name="T14" fmla="*/ 2724 w 2725"/>
                <a:gd name="T15" fmla="*/ 137 h 1953"/>
                <a:gd name="T16" fmla="*/ 2724 w 2725"/>
                <a:gd name="T17" fmla="*/ 1044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5" h="1953">
                  <a:moveTo>
                    <a:pt x="2724" y="1044"/>
                  </a:moveTo>
                  <a:lnTo>
                    <a:pt x="2724" y="1044"/>
                  </a:lnTo>
                  <a:cubicBezTo>
                    <a:pt x="2724" y="1952"/>
                    <a:pt x="2724" y="1952"/>
                    <a:pt x="2724" y="1952"/>
                  </a:cubicBezTo>
                  <a:cubicBezTo>
                    <a:pt x="0" y="1952"/>
                    <a:pt x="0" y="1952"/>
                    <a:pt x="0" y="1952"/>
                  </a:cubicBezTo>
                  <a:cubicBezTo>
                    <a:pt x="0" y="137"/>
                    <a:pt x="0" y="137"/>
                    <a:pt x="0" y="137"/>
                  </a:cubicBezTo>
                  <a:cubicBezTo>
                    <a:pt x="0" y="54"/>
                    <a:pt x="56" y="0"/>
                    <a:pt x="138" y="0"/>
                  </a:cubicBezTo>
                  <a:cubicBezTo>
                    <a:pt x="2586" y="0"/>
                    <a:pt x="2586" y="0"/>
                    <a:pt x="2586" y="0"/>
                  </a:cubicBezTo>
                  <a:cubicBezTo>
                    <a:pt x="2668" y="0"/>
                    <a:pt x="2724" y="54"/>
                    <a:pt x="2724" y="137"/>
                  </a:cubicBezTo>
                  <a:cubicBezTo>
                    <a:pt x="2724" y="1044"/>
                    <a:pt x="2724" y="1044"/>
                    <a:pt x="2724" y="1044"/>
                  </a:cubicBez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16">
              <a:extLst>
                <a:ext uri="{FF2B5EF4-FFF2-40B4-BE49-F238E27FC236}">
                  <a16:creationId xmlns:a16="http://schemas.microsoft.com/office/drawing/2014/main" id="{F17B187C-D831-49F6-BE62-0692AE12B9D8}"/>
                </a:ext>
              </a:extLst>
            </p:cNvPr>
            <p:cNvSpPr>
              <a:spLocks noChangeArrowheads="1"/>
            </p:cNvSpPr>
            <p:nvPr/>
          </p:nvSpPr>
          <p:spPr bwMode="auto">
            <a:xfrm>
              <a:off x="2523366" y="3485374"/>
              <a:ext cx="1719506" cy="1154989"/>
            </a:xfrm>
            <a:custGeom>
              <a:avLst/>
              <a:gdLst>
                <a:gd name="T0" fmla="*/ 0 w 2339"/>
                <a:gd name="T1" fmla="*/ 1569 h 1570"/>
                <a:gd name="T2" fmla="*/ 0 w 2339"/>
                <a:gd name="T3" fmla="*/ 0 h 1570"/>
                <a:gd name="T4" fmla="*/ 2338 w 2339"/>
                <a:gd name="T5" fmla="*/ 0 h 1570"/>
                <a:gd name="T6" fmla="*/ 2338 w 2339"/>
                <a:gd name="T7" fmla="*/ 1569 h 1570"/>
                <a:gd name="T8" fmla="*/ 0 w 2339"/>
                <a:gd name="T9" fmla="*/ 1569 h 1570"/>
              </a:gdLst>
              <a:ahLst/>
              <a:cxnLst>
                <a:cxn ang="0">
                  <a:pos x="T0" y="T1"/>
                </a:cxn>
                <a:cxn ang="0">
                  <a:pos x="T2" y="T3"/>
                </a:cxn>
                <a:cxn ang="0">
                  <a:pos x="T4" y="T5"/>
                </a:cxn>
                <a:cxn ang="0">
                  <a:pos x="T6" y="T7"/>
                </a:cxn>
                <a:cxn ang="0">
                  <a:pos x="T8" y="T9"/>
                </a:cxn>
              </a:cxnLst>
              <a:rect l="0" t="0" r="r" b="b"/>
              <a:pathLst>
                <a:path w="2339" h="1570">
                  <a:moveTo>
                    <a:pt x="0" y="1569"/>
                  </a:moveTo>
                  <a:lnTo>
                    <a:pt x="0" y="0"/>
                  </a:lnTo>
                  <a:lnTo>
                    <a:pt x="2338" y="0"/>
                  </a:lnTo>
                  <a:lnTo>
                    <a:pt x="2338" y="1569"/>
                  </a:lnTo>
                  <a:lnTo>
                    <a:pt x="0" y="1569"/>
                  </a:ln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17">
              <a:extLst>
                <a:ext uri="{FF2B5EF4-FFF2-40B4-BE49-F238E27FC236}">
                  <a16:creationId xmlns:a16="http://schemas.microsoft.com/office/drawing/2014/main" id="{80DBF393-22A5-4C3E-A5FA-62E077CA4CAF}"/>
                </a:ext>
              </a:extLst>
            </p:cNvPr>
            <p:cNvSpPr>
              <a:spLocks noChangeArrowheads="1"/>
            </p:cNvSpPr>
            <p:nvPr/>
          </p:nvSpPr>
          <p:spPr bwMode="auto">
            <a:xfrm>
              <a:off x="2137289" y="4783115"/>
              <a:ext cx="2511128" cy="223859"/>
            </a:xfrm>
            <a:custGeom>
              <a:avLst/>
              <a:gdLst>
                <a:gd name="T0" fmla="*/ 3301 w 3412"/>
                <a:gd name="T1" fmla="*/ 0 h 303"/>
                <a:gd name="T2" fmla="*/ 3301 w 3412"/>
                <a:gd name="T3" fmla="*/ 0 h 303"/>
                <a:gd name="T4" fmla="*/ 2118 w 3412"/>
                <a:gd name="T5" fmla="*/ 0 h 303"/>
                <a:gd name="T6" fmla="*/ 2008 w 3412"/>
                <a:gd name="T7" fmla="*/ 55 h 303"/>
                <a:gd name="T8" fmla="*/ 1431 w 3412"/>
                <a:gd name="T9" fmla="*/ 55 h 303"/>
                <a:gd name="T10" fmla="*/ 1320 w 3412"/>
                <a:gd name="T11" fmla="*/ 0 h 303"/>
                <a:gd name="T12" fmla="*/ 138 w 3412"/>
                <a:gd name="T13" fmla="*/ 0 h 303"/>
                <a:gd name="T14" fmla="*/ 0 w 3412"/>
                <a:gd name="T15" fmla="*/ 110 h 303"/>
                <a:gd name="T16" fmla="*/ 0 w 3412"/>
                <a:gd name="T17" fmla="*/ 192 h 303"/>
                <a:gd name="T18" fmla="*/ 138 w 3412"/>
                <a:gd name="T19" fmla="*/ 302 h 303"/>
                <a:gd name="T20" fmla="*/ 3301 w 3412"/>
                <a:gd name="T21" fmla="*/ 302 h 303"/>
                <a:gd name="T22" fmla="*/ 3411 w 3412"/>
                <a:gd name="T23" fmla="*/ 192 h 303"/>
                <a:gd name="T24" fmla="*/ 3411 w 3412"/>
                <a:gd name="T25" fmla="*/ 110 h 303"/>
                <a:gd name="T26" fmla="*/ 3301 w 3412"/>
                <a:gd name="T2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2" h="303">
                  <a:moveTo>
                    <a:pt x="3301" y="0"/>
                  </a:moveTo>
                  <a:lnTo>
                    <a:pt x="3301" y="0"/>
                  </a:lnTo>
                  <a:cubicBezTo>
                    <a:pt x="2118" y="0"/>
                    <a:pt x="2118" y="0"/>
                    <a:pt x="2118" y="0"/>
                  </a:cubicBezTo>
                  <a:cubicBezTo>
                    <a:pt x="2118" y="0"/>
                    <a:pt x="2091" y="55"/>
                    <a:pt x="2008" y="55"/>
                  </a:cubicBezTo>
                  <a:cubicBezTo>
                    <a:pt x="1431" y="55"/>
                    <a:pt x="1431" y="55"/>
                    <a:pt x="1431" y="55"/>
                  </a:cubicBezTo>
                  <a:cubicBezTo>
                    <a:pt x="1348" y="55"/>
                    <a:pt x="1320" y="0"/>
                    <a:pt x="1320" y="0"/>
                  </a:cubicBezTo>
                  <a:cubicBezTo>
                    <a:pt x="138" y="0"/>
                    <a:pt x="138" y="0"/>
                    <a:pt x="138" y="0"/>
                  </a:cubicBezTo>
                  <a:cubicBezTo>
                    <a:pt x="56" y="0"/>
                    <a:pt x="0" y="55"/>
                    <a:pt x="0" y="110"/>
                  </a:cubicBezTo>
                  <a:cubicBezTo>
                    <a:pt x="0" y="192"/>
                    <a:pt x="0" y="192"/>
                    <a:pt x="0" y="192"/>
                  </a:cubicBezTo>
                  <a:cubicBezTo>
                    <a:pt x="0" y="275"/>
                    <a:pt x="56" y="302"/>
                    <a:pt x="138" y="302"/>
                  </a:cubicBezTo>
                  <a:cubicBezTo>
                    <a:pt x="3301" y="302"/>
                    <a:pt x="3301" y="302"/>
                    <a:pt x="3301" y="302"/>
                  </a:cubicBezTo>
                  <a:cubicBezTo>
                    <a:pt x="3356" y="302"/>
                    <a:pt x="3411" y="275"/>
                    <a:pt x="3411" y="192"/>
                  </a:cubicBezTo>
                  <a:cubicBezTo>
                    <a:pt x="3411" y="110"/>
                    <a:pt x="3411" y="110"/>
                    <a:pt x="3411" y="110"/>
                  </a:cubicBezTo>
                  <a:cubicBezTo>
                    <a:pt x="3411" y="55"/>
                    <a:pt x="3356" y="0"/>
                    <a:pt x="3301" y="0"/>
                  </a:cubicBez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19">
              <a:extLst>
                <a:ext uri="{FF2B5EF4-FFF2-40B4-BE49-F238E27FC236}">
                  <a16:creationId xmlns:a16="http://schemas.microsoft.com/office/drawing/2014/main" id="{93D2FDD9-584D-4BA8-9F2F-7391F579E8D4}"/>
                </a:ext>
              </a:extLst>
            </p:cNvPr>
            <p:cNvSpPr>
              <a:spLocks noChangeArrowheads="1"/>
            </p:cNvSpPr>
            <p:nvPr/>
          </p:nvSpPr>
          <p:spPr bwMode="auto">
            <a:xfrm>
              <a:off x="4901474" y="3647591"/>
              <a:ext cx="525585" cy="869486"/>
            </a:xfrm>
            <a:custGeom>
              <a:avLst/>
              <a:gdLst>
                <a:gd name="T0" fmla="*/ 715 w 716"/>
                <a:gd name="T1" fmla="*/ 0 h 1184"/>
                <a:gd name="T2" fmla="*/ 715 w 716"/>
                <a:gd name="T3" fmla="*/ 1183 h 1184"/>
                <a:gd name="T4" fmla="*/ 0 w 716"/>
                <a:gd name="T5" fmla="*/ 1183 h 1184"/>
                <a:gd name="T6" fmla="*/ 0 w 716"/>
                <a:gd name="T7" fmla="*/ 0 h 1184"/>
                <a:gd name="T8" fmla="*/ 715 w 716"/>
                <a:gd name="T9" fmla="*/ 0 h 1184"/>
              </a:gdLst>
              <a:ahLst/>
              <a:cxnLst>
                <a:cxn ang="0">
                  <a:pos x="T0" y="T1"/>
                </a:cxn>
                <a:cxn ang="0">
                  <a:pos x="T2" y="T3"/>
                </a:cxn>
                <a:cxn ang="0">
                  <a:pos x="T4" y="T5"/>
                </a:cxn>
                <a:cxn ang="0">
                  <a:pos x="T6" y="T7"/>
                </a:cxn>
                <a:cxn ang="0">
                  <a:pos x="T8" y="T9"/>
                </a:cxn>
              </a:cxnLst>
              <a:rect l="0" t="0" r="r" b="b"/>
              <a:pathLst>
                <a:path w="716" h="1184">
                  <a:moveTo>
                    <a:pt x="715" y="0"/>
                  </a:moveTo>
                  <a:lnTo>
                    <a:pt x="715" y="1183"/>
                  </a:lnTo>
                  <a:lnTo>
                    <a:pt x="0" y="1183"/>
                  </a:lnTo>
                  <a:lnTo>
                    <a:pt x="0" y="0"/>
                  </a:lnTo>
                  <a:lnTo>
                    <a:pt x="715" y="0"/>
                  </a:ln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33">
              <a:extLst>
                <a:ext uri="{FF2B5EF4-FFF2-40B4-BE49-F238E27FC236}">
                  <a16:creationId xmlns:a16="http://schemas.microsoft.com/office/drawing/2014/main" id="{F2FFE1CD-84E8-4928-98AA-CDCA64EB8CB4}"/>
                </a:ext>
              </a:extLst>
            </p:cNvPr>
            <p:cNvSpPr>
              <a:spLocks noChangeArrowheads="1"/>
            </p:cNvSpPr>
            <p:nvPr/>
          </p:nvSpPr>
          <p:spPr bwMode="auto">
            <a:xfrm>
              <a:off x="4791910" y="3508083"/>
              <a:ext cx="768912" cy="1236099"/>
            </a:xfrm>
            <a:custGeom>
              <a:avLst/>
              <a:gdLst>
                <a:gd name="T0" fmla="*/ 138 w 1046"/>
                <a:gd name="T1" fmla="*/ 0 h 1678"/>
                <a:gd name="T2" fmla="*/ 138 w 1046"/>
                <a:gd name="T3" fmla="*/ 0 h 1678"/>
                <a:gd name="T4" fmla="*/ 0 w 1046"/>
                <a:gd name="T5" fmla="*/ 110 h 1678"/>
                <a:gd name="T6" fmla="*/ 0 w 1046"/>
                <a:gd name="T7" fmla="*/ 1567 h 1678"/>
                <a:gd name="T8" fmla="*/ 138 w 1046"/>
                <a:gd name="T9" fmla="*/ 1677 h 1678"/>
                <a:gd name="T10" fmla="*/ 935 w 1046"/>
                <a:gd name="T11" fmla="*/ 1677 h 1678"/>
                <a:gd name="T12" fmla="*/ 1045 w 1046"/>
                <a:gd name="T13" fmla="*/ 1567 h 1678"/>
                <a:gd name="T14" fmla="*/ 1045 w 1046"/>
                <a:gd name="T15" fmla="*/ 110 h 1678"/>
                <a:gd name="T16" fmla="*/ 935 w 1046"/>
                <a:gd name="T17" fmla="*/ 0 h 1678"/>
                <a:gd name="T18" fmla="*/ 138 w 1046"/>
                <a:gd name="T19"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678">
                  <a:moveTo>
                    <a:pt x="138" y="0"/>
                  </a:moveTo>
                  <a:lnTo>
                    <a:pt x="138" y="0"/>
                  </a:lnTo>
                  <a:cubicBezTo>
                    <a:pt x="55" y="0"/>
                    <a:pt x="0" y="54"/>
                    <a:pt x="0" y="110"/>
                  </a:cubicBezTo>
                  <a:cubicBezTo>
                    <a:pt x="0" y="191"/>
                    <a:pt x="0" y="1567"/>
                    <a:pt x="0" y="1567"/>
                  </a:cubicBezTo>
                  <a:cubicBezTo>
                    <a:pt x="0" y="1650"/>
                    <a:pt x="55" y="1677"/>
                    <a:pt x="138" y="1677"/>
                  </a:cubicBezTo>
                  <a:cubicBezTo>
                    <a:pt x="935" y="1677"/>
                    <a:pt x="935" y="1677"/>
                    <a:pt x="935" y="1677"/>
                  </a:cubicBezTo>
                  <a:cubicBezTo>
                    <a:pt x="990" y="1677"/>
                    <a:pt x="1045" y="1650"/>
                    <a:pt x="1045" y="1567"/>
                  </a:cubicBezTo>
                  <a:cubicBezTo>
                    <a:pt x="1045" y="1484"/>
                    <a:pt x="1045" y="110"/>
                    <a:pt x="1045" y="110"/>
                  </a:cubicBezTo>
                  <a:cubicBezTo>
                    <a:pt x="1045" y="54"/>
                    <a:pt x="990" y="0"/>
                    <a:pt x="935" y="0"/>
                  </a:cubicBezTo>
                  <a:lnTo>
                    <a:pt x="138" y="0"/>
                  </a:lnTo>
                </a:path>
              </a:pathLst>
            </a:custGeom>
            <a:noFill/>
            <a:ln w="19050"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Oval 127">
              <a:extLst>
                <a:ext uri="{FF2B5EF4-FFF2-40B4-BE49-F238E27FC236}">
                  <a16:creationId xmlns:a16="http://schemas.microsoft.com/office/drawing/2014/main" id="{C2924E2D-265E-475E-A841-EE7EAE8A7CD3}"/>
                </a:ext>
              </a:extLst>
            </p:cNvPr>
            <p:cNvSpPr/>
            <p:nvPr/>
          </p:nvSpPr>
          <p:spPr bwMode="auto">
            <a:xfrm>
              <a:off x="5122090" y="4562497"/>
              <a:ext cx="93435" cy="93435"/>
            </a:xfrm>
            <a:prstGeom prst="ellipse">
              <a:avLst/>
            </a:pr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SimSun" charset="0"/>
                <a:cs typeface="SimSun" charset="0"/>
              </a:endParaRPr>
            </a:p>
          </p:txBody>
        </p:sp>
      </p:grpSp>
      <p:sp>
        <p:nvSpPr>
          <p:cNvPr id="130" name="Rectangle 129">
            <a:extLst>
              <a:ext uri="{FF2B5EF4-FFF2-40B4-BE49-F238E27FC236}">
                <a16:creationId xmlns:a16="http://schemas.microsoft.com/office/drawing/2014/main" id="{4263FB7E-B623-4844-B455-AF04ADC2997E}"/>
              </a:ext>
            </a:extLst>
          </p:cNvPr>
          <p:cNvSpPr/>
          <p:nvPr/>
        </p:nvSpPr>
        <p:spPr>
          <a:xfrm>
            <a:off x="8396621" y="1167874"/>
            <a:ext cx="918521" cy="492443"/>
          </a:xfrm>
          <a:prstGeom prst="rect">
            <a:avLst/>
          </a:prstGeom>
        </p:spPr>
        <p:txBody>
          <a:bodyPr wrap="square" lIns="0" tIns="0" rIns="0" bIns="0" anchor="ctr">
            <a:spAutoFit/>
          </a:bodyPr>
          <a:lstStyle/>
          <a:p>
            <a:pPr algn="ctr" defTabSz="812560"/>
            <a:r>
              <a:rPr lang="en-US" sz="3200" b="1" spc="-150" dirty="0">
                <a:solidFill>
                  <a:schemeClr val="bg1"/>
                </a:solidFill>
                <a:latin typeface="+mj-lt"/>
                <a:cs typeface="Netto Offc Pro" panose="020B0504020101010102" pitchFamily="34" charset="0"/>
              </a:rPr>
              <a:t>MDM</a:t>
            </a:r>
            <a:endParaRPr lang="en-US" sz="3200" b="1" spc="-150" baseline="35000" dirty="0">
              <a:solidFill>
                <a:schemeClr val="bg1"/>
              </a:solidFill>
              <a:latin typeface="+mj-lt"/>
              <a:cs typeface="Netto Offc Pro" panose="020B0504020101010102" pitchFamily="34" charset="0"/>
            </a:endParaRPr>
          </a:p>
        </p:txBody>
      </p:sp>
      <p:sp>
        <p:nvSpPr>
          <p:cNvPr id="135" name="Oval 292">
            <a:extLst>
              <a:ext uri="{FF2B5EF4-FFF2-40B4-BE49-F238E27FC236}">
                <a16:creationId xmlns:a16="http://schemas.microsoft.com/office/drawing/2014/main" id="{554AAD13-F4CB-4792-9CDC-907345883A6F}"/>
              </a:ext>
            </a:extLst>
          </p:cNvPr>
          <p:cNvSpPr>
            <a:spLocks noChangeArrowheads="1"/>
          </p:cNvSpPr>
          <p:nvPr/>
        </p:nvSpPr>
        <p:spPr bwMode="auto">
          <a:xfrm>
            <a:off x="7751466" y="1865649"/>
            <a:ext cx="1280160" cy="1280160"/>
          </a:xfrm>
          <a:prstGeom prst="ellipse">
            <a:avLst/>
          </a:prstGeom>
          <a:solidFill>
            <a:schemeClr val="accent2"/>
          </a:solid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latin typeface="+mj-lt"/>
            </a:endParaRPr>
          </a:p>
        </p:txBody>
      </p:sp>
      <p:sp>
        <p:nvSpPr>
          <p:cNvPr id="138" name="Rectangle 137">
            <a:extLst>
              <a:ext uri="{FF2B5EF4-FFF2-40B4-BE49-F238E27FC236}">
                <a16:creationId xmlns:a16="http://schemas.microsoft.com/office/drawing/2014/main" id="{B466FE4A-68DB-4018-8418-130C6A2354DA}"/>
              </a:ext>
            </a:extLst>
          </p:cNvPr>
          <p:cNvSpPr/>
          <p:nvPr/>
        </p:nvSpPr>
        <p:spPr>
          <a:xfrm>
            <a:off x="7925970" y="2448317"/>
            <a:ext cx="908903" cy="492443"/>
          </a:xfrm>
          <a:prstGeom prst="rect">
            <a:avLst/>
          </a:prstGeom>
        </p:spPr>
        <p:txBody>
          <a:bodyPr wrap="square" lIns="0" tIns="0" rIns="0" bIns="0" anchor="ctr">
            <a:spAutoFit/>
          </a:bodyPr>
          <a:lstStyle/>
          <a:p>
            <a:pPr algn="ctr" defTabSz="812560"/>
            <a:r>
              <a:rPr lang="en-US" sz="3200" b="1" spc="-150" dirty="0">
                <a:solidFill>
                  <a:schemeClr val="bg1"/>
                </a:solidFill>
                <a:latin typeface="+mj-lt"/>
                <a:cs typeface="Netto Offc Pro" panose="020B0504020101010102" pitchFamily="34" charset="0"/>
              </a:rPr>
              <a:t>MAM</a:t>
            </a:r>
            <a:endParaRPr lang="en-US" sz="3200" b="1" spc="-150" baseline="35000" dirty="0">
              <a:solidFill>
                <a:schemeClr val="bg1"/>
              </a:solidFill>
              <a:latin typeface="+mj-lt"/>
              <a:cs typeface="Netto Offc Pro" panose="020B0504020101010102" pitchFamily="34" charset="0"/>
            </a:endParaRPr>
          </a:p>
        </p:txBody>
      </p:sp>
      <p:sp>
        <p:nvSpPr>
          <p:cNvPr id="139" name="Oval 292">
            <a:extLst>
              <a:ext uri="{FF2B5EF4-FFF2-40B4-BE49-F238E27FC236}">
                <a16:creationId xmlns:a16="http://schemas.microsoft.com/office/drawing/2014/main" id="{5C1656BA-AAE8-43F8-A442-E07FA790A3F5}"/>
              </a:ext>
            </a:extLst>
          </p:cNvPr>
          <p:cNvSpPr>
            <a:spLocks noChangeArrowheads="1"/>
          </p:cNvSpPr>
          <p:nvPr/>
        </p:nvSpPr>
        <p:spPr bwMode="auto">
          <a:xfrm>
            <a:off x="8822375" y="2991469"/>
            <a:ext cx="1280160" cy="1280160"/>
          </a:xfrm>
          <a:prstGeom prst="ellipse">
            <a:avLst/>
          </a:prstGeom>
          <a:solidFill>
            <a:schemeClr val="accent3"/>
          </a:solid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latin typeface="+mj-lt"/>
            </a:endParaRPr>
          </a:p>
        </p:txBody>
      </p:sp>
      <p:sp>
        <p:nvSpPr>
          <p:cNvPr id="141" name="Freeform 10">
            <a:extLst>
              <a:ext uri="{FF2B5EF4-FFF2-40B4-BE49-F238E27FC236}">
                <a16:creationId xmlns:a16="http://schemas.microsoft.com/office/drawing/2014/main" id="{001EA73B-39E3-4A68-B842-0DA1F7635D01}"/>
              </a:ext>
            </a:extLst>
          </p:cNvPr>
          <p:cNvSpPr>
            <a:spLocks noEditPoints="1"/>
          </p:cNvSpPr>
          <p:nvPr/>
        </p:nvSpPr>
        <p:spPr bwMode="auto">
          <a:xfrm>
            <a:off x="9227969" y="3456929"/>
            <a:ext cx="484187" cy="288925"/>
          </a:xfrm>
          <a:custGeom>
            <a:avLst/>
            <a:gdLst>
              <a:gd name="T0" fmla="*/ 1323 w 2441"/>
              <a:gd name="T1" fmla="*/ 140 h 1458"/>
              <a:gd name="T2" fmla="*/ 1522 w 2441"/>
              <a:gd name="T3" fmla="*/ 178 h 1458"/>
              <a:gd name="T4" fmla="*/ 1708 w 2441"/>
              <a:gd name="T5" fmla="*/ 251 h 1458"/>
              <a:gd name="T6" fmla="*/ 1880 w 2441"/>
              <a:gd name="T7" fmla="*/ 359 h 1458"/>
              <a:gd name="T8" fmla="*/ 1995 w 2441"/>
              <a:gd name="T9" fmla="*/ 461 h 1458"/>
              <a:gd name="T10" fmla="*/ 2123 w 2441"/>
              <a:gd name="T11" fmla="*/ 617 h 1458"/>
              <a:gd name="T12" fmla="*/ 2218 w 2441"/>
              <a:gd name="T13" fmla="*/ 794 h 1458"/>
              <a:gd name="T14" fmla="*/ 2280 w 2441"/>
              <a:gd name="T15" fmla="*/ 985 h 1458"/>
              <a:gd name="T16" fmla="*/ 2302 w 2441"/>
              <a:gd name="T17" fmla="*/ 1135 h 1458"/>
              <a:gd name="T18" fmla="*/ 2305 w 2441"/>
              <a:gd name="T19" fmla="*/ 1169 h 1458"/>
              <a:gd name="T20" fmla="*/ 2039 w 2441"/>
              <a:gd name="T21" fmla="*/ 1237 h 1458"/>
              <a:gd name="T22" fmla="*/ 1768 w 2441"/>
              <a:gd name="T23" fmla="*/ 1284 h 1458"/>
              <a:gd name="T24" fmla="*/ 1494 w 2441"/>
              <a:gd name="T25" fmla="*/ 1313 h 1458"/>
              <a:gd name="T26" fmla="*/ 1217 w 2441"/>
              <a:gd name="T27" fmla="*/ 1323 h 1458"/>
              <a:gd name="T28" fmla="*/ 1010 w 2441"/>
              <a:gd name="T29" fmla="*/ 1317 h 1458"/>
              <a:gd name="T30" fmla="*/ 738 w 2441"/>
              <a:gd name="T31" fmla="*/ 1294 h 1458"/>
              <a:gd name="T32" fmla="*/ 469 w 2441"/>
              <a:gd name="T33" fmla="*/ 1251 h 1458"/>
              <a:gd name="T34" fmla="*/ 203 w 2441"/>
              <a:gd name="T35" fmla="*/ 1190 h 1458"/>
              <a:gd name="T36" fmla="*/ 140 w 2441"/>
              <a:gd name="T37" fmla="*/ 1138 h 1458"/>
              <a:gd name="T38" fmla="*/ 152 w 2441"/>
              <a:gd name="T39" fmla="*/ 1035 h 1458"/>
              <a:gd name="T40" fmla="*/ 204 w 2441"/>
              <a:gd name="T41" fmla="*/ 842 h 1458"/>
              <a:gd name="T42" fmla="*/ 291 w 2441"/>
              <a:gd name="T43" fmla="*/ 661 h 1458"/>
              <a:gd name="T44" fmla="*/ 411 w 2441"/>
              <a:gd name="T45" fmla="*/ 499 h 1458"/>
              <a:gd name="T46" fmla="*/ 521 w 2441"/>
              <a:gd name="T47" fmla="*/ 392 h 1458"/>
              <a:gd name="T48" fmla="*/ 688 w 2441"/>
              <a:gd name="T49" fmla="*/ 276 h 1458"/>
              <a:gd name="T50" fmla="*/ 872 w 2441"/>
              <a:gd name="T51" fmla="*/ 192 h 1458"/>
              <a:gd name="T52" fmla="*/ 1068 w 2441"/>
              <a:gd name="T53" fmla="*/ 146 h 1458"/>
              <a:gd name="T54" fmla="*/ 1221 w 2441"/>
              <a:gd name="T55" fmla="*/ 135 h 1458"/>
              <a:gd name="T56" fmla="*/ 1160 w 2441"/>
              <a:gd name="T57" fmla="*/ 1 h 1458"/>
              <a:gd name="T58" fmla="*/ 1044 w 2441"/>
              <a:gd name="T59" fmla="*/ 13 h 1458"/>
              <a:gd name="T60" fmla="*/ 930 w 2441"/>
              <a:gd name="T61" fmla="*/ 35 h 1458"/>
              <a:gd name="T62" fmla="*/ 820 w 2441"/>
              <a:gd name="T63" fmla="*/ 68 h 1458"/>
              <a:gd name="T64" fmla="*/ 615 w 2441"/>
              <a:gd name="T65" fmla="*/ 162 h 1458"/>
              <a:gd name="T66" fmla="*/ 433 w 2441"/>
              <a:gd name="T67" fmla="*/ 290 h 1458"/>
              <a:gd name="T68" fmla="*/ 277 w 2441"/>
              <a:gd name="T69" fmla="*/ 450 h 1458"/>
              <a:gd name="T70" fmla="*/ 151 w 2441"/>
              <a:gd name="T71" fmla="*/ 635 h 1458"/>
              <a:gd name="T72" fmla="*/ 61 w 2441"/>
              <a:gd name="T73" fmla="*/ 843 h 1458"/>
              <a:gd name="T74" fmla="*/ 31 w 2441"/>
              <a:gd name="T75" fmla="*/ 953 h 1458"/>
              <a:gd name="T76" fmla="*/ 11 w 2441"/>
              <a:gd name="T77" fmla="*/ 1068 h 1458"/>
              <a:gd name="T78" fmla="*/ 2 w 2441"/>
              <a:gd name="T79" fmla="*/ 1174 h 1458"/>
              <a:gd name="T80" fmla="*/ 73 w 2441"/>
              <a:gd name="T81" fmla="*/ 1294 h 1458"/>
              <a:gd name="T82" fmla="*/ 368 w 2441"/>
              <a:gd name="T83" fmla="*/ 1368 h 1458"/>
              <a:gd name="T84" fmla="*/ 670 w 2441"/>
              <a:gd name="T85" fmla="*/ 1421 h 1458"/>
              <a:gd name="T86" fmla="*/ 980 w 2441"/>
              <a:gd name="T87" fmla="*/ 1451 h 1458"/>
              <a:gd name="T88" fmla="*/ 1217 w 2441"/>
              <a:gd name="T89" fmla="*/ 1458 h 1458"/>
              <a:gd name="T90" fmla="*/ 1533 w 2441"/>
              <a:gd name="T91" fmla="*/ 1446 h 1458"/>
              <a:gd name="T92" fmla="*/ 1844 w 2441"/>
              <a:gd name="T93" fmla="*/ 1410 h 1458"/>
              <a:gd name="T94" fmla="*/ 2146 w 2441"/>
              <a:gd name="T95" fmla="*/ 1350 h 1458"/>
              <a:gd name="T96" fmla="*/ 2441 w 2441"/>
              <a:gd name="T97" fmla="*/ 1269 h 1458"/>
              <a:gd name="T98" fmla="*/ 2437 w 2441"/>
              <a:gd name="T99" fmla="*/ 1124 h 1458"/>
              <a:gd name="T100" fmla="*/ 2427 w 2441"/>
              <a:gd name="T101" fmla="*/ 1036 h 1458"/>
              <a:gd name="T102" fmla="*/ 2403 w 2441"/>
              <a:gd name="T103" fmla="*/ 923 h 1458"/>
              <a:gd name="T104" fmla="*/ 2361 w 2441"/>
              <a:gd name="T105" fmla="*/ 787 h 1458"/>
              <a:gd name="T106" fmla="*/ 2262 w 2441"/>
              <a:gd name="T107" fmla="*/ 585 h 1458"/>
              <a:gd name="T108" fmla="*/ 2128 w 2441"/>
              <a:gd name="T109" fmla="*/ 406 h 1458"/>
              <a:gd name="T110" fmla="*/ 1966 w 2441"/>
              <a:gd name="T111" fmla="*/ 254 h 1458"/>
              <a:gd name="T112" fmla="*/ 1777 w 2441"/>
              <a:gd name="T113" fmla="*/ 134 h 1458"/>
              <a:gd name="T114" fmla="*/ 1566 w 2441"/>
              <a:gd name="T115" fmla="*/ 50 h 1458"/>
              <a:gd name="T116" fmla="*/ 1455 w 2441"/>
              <a:gd name="T117" fmla="*/ 23 h 1458"/>
              <a:gd name="T118" fmla="*/ 1339 w 2441"/>
              <a:gd name="T119" fmla="*/ 6 h 1458"/>
              <a:gd name="T120" fmla="*/ 1221 w 2441"/>
              <a:gd name="T121"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1" h="1458">
                <a:moveTo>
                  <a:pt x="1221" y="135"/>
                </a:moveTo>
                <a:lnTo>
                  <a:pt x="1221" y="135"/>
                </a:lnTo>
                <a:lnTo>
                  <a:pt x="1272" y="136"/>
                </a:lnTo>
                <a:lnTo>
                  <a:pt x="1323" y="140"/>
                </a:lnTo>
                <a:lnTo>
                  <a:pt x="1374" y="146"/>
                </a:lnTo>
                <a:lnTo>
                  <a:pt x="1423" y="154"/>
                </a:lnTo>
                <a:lnTo>
                  <a:pt x="1473" y="164"/>
                </a:lnTo>
                <a:lnTo>
                  <a:pt x="1522" y="178"/>
                </a:lnTo>
                <a:lnTo>
                  <a:pt x="1569" y="192"/>
                </a:lnTo>
                <a:lnTo>
                  <a:pt x="1616" y="210"/>
                </a:lnTo>
                <a:lnTo>
                  <a:pt x="1663" y="229"/>
                </a:lnTo>
                <a:lnTo>
                  <a:pt x="1708" y="251"/>
                </a:lnTo>
                <a:lnTo>
                  <a:pt x="1753" y="276"/>
                </a:lnTo>
                <a:lnTo>
                  <a:pt x="1797" y="301"/>
                </a:lnTo>
                <a:lnTo>
                  <a:pt x="1839" y="329"/>
                </a:lnTo>
                <a:lnTo>
                  <a:pt x="1880" y="359"/>
                </a:lnTo>
                <a:lnTo>
                  <a:pt x="1919" y="391"/>
                </a:lnTo>
                <a:lnTo>
                  <a:pt x="1959" y="425"/>
                </a:lnTo>
                <a:lnTo>
                  <a:pt x="1959" y="425"/>
                </a:lnTo>
                <a:lnTo>
                  <a:pt x="1995" y="461"/>
                </a:lnTo>
                <a:lnTo>
                  <a:pt x="2030" y="498"/>
                </a:lnTo>
                <a:lnTo>
                  <a:pt x="2062" y="536"/>
                </a:lnTo>
                <a:lnTo>
                  <a:pt x="2094" y="577"/>
                </a:lnTo>
                <a:lnTo>
                  <a:pt x="2123" y="617"/>
                </a:lnTo>
                <a:lnTo>
                  <a:pt x="2150" y="660"/>
                </a:lnTo>
                <a:lnTo>
                  <a:pt x="2174" y="704"/>
                </a:lnTo>
                <a:lnTo>
                  <a:pt x="2198" y="748"/>
                </a:lnTo>
                <a:lnTo>
                  <a:pt x="2218" y="794"/>
                </a:lnTo>
                <a:lnTo>
                  <a:pt x="2237" y="840"/>
                </a:lnTo>
                <a:lnTo>
                  <a:pt x="2253" y="887"/>
                </a:lnTo>
                <a:lnTo>
                  <a:pt x="2268" y="935"/>
                </a:lnTo>
                <a:lnTo>
                  <a:pt x="2280" y="985"/>
                </a:lnTo>
                <a:lnTo>
                  <a:pt x="2290" y="1034"/>
                </a:lnTo>
                <a:lnTo>
                  <a:pt x="2297" y="1084"/>
                </a:lnTo>
                <a:lnTo>
                  <a:pt x="2302" y="1134"/>
                </a:lnTo>
                <a:lnTo>
                  <a:pt x="2302" y="1135"/>
                </a:lnTo>
                <a:lnTo>
                  <a:pt x="2302" y="1135"/>
                </a:lnTo>
                <a:lnTo>
                  <a:pt x="2302" y="1135"/>
                </a:lnTo>
                <a:lnTo>
                  <a:pt x="2305" y="1169"/>
                </a:lnTo>
                <a:lnTo>
                  <a:pt x="2305" y="1169"/>
                </a:lnTo>
                <a:lnTo>
                  <a:pt x="2238" y="1188"/>
                </a:lnTo>
                <a:lnTo>
                  <a:pt x="2172" y="1205"/>
                </a:lnTo>
                <a:lnTo>
                  <a:pt x="2106" y="1221"/>
                </a:lnTo>
                <a:lnTo>
                  <a:pt x="2039" y="1237"/>
                </a:lnTo>
                <a:lnTo>
                  <a:pt x="1971" y="1250"/>
                </a:lnTo>
                <a:lnTo>
                  <a:pt x="1904" y="1262"/>
                </a:lnTo>
                <a:lnTo>
                  <a:pt x="1836" y="1274"/>
                </a:lnTo>
                <a:lnTo>
                  <a:pt x="1768" y="1284"/>
                </a:lnTo>
                <a:lnTo>
                  <a:pt x="1699" y="1293"/>
                </a:lnTo>
                <a:lnTo>
                  <a:pt x="1631" y="1301"/>
                </a:lnTo>
                <a:lnTo>
                  <a:pt x="1562" y="1307"/>
                </a:lnTo>
                <a:lnTo>
                  <a:pt x="1494" y="1313"/>
                </a:lnTo>
                <a:lnTo>
                  <a:pt x="1424" y="1317"/>
                </a:lnTo>
                <a:lnTo>
                  <a:pt x="1356" y="1321"/>
                </a:lnTo>
                <a:lnTo>
                  <a:pt x="1286" y="1322"/>
                </a:lnTo>
                <a:lnTo>
                  <a:pt x="1217" y="1323"/>
                </a:lnTo>
                <a:lnTo>
                  <a:pt x="1217" y="1323"/>
                </a:lnTo>
                <a:lnTo>
                  <a:pt x="1148" y="1322"/>
                </a:lnTo>
                <a:lnTo>
                  <a:pt x="1080" y="1321"/>
                </a:lnTo>
                <a:lnTo>
                  <a:pt x="1010" y="1317"/>
                </a:lnTo>
                <a:lnTo>
                  <a:pt x="943" y="1313"/>
                </a:lnTo>
                <a:lnTo>
                  <a:pt x="874" y="1309"/>
                </a:lnTo>
                <a:lnTo>
                  <a:pt x="806" y="1302"/>
                </a:lnTo>
                <a:lnTo>
                  <a:pt x="738" y="1294"/>
                </a:lnTo>
                <a:lnTo>
                  <a:pt x="670" y="1285"/>
                </a:lnTo>
                <a:lnTo>
                  <a:pt x="602" y="1275"/>
                </a:lnTo>
                <a:lnTo>
                  <a:pt x="535" y="1264"/>
                </a:lnTo>
                <a:lnTo>
                  <a:pt x="469" y="1251"/>
                </a:lnTo>
                <a:lnTo>
                  <a:pt x="401" y="1238"/>
                </a:lnTo>
                <a:lnTo>
                  <a:pt x="335" y="1223"/>
                </a:lnTo>
                <a:lnTo>
                  <a:pt x="269" y="1207"/>
                </a:lnTo>
                <a:lnTo>
                  <a:pt x="203" y="1190"/>
                </a:lnTo>
                <a:lnTo>
                  <a:pt x="137" y="1171"/>
                </a:lnTo>
                <a:lnTo>
                  <a:pt x="137" y="1171"/>
                </a:lnTo>
                <a:lnTo>
                  <a:pt x="140" y="1139"/>
                </a:lnTo>
                <a:lnTo>
                  <a:pt x="140" y="1138"/>
                </a:lnTo>
                <a:lnTo>
                  <a:pt x="140" y="1137"/>
                </a:lnTo>
                <a:lnTo>
                  <a:pt x="140" y="1137"/>
                </a:lnTo>
                <a:lnTo>
                  <a:pt x="144" y="1086"/>
                </a:lnTo>
                <a:lnTo>
                  <a:pt x="152" y="1035"/>
                </a:lnTo>
                <a:lnTo>
                  <a:pt x="162" y="986"/>
                </a:lnTo>
                <a:lnTo>
                  <a:pt x="173" y="938"/>
                </a:lnTo>
                <a:lnTo>
                  <a:pt x="188" y="889"/>
                </a:lnTo>
                <a:lnTo>
                  <a:pt x="204" y="842"/>
                </a:lnTo>
                <a:lnTo>
                  <a:pt x="223" y="795"/>
                </a:lnTo>
                <a:lnTo>
                  <a:pt x="244" y="750"/>
                </a:lnTo>
                <a:lnTo>
                  <a:pt x="267" y="705"/>
                </a:lnTo>
                <a:lnTo>
                  <a:pt x="291" y="661"/>
                </a:lnTo>
                <a:lnTo>
                  <a:pt x="318" y="619"/>
                </a:lnTo>
                <a:lnTo>
                  <a:pt x="347" y="578"/>
                </a:lnTo>
                <a:lnTo>
                  <a:pt x="378" y="537"/>
                </a:lnTo>
                <a:lnTo>
                  <a:pt x="411" y="499"/>
                </a:lnTo>
                <a:lnTo>
                  <a:pt x="446" y="462"/>
                </a:lnTo>
                <a:lnTo>
                  <a:pt x="482" y="426"/>
                </a:lnTo>
                <a:lnTo>
                  <a:pt x="482" y="426"/>
                </a:lnTo>
                <a:lnTo>
                  <a:pt x="521" y="392"/>
                </a:lnTo>
                <a:lnTo>
                  <a:pt x="561" y="360"/>
                </a:lnTo>
                <a:lnTo>
                  <a:pt x="602" y="329"/>
                </a:lnTo>
                <a:lnTo>
                  <a:pt x="644" y="301"/>
                </a:lnTo>
                <a:lnTo>
                  <a:pt x="688" y="276"/>
                </a:lnTo>
                <a:lnTo>
                  <a:pt x="733" y="252"/>
                </a:lnTo>
                <a:lnTo>
                  <a:pt x="777" y="229"/>
                </a:lnTo>
                <a:lnTo>
                  <a:pt x="825" y="210"/>
                </a:lnTo>
                <a:lnTo>
                  <a:pt x="872" y="192"/>
                </a:lnTo>
                <a:lnTo>
                  <a:pt x="920" y="178"/>
                </a:lnTo>
                <a:lnTo>
                  <a:pt x="968" y="164"/>
                </a:lnTo>
                <a:lnTo>
                  <a:pt x="1018" y="154"/>
                </a:lnTo>
                <a:lnTo>
                  <a:pt x="1068" y="146"/>
                </a:lnTo>
                <a:lnTo>
                  <a:pt x="1119" y="140"/>
                </a:lnTo>
                <a:lnTo>
                  <a:pt x="1169" y="136"/>
                </a:lnTo>
                <a:lnTo>
                  <a:pt x="1221" y="135"/>
                </a:lnTo>
                <a:lnTo>
                  <a:pt x="1221" y="135"/>
                </a:lnTo>
                <a:close/>
                <a:moveTo>
                  <a:pt x="1221" y="0"/>
                </a:moveTo>
                <a:lnTo>
                  <a:pt x="1221" y="0"/>
                </a:lnTo>
                <a:lnTo>
                  <a:pt x="1191" y="0"/>
                </a:lnTo>
                <a:lnTo>
                  <a:pt x="1160" y="1"/>
                </a:lnTo>
                <a:lnTo>
                  <a:pt x="1131" y="4"/>
                </a:lnTo>
                <a:lnTo>
                  <a:pt x="1102" y="6"/>
                </a:lnTo>
                <a:lnTo>
                  <a:pt x="1073" y="9"/>
                </a:lnTo>
                <a:lnTo>
                  <a:pt x="1044" y="13"/>
                </a:lnTo>
                <a:lnTo>
                  <a:pt x="1016" y="17"/>
                </a:lnTo>
                <a:lnTo>
                  <a:pt x="986" y="23"/>
                </a:lnTo>
                <a:lnTo>
                  <a:pt x="958" y="28"/>
                </a:lnTo>
                <a:lnTo>
                  <a:pt x="930" y="35"/>
                </a:lnTo>
                <a:lnTo>
                  <a:pt x="902" y="43"/>
                </a:lnTo>
                <a:lnTo>
                  <a:pt x="875" y="50"/>
                </a:lnTo>
                <a:lnTo>
                  <a:pt x="847" y="59"/>
                </a:lnTo>
                <a:lnTo>
                  <a:pt x="820" y="68"/>
                </a:lnTo>
                <a:lnTo>
                  <a:pt x="767" y="88"/>
                </a:lnTo>
                <a:lnTo>
                  <a:pt x="716" y="110"/>
                </a:lnTo>
                <a:lnTo>
                  <a:pt x="664" y="135"/>
                </a:lnTo>
                <a:lnTo>
                  <a:pt x="615" y="162"/>
                </a:lnTo>
                <a:lnTo>
                  <a:pt x="568" y="190"/>
                </a:lnTo>
                <a:lnTo>
                  <a:pt x="520" y="222"/>
                </a:lnTo>
                <a:lnTo>
                  <a:pt x="475" y="255"/>
                </a:lnTo>
                <a:lnTo>
                  <a:pt x="433" y="290"/>
                </a:lnTo>
                <a:lnTo>
                  <a:pt x="391" y="327"/>
                </a:lnTo>
                <a:lnTo>
                  <a:pt x="351" y="367"/>
                </a:lnTo>
                <a:lnTo>
                  <a:pt x="313" y="407"/>
                </a:lnTo>
                <a:lnTo>
                  <a:pt x="277" y="450"/>
                </a:lnTo>
                <a:lnTo>
                  <a:pt x="242" y="494"/>
                </a:lnTo>
                <a:lnTo>
                  <a:pt x="209" y="540"/>
                </a:lnTo>
                <a:lnTo>
                  <a:pt x="179" y="587"/>
                </a:lnTo>
                <a:lnTo>
                  <a:pt x="151" y="635"/>
                </a:lnTo>
                <a:lnTo>
                  <a:pt x="125" y="685"/>
                </a:lnTo>
                <a:lnTo>
                  <a:pt x="101" y="736"/>
                </a:lnTo>
                <a:lnTo>
                  <a:pt x="80" y="789"/>
                </a:lnTo>
                <a:lnTo>
                  <a:pt x="61" y="843"/>
                </a:lnTo>
                <a:lnTo>
                  <a:pt x="53" y="870"/>
                </a:lnTo>
                <a:lnTo>
                  <a:pt x="45" y="897"/>
                </a:lnTo>
                <a:lnTo>
                  <a:pt x="37" y="925"/>
                </a:lnTo>
                <a:lnTo>
                  <a:pt x="31" y="953"/>
                </a:lnTo>
                <a:lnTo>
                  <a:pt x="25" y="981"/>
                </a:lnTo>
                <a:lnTo>
                  <a:pt x="20" y="1011"/>
                </a:lnTo>
                <a:lnTo>
                  <a:pt x="15" y="1039"/>
                </a:lnTo>
                <a:lnTo>
                  <a:pt x="11" y="1068"/>
                </a:lnTo>
                <a:lnTo>
                  <a:pt x="8" y="1097"/>
                </a:lnTo>
                <a:lnTo>
                  <a:pt x="5" y="1126"/>
                </a:lnTo>
                <a:lnTo>
                  <a:pt x="5" y="1126"/>
                </a:lnTo>
                <a:lnTo>
                  <a:pt x="2" y="1174"/>
                </a:lnTo>
                <a:lnTo>
                  <a:pt x="0" y="1222"/>
                </a:lnTo>
                <a:lnTo>
                  <a:pt x="0" y="1271"/>
                </a:lnTo>
                <a:lnTo>
                  <a:pt x="0" y="1271"/>
                </a:lnTo>
                <a:lnTo>
                  <a:pt x="73" y="1294"/>
                </a:lnTo>
                <a:lnTo>
                  <a:pt x="146" y="1314"/>
                </a:lnTo>
                <a:lnTo>
                  <a:pt x="219" y="1333"/>
                </a:lnTo>
                <a:lnTo>
                  <a:pt x="294" y="1351"/>
                </a:lnTo>
                <a:lnTo>
                  <a:pt x="368" y="1368"/>
                </a:lnTo>
                <a:lnTo>
                  <a:pt x="443" y="1384"/>
                </a:lnTo>
                <a:lnTo>
                  <a:pt x="518" y="1397"/>
                </a:lnTo>
                <a:lnTo>
                  <a:pt x="593" y="1410"/>
                </a:lnTo>
                <a:lnTo>
                  <a:pt x="670" y="1421"/>
                </a:lnTo>
                <a:lnTo>
                  <a:pt x="747" y="1431"/>
                </a:lnTo>
                <a:lnTo>
                  <a:pt x="825" y="1439"/>
                </a:lnTo>
                <a:lnTo>
                  <a:pt x="902" y="1446"/>
                </a:lnTo>
                <a:lnTo>
                  <a:pt x="980" y="1451"/>
                </a:lnTo>
                <a:lnTo>
                  <a:pt x="1058" y="1455"/>
                </a:lnTo>
                <a:lnTo>
                  <a:pt x="1137" y="1457"/>
                </a:lnTo>
                <a:lnTo>
                  <a:pt x="1217" y="1458"/>
                </a:lnTo>
                <a:lnTo>
                  <a:pt x="1217" y="1458"/>
                </a:lnTo>
                <a:lnTo>
                  <a:pt x="1296" y="1457"/>
                </a:lnTo>
                <a:lnTo>
                  <a:pt x="1376" y="1455"/>
                </a:lnTo>
                <a:lnTo>
                  <a:pt x="1455" y="1451"/>
                </a:lnTo>
                <a:lnTo>
                  <a:pt x="1533" y="1446"/>
                </a:lnTo>
                <a:lnTo>
                  <a:pt x="1612" y="1439"/>
                </a:lnTo>
                <a:lnTo>
                  <a:pt x="1689" y="1430"/>
                </a:lnTo>
                <a:lnTo>
                  <a:pt x="1767" y="1421"/>
                </a:lnTo>
                <a:lnTo>
                  <a:pt x="1844" y="1410"/>
                </a:lnTo>
                <a:lnTo>
                  <a:pt x="1921" y="1396"/>
                </a:lnTo>
                <a:lnTo>
                  <a:pt x="1996" y="1383"/>
                </a:lnTo>
                <a:lnTo>
                  <a:pt x="2071" y="1367"/>
                </a:lnTo>
                <a:lnTo>
                  <a:pt x="2146" y="1350"/>
                </a:lnTo>
                <a:lnTo>
                  <a:pt x="2220" y="1332"/>
                </a:lnTo>
                <a:lnTo>
                  <a:pt x="2295" y="1312"/>
                </a:lnTo>
                <a:lnTo>
                  <a:pt x="2369" y="1292"/>
                </a:lnTo>
                <a:lnTo>
                  <a:pt x="2441" y="1269"/>
                </a:lnTo>
                <a:lnTo>
                  <a:pt x="2441" y="1222"/>
                </a:lnTo>
                <a:lnTo>
                  <a:pt x="2441" y="1222"/>
                </a:lnTo>
                <a:lnTo>
                  <a:pt x="2439" y="1172"/>
                </a:lnTo>
                <a:lnTo>
                  <a:pt x="2437" y="1124"/>
                </a:lnTo>
                <a:lnTo>
                  <a:pt x="2437" y="1124"/>
                </a:lnTo>
                <a:lnTo>
                  <a:pt x="2434" y="1094"/>
                </a:lnTo>
                <a:lnTo>
                  <a:pt x="2430" y="1066"/>
                </a:lnTo>
                <a:lnTo>
                  <a:pt x="2427" y="1036"/>
                </a:lnTo>
                <a:lnTo>
                  <a:pt x="2421" y="1007"/>
                </a:lnTo>
                <a:lnTo>
                  <a:pt x="2417" y="979"/>
                </a:lnTo>
                <a:lnTo>
                  <a:pt x="2410" y="951"/>
                </a:lnTo>
                <a:lnTo>
                  <a:pt x="2403" y="923"/>
                </a:lnTo>
                <a:lnTo>
                  <a:pt x="2397" y="895"/>
                </a:lnTo>
                <a:lnTo>
                  <a:pt x="2389" y="868"/>
                </a:lnTo>
                <a:lnTo>
                  <a:pt x="2380" y="841"/>
                </a:lnTo>
                <a:lnTo>
                  <a:pt x="2361" y="787"/>
                </a:lnTo>
                <a:lnTo>
                  <a:pt x="2339" y="734"/>
                </a:lnTo>
                <a:lnTo>
                  <a:pt x="2316" y="684"/>
                </a:lnTo>
                <a:lnTo>
                  <a:pt x="2290" y="633"/>
                </a:lnTo>
                <a:lnTo>
                  <a:pt x="2262" y="585"/>
                </a:lnTo>
                <a:lnTo>
                  <a:pt x="2232" y="537"/>
                </a:lnTo>
                <a:lnTo>
                  <a:pt x="2199" y="492"/>
                </a:lnTo>
                <a:lnTo>
                  <a:pt x="2164" y="449"/>
                </a:lnTo>
                <a:lnTo>
                  <a:pt x="2128" y="406"/>
                </a:lnTo>
                <a:lnTo>
                  <a:pt x="2090" y="365"/>
                </a:lnTo>
                <a:lnTo>
                  <a:pt x="2050" y="326"/>
                </a:lnTo>
                <a:lnTo>
                  <a:pt x="2008" y="289"/>
                </a:lnTo>
                <a:lnTo>
                  <a:pt x="1966" y="254"/>
                </a:lnTo>
                <a:lnTo>
                  <a:pt x="1921" y="222"/>
                </a:lnTo>
                <a:lnTo>
                  <a:pt x="1873" y="190"/>
                </a:lnTo>
                <a:lnTo>
                  <a:pt x="1825" y="161"/>
                </a:lnTo>
                <a:lnTo>
                  <a:pt x="1777" y="134"/>
                </a:lnTo>
                <a:lnTo>
                  <a:pt x="1725" y="109"/>
                </a:lnTo>
                <a:lnTo>
                  <a:pt x="1674" y="88"/>
                </a:lnTo>
                <a:lnTo>
                  <a:pt x="1621" y="68"/>
                </a:lnTo>
                <a:lnTo>
                  <a:pt x="1566" y="50"/>
                </a:lnTo>
                <a:lnTo>
                  <a:pt x="1539" y="42"/>
                </a:lnTo>
                <a:lnTo>
                  <a:pt x="1511" y="35"/>
                </a:lnTo>
                <a:lnTo>
                  <a:pt x="1483" y="28"/>
                </a:lnTo>
                <a:lnTo>
                  <a:pt x="1455" y="23"/>
                </a:lnTo>
                <a:lnTo>
                  <a:pt x="1427" y="17"/>
                </a:lnTo>
                <a:lnTo>
                  <a:pt x="1397" y="13"/>
                </a:lnTo>
                <a:lnTo>
                  <a:pt x="1368" y="9"/>
                </a:lnTo>
                <a:lnTo>
                  <a:pt x="1339" y="6"/>
                </a:lnTo>
                <a:lnTo>
                  <a:pt x="1310" y="4"/>
                </a:lnTo>
                <a:lnTo>
                  <a:pt x="1281" y="1"/>
                </a:lnTo>
                <a:lnTo>
                  <a:pt x="1250" y="0"/>
                </a:lnTo>
                <a:lnTo>
                  <a:pt x="1221" y="0"/>
                </a:lnTo>
                <a:lnTo>
                  <a:pt x="1221" y="0"/>
                </a:lnTo>
                <a:lnTo>
                  <a:pt x="122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4" name="Group 143">
            <a:extLst>
              <a:ext uri="{FF2B5EF4-FFF2-40B4-BE49-F238E27FC236}">
                <a16:creationId xmlns:a16="http://schemas.microsoft.com/office/drawing/2014/main" id="{32EE6A26-DC75-4054-8292-16699AB86229}"/>
              </a:ext>
            </a:extLst>
          </p:cNvPr>
          <p:cNvGrpSpPr/>
          <p:nvPr/>
        </p:nvGrpSpPr>
        <p:grpSpPr>
          <a:xfrm>
            <a:off x="10801009" y="1378578"/>
            <a:ext cx="1280160" cy="1280160"/>
            <a:chOff x="7516990" y="2307879"/>
            <a:chExt cx="1444500" cy="1443206"/>
          </a:xfrm>
        </p:grpSpPr>
        <p:sp>
          <p:nvSpPr>
            <p:cNvPr id="145" name="Oval 292">
              <a:extLst>
                <a:ext uri="{FF2B5EF4-FFF2-40B4-BE49-F238E27FC236}">
                  <a16:creationId xmlns:a16="http://schemas.microsoft.com/office/drawing/2014/main" id="{8D481AF0-F212-49F5-836A-130B25559E61}"/>
                </a:ext>
              </a:extLst>
            </p:cNvPr>
            <p:cNvSpPr>
              <a:spLocks noChangeArrowheads="1"/>
            </p:cNvSpPr>
            <p:nvPr/>
          </p:nvSpPr>
          <p:spPr bwMode="auto">
            <a:xfrm>
              <a:off x="7516990" y="2307879"/>
              <a:ext cx="1444500" cy="1443206"/>
            </a:xfrm>
            <a:prstGeom prst="ellipse">
              <a:avLst/>
            </a:prstGeom>
            <a:solidFill>
              <a:schemeClr val="accent4"/>
            </a:solid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latin typeface="+mj-lt"/>
              </a:endParaRPr>
            </a:p>
          </p:txBody>
        </p:sp>
        <p:grpSp>
          <p:nvGrpSpPr>
            <p:cNvPr id="146" name="Group 145">
              <a:extLst>
                <a:ext uri="{FF2B5EF4-FFF2-40B4-BE49-F238E27FC236}">
                  <a16:creationId xmlns:a16="http://schemas.microsoft.com/office/drawing/2014/main" id="{C1AA215F-0A46-4C54-A1E1-48927685FC24}"/>
                </a:ext>
              </a:extLst>
            </p:cNvPr>
            <p:cNvGrpSpPr/>
            <p:nvPr/>
          </p:nvGrpSpPr>
          <p:grpSpPr>
            <a:xfrm>
              <a:off x="8004175" y="2924175"/>
              <a:ext cx="125413" cy="266700"/>
              <a:chOff x="8004175" y="2924175"/>
              <a:chExt cx="125413" cy="266700"/>
            </a:xfrm>
          </p:grpSpPr>
          <p:sp>
            <p:nvSpPr>
              <p:cNvPr id="147" name="Freeform 15">
                <a:extLst>
                  <a:ext uri="{FF2B5EF4-FFF2-40B4-BE49-F238E27FC236}">
                    <a16:creationId xmlns:a16="http://schemas.microsoft.com/office/drawing/2014/main" id="{6D3ADA00-BE2F-402D-ABA4-0AF7F66DB99A}"/>
                  </a:ext>
                </a:extLst>
              </p:cNvPr>
              <p:cNvSpPr>
                <a:spLocks/>
              </p:cNvSpPr>
              <p:nvPr/>
            </p:nvSpPr>
            <p:spPr bwMode="auto">
              <a:xfrm>
                <a:off x="8123238" y="2924175"/>
                <a:ext cx="6350" cy="0"/>
              </a:xfrm>
              <a:custGeom>
                <a:avLst/>
                <a:gdLst>
                  <a:gd name="T0" fmla="*/ 21 w 21"/>
                  <a:gd name="T1" fmla="*/ 21 w 21"/>
                  <a:gd name="T2" fmla="*/ 0 w 21"/>
                  <a:gd name="T3" fmla="*/ 21 w 21"/>
                </a:gdLst>
                <a:ahLst/>
                <a:cxnLst>
                  <a:cxn ang="0">
                    <a:pos x="T0" y="0"/>
                  </a:cxn>
                  <a:cxn ang="0">
                    <a:pos x="T1" y="0"/>
                  </a:cxn>
                  <a:cxn ang="0">
                    <a:pos x="T2" y="0"/>
                  </a:cxn>
                  <a:cxn ang="0">
                    <a:pos x="T3" y="0"/>
                  </a:cxn>
                </a:cxnLst>
                <a:rect l="0" t="0" r="r" b="b"/>
                <a:pathLst>
                  <a:path w="21">
                    <a:moveTo>
                      <a:pt x="21" y="0"/>
                    </a:moveTo>
                    <a:lnTo>
                      <a:pt x="21" y="0"/>
                    </a:lnTo>
                    <a:lnTo>
                      <a:pt x="0" y="0"/>
                    </a:lnTo>
                    <a:lnTo>
                      <a:pt x="2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6">
                <a:extLst>
                  <a:ext uri="{FF2B5EF4-FFF2-40B4-BE49-F238E27FC236}">
                    <a16:creationId xmlns:a16="http://schemas.microsoft.com/office/drawing/2014/main" id="{147370E7-7E84-4E53-92CD-ACA84A6C6355}"/>
                  </a:ext>
                </a:extLst>
              </p:cNvPr>
              <p:cNvSpPr>
                <a:spLocks/>
              </p:cNvSpPr>
              <p:nvPr/>
            </p:nvSpPr>
            <p:spPr bwMode="auto">
              <a:xfrm>
                <a:off x="8004175" y="31908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9" name="Group 148">
            <a:extLst>
              <a:ext uri="{FF2B5EF4-FFF2-40B4-BE49-F238E27FC236}">
                <a16:creationId xmlns:a16="http://schemas.microsoft.com/office/drawing/2014/main" id="{A41DAC12-B8C1-4343-849E-983E09D1F9DD}"/>
              </a:ext>
            </a:extLst>
          </p:cNvPr>
          <p:cNvGrpSpPr/>
          <p:nvPr/>
        </p:nvGrpSpPr>
        <p:grpSpPr>
          <a:xfrm>
            <a:off x="11203828" y="1584784"/>
            <a:ext cx="598939" cy="420655"/>
            <a:chOff x="6096000" y="5318125"/>
            <a:chExt cx="2789238" cy="1958975"/>
          </a:xfrm>
        </p:grpSpPr>
        <p:sp>
          <p:nvSpPr>
            <p:cNvPr id="150" name="Freeform 10">
              <a:extLst>
                <a:ext uri="{FF2B5EF4-FFF2-40B4-BE49-F238E27FC236}">
                  <a16:creationId xmlns:a16="http://schemas.microsoft.com/office/drawing/2014/main" id="{28AD2EE3-8734-48A3-882D-9AC6596E3351}"/>
                </a:ext>
              </a:extLst>
            </p:cNvPr>
            <p:cNvSpPr>
              <a:spLocks noChangeArrowheads="1"/>
            </p:cNvSpPr>
            <p:nvPr/>
          </p:nvSpPr>
          <p:spPr bwMode="auto">
            <a:xfrm>
              <a:off x="6118225" y="5915025"/>
              <a:ext cx="2767013" cy="1362075"/>
            </a:xfrm>
            <a:custGeom>
              <a:avLst/>
              <a:gdLst>
                <a:gd name="T0" fmla="*/ 6000 w 7688"/>
                <a:gd name="T1" fmla="*/ 3781 h 3782"/>
                <a:gd name="T2" fmla="*/ 6000 w 7688"/>
                <a:gd name="T3" fmla="*/ 3781 h 3782"/>
                <a:gd name="T4" fmla="*/ 312 w 7688"/>
                <a:gd name="T5" fmla="*/ 3781 h 3782"/>
                <a:gd name="T6" fmla="*/ 62 w 7688"/>
                <a:gd name="T7" fmla="*/ 3468 h 3782"/>
                <a:gd name="T8" fmla="*/ 1219 w 7688"/>
                <a:gd name="T9" fmla="*/ 250 h 3782"/>
                <a:gd name="T10" fmla="*/ 1562 w 7688"/>
                <a:gd name="T11" fmla="*/ 0 h 3782"/>
                <a:gd name="T12" fmla="*/ 7375 w 7688"/>
                <a:gd name="T13" fmla="*/ 0 h 3782"/>
                <a:gd name="T14" fmla="*/ 7625 w 7688"/>
                <a:gd name="T15" fmla="*/ 343 h 3782"/>
                <a:gd name="T16" fmla="*/ 6500 w 7688"/>
                <a:gd name="T17" fmla="*/ 3468 h 3782"/>
                <a:gd name="T18" fmla="*/ 6000 w 7688"/>
                <a:gd name="T19" fmla="*/ 3781 h 3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8" h="3782">
                  <a:moveTo>
                    <a:pt x="6000" y="3781"/>
                  </a:moveTo>
                  <a:lnTo>
                    <a:pt x="6000" y="3781"/>
                  </a:lnTo>
                  <a:cubicBezTo>
                    <a:pt x="312" y="3781"/>
                    <a:pt x="312" y="3781"/>
                    <a:pt x="312" y="3781"/>
                  </a:cubicBezTo>
                  <a:cubicBezTo>
                    <a:pt x="94" y="3781"/>
                    <a:pt x="0" y="3625"/>
                    <a:pt x="62" y="3468"/>
                  </a:cubicBezTo>
                  <a:cubicBezTo>
                    <a:pt x="1219" y="250"/>
                    <a:pt x="1219" y="250"/>
                    <a:pt x="1219" y="250"/>
                  </a:cubicBezTo>
                  <a:cubicBezTo>
                    <a:pt x="1281" y="93"/>
                    <a:pt x="1406" y="0"/>
                    <a:pt x="1562" y="0"/>
                  </a:cubicBezTo>
                  <a:cubicBezTo>
                    <a:pt x="7375" y="0"/>
                    <a:pt x="7375" y="0"/>
                    <a:pt x="7375" y="0"/>
                  </a:cubicBezTo>
                  <a:cubicBezTo>
                    <a:pt x="7594" y="0"/>
                    <a:pt x="7687" y="156"/>
                    <a:pt x="7625" y="343"/>
                  </a:cubicBezTo>
                  <a:cubicBezTo>
                    <a:pt x="6500" y="3468"/>
                    <a:pt x="6500" y="3468"/>
                    <a:pt x="6500" y="3468"/>
                  </a:cubicBezTo>
                  <a:cubicBezTo>
                    <a:pt x="6406" y="3625"/>
                    <a:pt x="6187" y="3781"/>
                    <a:pt x="6000" y="3781"/>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 name="Freeform 11">
              <a:extLst>
                <a:ext uri="{FF2B5EF4-FFF2-40B4-BE49-F238E27FC236}">
                  <a16:creationId xmlns:a16="http://schemas.microsoft.com/office/drawing/2014/main" id="{7A457412-ACE8-42EC-8CD0-5165F3513C58}"/>
                </a:ext>
              </a:extLst>
            </p:cNvPr>
            <p:cNvSpPr>
              <a:spLocks noChangeArrowheads="1"/>
            </p:cNvSpPr>
            <p:nvPr/>
          </p:nvSpPr>
          <p:spPr bwMode="auto">
            <a:xfrm>
              <a:off x="6096000" y="5318125"/>
              <a:ext cx="2339507" cy="1956997"/>
            </a:xfrm>
            <a:custGeom>
              <a:avLst/>
              <a:gdLst>
                <a:gd name="T0" fmla="*/ 6500 w 6501"/>
                <a:gd name="T1" fmla="*/ 1719 h 5439"/>
                <a:gd name="T2" fmla="*/ 6500 w 6501"/>
                <a:gd name="T3" fmla="*/ 1719 h 5439"/>
                <a:gd name="T4" fmla="*/ 6500 w 6501"/>
                <a:gd name="T5" fmla="*/ 1188 h 5439"/>
                <a:gd name="T6" fmla="*/ 6157 w 6501"/>
                <a:gd name="T7" fmla="*/ 844 h 5439"/>
                <a:gd name="T8" fmla="*/ 2438 w 6501"/>
                <a:gd name="T9" fmla="*/ 844 h 5439"/>
                <a:gd name="T10" fmla="*/ 2188 w 6501"/>
                <a:gd name="T11" fmla="*/ 219 h 5439"/>
                <a:gd name="T12" fmla="*/ 1844 w 6501"/>
                <a:gd name="T13" fmla="*/ 0 h 5439"/>
                <a:gd name="T14" fmla="*/ 344 w 6501"/>
                <a:gd name="T15" fmla="*/ 0 h 5439"/>
                <a:gd name="T16" fmla="*/ 0 w 6501"/>
                <a:gd name="T17" fmla="*/ 344 h 5439"/>
                <a:gd name="T18" fmla="*/ 0 w 6501"/>
                <a:gd name="T19" fmla="*/ 782 h 5439"/>
                <a:gd name="T20" fmla="*/ 0 w 6501"/>
                <a:gd name="T21" fmla="*/ 5125 h 5439"/>
                <a:gd name="T22" fmla="*/ 313 w 6501"/>
                <a:gd name="T23" fmla="*/ 5438 h 5439"/>
                <a:gd name="connsiteX0" fmla="*/ 9998 w 9998"/>
                <a:gd name="connsiteY0" fmla="*/ 3161 h 9998"/>
                <a:gd name="connsiteX1" fmla="*/ 9998 w 9998"/>
                <a:gd name="connsiteY1" fmla="*/ 3161 h 9998"/>
                <a:gd name="connsiteX2" fmla="*/ 9994 w 9998"/>
                <a:gd name="connsiteY2" fmla="*/ 2907 h 9998"/>
                <a:gd name="connsiteX3" fmla="*/ 9998 w 9998"/>
                <a:gd name="connsiteY3" fmla="*/ 2184 h 9998"/>
                <a:gd name="connsiteX4" fmla="*/ 9471 w 9998"/>
                <a:gd name="connsiteY4" fmla="*/ 1552 h 9998"/>
                <a:gd name="connsiteX5" fmla="*/ 3750 w 9998"/>
                <a:gd name="connsiteY5" fmla="*/ 1552 h 9998"/>
                <a:gd name="connsiteX6" fmla="*/ 3366 w 9998"/>
                <a:gd name="connsiteY6" fmla="*/ 403 h 9998"/>
                <a:gd name="connsiteX7" fmla="*/ 2836 w 9998"/>
                <a:gd name="connsiteY7" fmla="*/ 0 h 9998"/>
                <a:gd name="connsiteX8" fmla="*/ 529 w 9998"/>
                <a:gd name="connsiteY8" fmla="*/ 0 h 9998"/>
                <a:gd name="connsiteX9" fmla="*/ 0 w 9998"/>
                <a:gd name="connsiteY9" fmla="*/ 632 h 9998"/>
                <a:gd name="connsiteX10" fmla="*/ 0 w 9998"/>
                <a:gd name="connsiteY10" fmla="*/ 1438 h 9998"/>
                <a:gd name="connsiteX11" fmla="*/ 0 w 9998"/>
                <a:gd name="connsiteY11" fmla="*/ 9423 h 9998"/>
                <a:gd name="connsiteX12" fmla="*/ 481 w 9998"/>
                <a:gd name="connsiteY12" fmla="*/ 9998 h 9998"/>
                <a:gd name="connsiteX0" fmla="*/ 10000 w 10000"/>
                <a:gd name="connsiteY0" fmla="*/ 3162 h 10000"/>
                <a:gd name="connsiteX1" fmla="*/ 9996 w 10000"/>
                <a:gd name="connsiteY1" fmla="*/ 2908 h 10000"/>
                <a:gd name="connsiteX2" fmla="*/ 10000 w 10000"/>
                <a:gd name="connsiteY2" fmla="*/ 2184 h 10000"/>
                <a:gd name="connsiteX3" fmla="*/ 9473 w 10000"/>
                <a:gd name="connsiteY3" fmla="*/ 1552 h 10000"/>
                <a:gd name="connsiteX4" fmla="*/ 3751 w 10000"/>
                <a:gd name="connsiteY4" fmla="*/ 1552 h 10000"/>
                <a:gd name="connsiteX5" fmla="*/ 3367 w 10000"/>
                <a:gd name="connsiteY5" fmla="*/ 403 h 10000"/>
                <a:gd name="connsiteX6" fmla="*/ 2837 w 10000"/>
                <a:gd name="connsiteY6" fmla="*/ 0 h 10000"/>
                <a:gd name="connsiteX7" fmla="*/ 529 w 10000"/>
                <a:gd name="connsiteY7" fmla="*/ 0 h 10000"/>
                <a:gd name="connsiteX8" fmla="*/ 0 w 10000"/>
                <a:gd name="connsiteY8" fmla="*/ 632 h 10000"/>
                <a:gd name="connsiteX9" fmla="*/ 0 w 10000"/>
                <a:gd name="connsiteY9" fmla="*/ 1438 h 10000"/>
                <a:gd name="connsiteX10" fmla="*/ 0 w 10000"/>
                <a:gd name="connsiteY10" fmla="*/ 9425 h 10000"/>
                <a:gd name="connsiteX11" fmla="*/ 481 w 10000"/>
                <a:gd name="connsiteY11" fmla="*/ 10000 h 10000"/>
                <a:gd name="connsiteX0" fmla="*/ 9996 w 10000"/>
                <a:gd name="connsiteY0" fmla="*/ 2908 h 10000"/>
                <a:gd name="connsiteX1" fmla="*/ 10000 w 10000"/>
                <a:gd name="connsiteY1" fmla="*/ 2184 h 10000"/>
                <a:gd name="connsiteX2" fmla="*/ 9473 w 10000"/>
                <a:gd name="connsiteY2" fmla="*/ 1552 h 10000"/>
                <a:gd name="connsiteX3" fmla="*/ 3751 w 10000"/>
                <a:gd name="connsiteY3" fmla="*/ 1552 h 10000"/>
                <a:gd name="connsiteX4" fmla="*/ 3367 w 10000"/>
                <a:gd name="connsiteY4" fmla="*/ 403 h 10000"/>
                <a:gd name="connsiteX5" fmla="*/ 2837 w 10000"/>
                <a:gd name="connsiteY5" fmla="*/ 0 h 10000"/>
                <a:gd name="connsiteX6" fmla="*/ 529 w 10000"/>
                <a:gd name="connsiteY6" fmla="*/ 0 h 10000"/>
                <a:gd name="connsiteX7" fmla="*/ 0 w 10000"/>
                <a:gd name="connsiteY7" fmla="*/ 632 h 10000"/>
                <a:gd name="connsiteX8" fmla="*/ 0 w 10000"/>
                <a:gd name="connsiteY8" fmla="*/ 1438 h 10000"/>
                <a:gd name="connsiteX9" fmla="*/ 0 w 10000"/>
                <a:gd name="connsiteY9" fmla="*/ 9425 h 10000"/>
                <a:gd name="connsiteX10" fmla="*/ 481 w 10000"/>
                <a:gd name="connsiteY1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9996" y="2908"/>
                  </a:moveTo>
                  <a:cubicBezTo>
                    <a:pt x="9997" y="2667"/>
                    <a:pt x="9999" y="2425"/>
                    <a:pt x="10000" y="2184"/>
                  </a:cubicBezTo>
                  <a:cubicBezTo>
                    <a:pt x="10000" y="1839"/>
                    <a:pt x="9760" y="1552"/>
                    <a:pt x="9473" y="1552"/>
                  </a:cubicBezTo>
                  <a:lnTo>
                    <a:pt x="3751" y="1552"/>
                  </a:lnTo>
                  <a:lnTo>
                    <a:pt x="3367" y="403"/>
                  </a:lnTo>
                  <a:cubicBezTo>
                    <a:pt x="3270" y="173"/>
                    <a:pt x="3077" y="0"/>
                    <a:pt x="2837" y="0"/>
                  </a:cubicBezTo>
                  <a:lnTo>
                    <a:pt x="529" y="0"/>
                  </a:lnTo>
                  <a:cubicBezTo>
                    <a:pt x="242" y="0"/>
                    <a:pt x="0" y="289"/>
                    <a:pt x="0" y="632"/>
                  </a:cubicBezTo>
                  <a:lnTo>
                    <a:pt x="0" y="1438"/>
                  </a:lnTo>
                  <a:lnTo>
                    <a:pt x="0" y="9425"/>
                  </a:lnTo>
                  <a:cubicBezTo>
                    <a:pt x="0" y="9713"/>
                    <a:pt x="242" y="10000"/>
                    <a:pt x="481" y="10000"/>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152" name="Oval 292">
            <a:extLst>
              <a:ext uri="{FF2B5EF4-FFF2-40B4-BE49-F238E27FC236}">
                <a16:creationId xmlns:a16="http://schemas.microsoft.com/office/drawing/2014/main" id="{F1B2178E-4729-47DD-AEB0-A85EB48F9CA0}"/>
              </a:ext>
            </a:extLst>
          </p:cNvPr>
          <p:cNvSpPr>
            <a:spLocks noChangeArrowheads="1"/>
          </p:cNvSpPr>
          <p:nvPr/>
        </p:nvSpPr>
        <p:spPr bwMode="auto">
          <a:xfrm>
            <a:off x="9836637" y="232336"/>
            <a:ext cx="1280160" cy="1280160"/>
          </a:xfrm>
          <a:prstGeom prst="ellipse">
            <a:avLst/>
          </a:prstGeom>
          <a:solidFill>
            <a:schemeClr val="accent6"/>
          </a:solid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latin typeface="+mj-lt"/>
            </a:endParaRPr>
          </a:p>
        </p:txBody>
      </p:sp>
      <p:grpSp>
        <p:nvGrpSpPr>
          <p:cNvPr id="153" name="Group 152">
            <a:extLst>
              <a:ext uri="{FF2B5EF4-FFF2-40B4-BE49-F238E27FC236}">
                <a16:creationId xmlns:a16="http://schemas.microsoft.com/office/drawing/2014/main" id="{7F685A4B-8B17-4A8E-9965-D669A3A2C9E6}"/>
              </a:ext>
            </a:extLst>
          </p:cNvPr>
          <p:cNvGrpSpPr/>
          <p:nvPr/>
        </p:nvGrpSpPr>
        <p:grpSpPr>
          <a:xfrm>
            <a:off x="10297156" y="348504"/>
            <a:ext cx="358531" cy="526772"/>
            <a:chOff x="2055813" y="-331867"/>
            <a:chExt cx="6091237" cy="7816930"/>
          </a:xfrm>
        </p:grpSpPr>
        <p:sp>
          <p:nvSpPr>
            <p:cNvPr id="154" name="Freeform 1">
              <a:extLst>
                <a:ext uri="{FF2B5EF4-FFF2-40B4-BE49-F238E27FC236}">
                  <a16:creationId xmlns:a16="http://schemas.microsoft.com/office/drawing/2014/main" id="{2AF83DB5-186B-4A58-AEAD-9FB6DDF74283}"/>
                </a:ext>
              </a:extLst>
            </p:cNvPr>
            <p:cNvSpPr>
              <a:spLocks noChangeArrowheads="1"/>
            </p:cNvSpPr>
            <p:nvPr/>
          </p:nvSpPr>
          <p:spPr bwMode="auto">
            <a:xfrm>
              <a:off x="2055813" y="3178175"/>
              <a:ext cx="6091237" cy="4306888"/>
            </a:xfrm>
            <a:custGeom>
              <a:avLst/>
              <a:gdLst>
                <a:gd name="T0" fmla="*/ 15658 w 16918"/>
                <a:gd name="T1" fmla="*/ 11963 h 11964"/>
                <a:gd name="T2" fmla="*/ 15658 w 16918"/>
                <a:gd name="T3" fmla="*/ 11963 h 11964"/>
                <a:gd name="T4" fmla="*/ 1259 w 16918"/>
                <a:gd name="T5" fmla="*/ 11963 h 11964"/>
                <a:gd name="T6" fmla="*/ 0 w 16918"/>
                <a:gd name="T7" fmla="*/ 10704 h 11964"/>
                <a:gd name="T8" fmla="*/ 0 w 16918"/>
                <a:gd name="T9" fmla="*/ 1260 h 11964"/>
                <a:gd name="T10" fmla="*/ 1259 w 16918"/>
                <a:gd name="T11" fmla="*/ 0 h 11964"/>
                <a:gd name="T12" fmla="*/ 15658 w 16918"/>
                <a:gd name="T13" fmla="*/ 0 h 11964"/>
                <a:gd name="T14" fmla="*/ 16917 w 16918"/>
                <a:gd name="T15" fmla="*/ 1260 h 11964"/>
                <a:gd name="T16" fmla="*/ 16917 w 16918"/>
                <a:gd name="T17" fmla="*/ 10704 h 11964"/>
                <a:gd name="T18" fmla="*/ 15658 w 16918"/>
                <a:gd name="T19" fmla="*/ 11963 h 1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18" h="11964">
                  <a:moveTo>
                    <a:pt x="15658" y="11963"/>
                  </a:moveTo>
                  <a:lnTo>
                    <a:pt x="15658" y="11963"/>
                  </a:lnTo>
                  <a:cubicBezTo>
                    <a:pt x="1259" y="11963"/>
                    <a:pt x="1259" y="11963"/>
                    <a:pt x="1259" y="11963"/>
                  </a:cubicBezTo>
                  <a:cubicBezTo>
                    <a:pt x="575" y="11963"/>
                    <a:pt x="0" y="11389"/>
                    <a:pt x="0" y="10704"/>
                  </a:cubicBezTo>
                  <a:cubicBezTo>
                    <a:pt x="0" y="1260"/>
                    <a:pt x="0" y="1260"/>
                    <a:pt x="0" y="1260"/>
                  </a:cubicBezTo>
                  <a:cubicBezTo>
                    <a:pt x="0" y="548"/>
                    <a:pt x="575" y="0"/>
                    <a:pt x="1259" y="0"/>
                  </a:cubicBezTo>
                  <a:cubicBezTo>
                    <a:pt x="15658" y="0"/>
                    <a:pt x="15658" y="0"/>
                    <a:pt x="15658" y="0"/>
                  </a:cubicBezTo>
                  <a:cubicBezTo>
                    <a:pt x="16343" y="0"/>
                    <a:pt x="16917" y="548"/>
                    <a:pt x="16917" y="1260"/>
                  </a:cubicBezTo>
                  <a:cubicBezTo>
                    <a:pt x="16917" y="10704"/>
                    <a:pt x="16917" y="10704"/>
                    <a:pt x="16917" y="10704"/>
                  </a:cubicBezTo>
                  <a:cubicBezTo>
                    <a:pt x="16917" y="11389"/>
                    <a:pt x="16343" y="11963"/>
                    <a:pt x="15658" y="11963"/>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8" name="Freeform 2">
              <a:extLst>
                <a:ext uri="{FF2B5EF4-FFF2-40B4-BE49-F238E27FC236}">
                  <a16:creationId xmlns:a16="http://schemas.microsoft.com/office/drawing/2014/main" id="{CD5CD730-B4E3-465F-A6D8-13C8A7D245B0}"/>
                </a:ext>
              </a:extLst>
            </p:cNvPr>
            <p:cNvSpPr>
              <a:spLocks noChangeArrowheads="1"/>
            </p:cNvSpPr>
            <p:nvPr/>
          </p:nvSpPr>
          <p:spPr bwMode="auto">
            <a:xfrm>
              <a:off x="2952750" y="-331867"/>
              <a:ext cx="4297363" cy="3490754"/>
            </a:xfrm>
            <a:custGeom>
              <a:avLst/>
              <a:gdLst>
                <a:gd name="T0" fmla="*/ 11936 w 11937"/>
                <a:gd name="T1" fmla="*/ 8816 h 8817"/>
                <a:gd name="T2" fmla="*/ 11936 w 11937"/>
                <a:gd name="T3" fmla="*/ 8816 h 8817"/>
                <a:gd name="T4" fmla="*/ 11936 w 11937"/>
                <a:gd name="T5" fmla="*/ 5942 h 8817"/>
                <a:gd name="T6" fmla="*/ 5968 w 11937"/>
                <a:gd name="T7" fmla="*/ 0 h 8817"/>
                <a:gd name="T8" fmla="*/ 5968 w 11937"/>
                <a:gd name="T9" fmla="*/ 0 h 8817"/>
                <a:gd name="T10" fmla="*/ 0 w 11937"/>
                <a:gd name="T11" fmla="*/ 5942 h 8817"/>
                <a:gd name="T12" fmla="*/ 0 w 11937"/>
                <a:gd name="T13" fmla="*/ 8816 h 8817"/>
              </a:gdLst>
              <a:ahLst/>
              <a:cxnLst>
                <a:cxn ang="0">
                  <a:pos x="T0" y="T1"/>
                </a:cxn>
                <a:cxn ang="0">
                  <a:pos x="T2" y="T3"/>
                </a:cxn>
                <a:cxn ang="0">
                  <a:pos x="T4" y="T5"/>
                </a:cxn>
                <a:cxn ang="0">
                  <a:pos x="T6" y="T7"/>
                </a:cxn>
                <a:cxn ang="0">
                  <a:pos x="T8" y="T9"/>
                </a:cxn>
                <a:cxn ang="0">
                  <a:pos x="T10" y="T11"/>
                </a:cxn>
                <a:cxn ang="0">
                  <a:pos x="T12" y="T13"/>
                </a:cxn>
              </a:cxnLst>
              <a:rect l="0" t="0" r="r" b="b"/>
              <a:pathLst>
                <a:path w="11937" h="8817">
                  <a:moveTo>
                    <a:pt x="11936" y="8816"/>
                  </a:moveTo>
                  <a:lnTo>
                    <a:pt x="11936" y="8816"/>
                  </a:lnTo>
                  <a:cubicBezTo>
                    <a:pt x="11936" y="5942"/>
                    <a:pt x="11936" y="5942"/>
                    <a:pt x="11936" y="5942"/>
                  </a:cubicBezTo>
                  <a:cubicBezTo>
                    <a:pt x="11936" y="2656"/>
                    <a:pt x="9279" y="0"/>
                    <a:pt x="5968" y="0"/>
                  </a:cubicBezTo>
                  <a:lnTo>
                    <a:pt x="5968" y="0"/>
                  </a:lnTo>
                  <a:cubicBezTo>
                    <a:pt x="2656" y="0"/>
                    <a:pt x="0" y="2656"/>
                    <a:pt x="0" y="5942"/>
                  </a:cubicBezTo>
                  <a:cubicBezTo>
                    <a:pt x="0" y="8816"/>
                    <a:pt x="0" y="8816"/>
                    <a:pt x="0" y="8816"/>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70" name="Freeform 3">
              <a:extLst>
                <a:ext uri="{FF2B5EF4-FFF2-40B4-BE49-F238E27FC236}">
                  <a16:creationId xmlns:a16="http://schemas.microsoft.com/office/drawing/2014/main" id="{FD8D67DC-2DF5-41D9-A924-54D3B892489F}"/>
                </a:ext>
              </a:extLst>
            </p:cNvPr>
            <p:cNvSpPr>
              <a:spLocks noChangeArrowheads="1"/>
            </p:cNvSpPr>
            <p:nvPr/>
          </p:nvSpPr>
          <p:spPr bwMode="auto">
            <a:xfrm>
              <a:off x="4695825" y="4548188"/>
              <a:ext cx="876300" cy="1409700"/>
            </a:xfrm>
            <a:custGeom>
              <a:avLst/>
              <a:gdLst>
                <a:gd name="T0" fmla="*/ 2435 w 2436"/>
                <a:gd name="T1" fmla="*/ 1205 h 3916"/>
                <a:gd name="T2" fmla="*/ 2435 w 2436"/>
                <a:gd name="T3" fmla="*/ 1205 h 3916"/>
                <a:gd name="T4" fmla="*/ 1231 w 2436"/>
                <a:gd name="T5" fmla="*/ 0 h 3916"/>
                <a:gd name="T6" fmla="*/ 0 w 2436"/>
                <a:gd name="T7" fmla="*/ 1205 h 3916"/>
                <a:gd name="T8" fmla="*/ 492 w 2436"/>
                <a:gd name="T9" fmla="*/ 2163 h 3916"/>
                <a:gd name="T10" fmla="*/ 492 w 2436"/>
                <a:gd name="T11" fmla="*/ 3203 h 3916"/>
                <a:gd name="T12" fmla="*/ 1231 w 2436"/>
                <a:gd name="T13" fmla="*/ 3915 h 3916"/>
                <a:gd name="T14" fmla="*/ 1943 w 2436"/>
                <a:gd name="T15" fmla="*/ 3203 h 3916"/>
                <a:gd name="T16" fmla="*/ 1943 w 2436"/>
                <a:gd name="T17" fmla="*/ 2163 h 3916"/>
                <a:gd name="T18" fmla="*/ 2435 w 2436"/>
                <a:gd name="T19" fmla="*/ 1205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6" h="3916">
                  <a:moveTo>
                    <a:pt x="2435" y="1205"/>
                  </a:moveTo>
                  <a:lnTo>
                    <a:pt x="2435" y="1205"/>
                  </a:lnTo>
                  <a:cubicBezTo>
                    <a:pt x="2435" y="548"/>
                    <a:pt x="1888" y="0"/>
                    <a:pt x="1231" y="0"/>
                  </a:cubicBezTo>
                  <a:cubicBezTo>
                    <a:pt x="547" y="0"/>
                    <a:pt x="0" y="548"/>
                    <a:pt x="0" y="1205"/>
                  </a:cubicBezTo>
                  <a:cubicBezTo>
                    <a:pt x="0" y="1588"/>
                    <a:pt x="191" y="1944"/>
                    <a:pt x="492" y="2163"/>
                  </a:cubicBezTo>
                  <a:cubicBezTo>
                    <a:pt x="492" y="3203"/>
                    <a:pt x="492" y="3203"/>
                    <a:pt x="492" y="3203"/>
                  </a:cubicBezTo>
                  <a:cubicBezTo>
                    <a:pt x="492" y="3587"/>
                    <a:pt x="821" y="3915"/>
                    <a:pt x="1231" y="3915"/>
                  </a:cubicBezTo>
                  <a:cubicBezTo>
                    <a:pt x="1614" y="3915"/>
                    <a:pt x="1943" y="3587"/>
                    <a:pt x="1943" y="3203"/>
                  </a:cubicBezTo>
                  <a:cubicBezTo>
                    <a:pt x="1943" y="2163"/>
                    <a:pt x="1943" y="2163"/>
                    <a:pt x="1943" y="2163"/>
                  </a:cubicBezTo>
                  <a:cubicBezTo>
                    <a:pt x="2243" y="1944"/>
                    <a:pt x="2435" y="1588"/>
                    <a:pt x="2435" y="1205"/>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71" name="Rectangle 170">
            <a:extLst>
              <a:ext uri="{FF2B5EF4-FFF2-40B4-BE49-F238E27FC236}">
                <a16:creationId xmlns:a16="http://schemas.microsoft.com/office/drawing/2014/main" id="{BADB3E61-6876-411F-9F94-EB0FF7B3C175}"/>
              </a:ext>
            </a:extLst>
          </p:cNvPr>
          <p:cNvSpPr/>
          <p:nvPr/>
        </p:nvSpPr>
        <p:spPr>
          <a:xfrm>
            <a:off x="9107366" y="3661212"/>
            <a:ext cx="668453" cy="492443"/>
          </a:xfrm>
          <a:prstGeom prst="rect">
            <a:avLst/>
          </a:prstGeom>
        </p:spPr>
        <p:txBody>
          <a:bodyPr wrap="square" lIns="0" tIns="0" rIns="0" bIns="0" anchor="ctr">
            <a:spAutoFit/>
          </a:bodyPr>
          <a:lstStyle/>
          <a:p>
            <a:pPr algn="ctr" defTabSz="812560"/>
            <a:r>
              <a:rPr lang="en-US" sz="3200" b="1" spc="-150" dirty="0">
                <a:solidFill>
                  <a:schemeClr val="bg1"/>
                </a:solidFill>
                <a:latin typeface="+mj-lt"/>
                <a:cs typeface="Netto Offc Pro" panose="020B0504020101010102" pitchFamily="34" charset="0"/>
              </a:rPr>
              <a:t>IDM</a:t>
            </a:r>
            <a:endParaRPr lang="en-US" sz="3200" b="1" spc="-150" baseline="35000" dirty="0">
              <a:solidFill>
                <a:schemeClr val="bg1"/>
              </a:solidFill>
              <a:latin typeface="+mj-lt"/>
              <a:cs typeface="Netto Offc Pro" panose="020B0504020101010102" pitchFamily="34" charset="0"/>
            </a:endParaRPr>
          </a:p>
        </p:txBody>
      </p:sp>
      <p:sp>
        <p:nvSpPr>
          <p:cNvPr id="172" name="Rectangle 171">
            <a:extLst>
              <a:ext uri="{FF2B5EF4-FFF2-40B4-BE49-F238E27FC236}">
                <a16:creationId xmlns:a16="http://schemas.microsoft.com/office/drawing/2014/main" id="{034D4C5D-0DE0-4F48-837B-807213793A35}"/>
              </a:ext>
            </a:extLst>
          </p:cNvPr>
          <p:cNvSpPr/>
          <p:nvPr/>
        </p:nvSpPr>
        <p:spPr>
          <a:xfrm>
            <a:off x="11059639" y="1997046"/>
            <a:ext cx="722955" cy="492443"/>
          </a:xfrm>
          <a:prstGeom prst="rect">
            <a:avLst/>
          </a:prstGeom>
        </p:spPr>
        <p:txBody>
          <a:bodyPr wrap="square" lIns="0" tIns="0" rIns="0" bIns="0" anchor="ctr">
            <a:spAutoFit/>
          </a:bodyPr>
          <a:lstStyle/>
          <a:p>
            <a:pPr algn="ctr" defTabSz="812560"/>
            <a:r>
              <a:rPr lang="en-US" sz="3200" b="1" spc="-150" dirty="0">
                <a:solidFill>
                  <a:schemeClr val="bg1"/>
                </a:solidFill>
                <a:latin typeface="+mj-lt"/>
                <a:cs typeface="Netto Offc Pro" panose="020B0504020101010102" pitchFamily="34" charset="0"/>
              </a:rPr>
              <a:t>CMT</a:t>
            </a:r>
            <a:endParaRPr lang="en-US" sz="3200" b="1" spc="-150" baseline="35000" dirty="0">
              <a:solidFill>
                <a:schemeClr val="bg1"/>
              </a:solidFill>
              <a:latin typeface="+mj-lt"/>
              <a:cs typeface="Netto Offc Pro" panose="020B0504020101010102" pitchFamily="34" charset="0"/>
            </a:endParaRPr>
          </a:p>
        </p:txBody>
      </p:sp>
      <p:sp>
        <p:nvSpPr>
          <p:cNvPr id="173" name="Freeform 11">
            <a:extLst>
              <a:ext uri="{FF2B5EF4-FFF2-40B4-BE49-F238E27FC236}">
                <a16:creationId xmlns:a16="http://schemas.microsoft.com/office/drawing/2014/main" id="{3C4AB43D-CBC0-4CC1-B6C2-E09A560C7FF5}"/>
              </a:ext>
            </a:extLst>
          </p:cNvPr>
          <p:cNvSpPr>
            <a:spLocks noEditPoints="1"/>
          </p:cNvSpPr>
          <p:nvPr/>
        </p:nvSpPr>
        <p:spPr bwMode="auto">
          <a:xfrm>
            <a:off x="9330950" y="3151283"/>
            <a:ext cx="258762" cy="258762"/>
          </a:xfrm>
          <a:custGeom>
            <a:avLst/>
            <a:gdLst>
              <a:gd name="T0" fmla="*/ 727 w 1301"/>
              <a:gd name="T1" fmla="*/ 141 h 1302"/>
              <a:gd name="T2" fmla="*/ 849 w 1301"/>
              <a:gd name="T3" fmla="*/ 174 h 1302"/>
              <a:gd name="T4" fmla="*/ 958 w 1301"/>
              <a:gd name="T5" fmla="*/ 236 h 1302"/>
              <a:gd name="T6" fmla="*/ 1033 w 1301"/>
              <a:gd name="T7" fmla="*/ 305 h 1302"/>
              <a:gd name="T8" fmla="*/ 1106 w 1301"/>
              <a:gd name="T9" fmla="*/ 408 h 1302"/>
              <a:gd name="T10" fmla="*/ 1151 w 1301"/>
              <a:gd name="T11" fmla="*/ 525 h 1302"/>
              <a:gd name="T12" fmla="*/ 1166 w 1301"/>
              <a:gd name="T13" fmla="*/ 651 h 1302"/>
              <a:gd name="T14" fmla="*/ 1156 w 1301"/>
              <a:gd name="T15" fmla="*/ 752 h 1302"/>
              <a:gd name="T16" fmla="*/ 1117 w 1301"/>
              <a:gd name="T17" fmla="*/ 871 h 1302"/>
              <a:gd name="T18" fmla="*/ 1050 w 1301"/>
              <a:gd name="T19" fmla="*/ 978 h 1302"/>
              <a:gd name="T20" fmla="*/ 978 w 1301"/>
              <a:gd name="T21" fmla="*/ 1051 h 1302"/>
              <a:gd name="T22" fmla="*/ 871 w 1301"/>
              <a:gd name="T23" fmla="*/ 1118 h 1302"/>
              <a:gd name="T24" fmla="*/ 752 w 1301"/>
              <a:gd name="T25" fmla="*/ 1158 h 1302"/>
              <a:gd name="T26" fmla="*/ 651 w 1301"/>
              <a:gd name="T27" fmla="*/ 1167 h 1302"/>
              <a:gd name="T28" fmla="*/ 525 w 1301"/>
              <a:gd name="T29" fmla="*/ 1152 h 1302"/>
              <a:gd name="T30" fmla="*/ 407 w 1301"/>
              <a:gd name="T31" fmla="*/ 1107 h 1302"/>
              <a:gd name="T32" fmla="*/ 305 w 1301"/>
              <a:gd name="T33" fmla="*/ 1034 h 1302"/>
              <a:gd name="T34" fmla="*/ 236 w 1301"/>
              <a:gd name="T35" fmla="*/ 958 h 1302"/>
              <a:gd name="T36" fmla="*/ 174 w 1301"/>
              <a:gd name="T37" fmla="*/ 849 h 1302"/>
              <a:gd name="T38" fmla="*/ 140 w 1301"/>
              <a:gd name="T39" fmla="*/ 727 h 1302"/>
              <a:gd name="T40" fmla="*/ 136 w 1301"/>
              <a:gd name="T41" fmla="*/ 625 h 1302"/>
              <a:gd name="T42" fmla="*/ 157 w 1301"/>
              <a:gd name="T43" fmla="*/ 500 h 1302"/>
              <a:gd name="T44" fmla="*/ 207 w 1301"/>
              <a:gd name="T45" fmla="*/ 386 h 1302"/>
              <a:gd name="T46" fmla="*/ 286 w 1301"/>
              <a:gd name="T47" fmla="*/ 286 h 1302"/>
              <a:gd name="T48" fmla="*/ 365 w 1301"/>
              <a:gd name="T49" fmla="*/ 221 h 1302"/>
              <a:gd name="T50" fmla="*/ 477 w 1301"/>
              <a:gd name="T51" fmla="*/ 164 h 1302"/>
              <a:gd name="T52" fmla="*/ 599 w 1301"/>
              <a:gd name="T53" fmla="*/ 137 h 1302"/>
              <a:gd name="T54" fmla="*/ 651 w 1301"/>
              <a:gd name="T55" fmla="*/ 0 h 1302"/>
              <a:gd name="T56" fmla="*/ 488 w 1301"/>
              <a:gd name="T57" fmla="*/ 20 h 1302"/>
              <a:gd name="T58" fmla="*/ 341 w 1301"/>
              <a:gd name="T59" fmla="*/ 79 h 1302"/>
              <a:gd name="T60" fmla="*/ 213 w 1301"/>
              <a:gd name="T61" fmla="*/ 169 h 1302"/>
              <a:gd name="T62" fmla="*/ 111 w 1301"/>
              <a:gd name="T63" fmla="*/ 287 h 1302"/>
              <a:gd name="T64" fmla="*/ 40 w 1301"/>
              <a:gd name="T65" fmla="*/ 427 h 1302"/>
              <a:gd name="T66" fmla="*/ 3 w 1301"/>
              <a:gd name="T67" fmla="*/ 584 h 1302"/>
              <a:gd name="T68" fmla="*/ 3 w 1301"/>
              <a:gd name="T69" fmla="*/ 717 h 1302"/>
              <a:gd name="T70" fmla="*/ 40 w 1301"/>
              <a:gd name="T71" fmla="*/ 874 h 1302"/>
              <a:gd name="T72" fmla="*/ 111 w 1301"/>
              <a:gd name="T73" fmla="*/ 1015 h 1302"/>
              <a:gd name="T74" fmla="*/ 213 w 1301"/>
              <a:gd name="T75" fmla="*/ 1133 h 1302"/>
              <a:gd name="T76" fmla="*/ 341 w 1301"/>
              <a:gd name="T77" fmla="*/ 1224 h 1302"/>
              <a:gd name="T78" fmla="*/ 488 w 1301"/>
              <a:gd name="T79" fmla="*/ 1281 h 1302"/>
              <a:gd name="T80" fmla="*/ 651 w 1301"/>
              <a:gd name="T81" fmla="*/ 1302 h 1302"/>
              <a:gd name="T82" fmla="*/ 782 w 1301"/>
              <a:gd name="T83" fmla="*/ 1289 h 1302"/>
              <a:gd name="T84" fmla="*/ 933 w 1301"/>
              <a:gd name="T85" fmla="*/ 1238 h 1302"/>
              <a:gd name="T86" fmla="*/ 1064 w 1301"/>
              <a:gd name="T87" fmla="*/ 1153 h 1302"/>
              <a:gd name="T88" fmla="*/ 1172 w 1301"/>
              <a:gd name="T89" fmla="*/ 1041 h 1302"/>
              <a:gd name="T90" fmla="*/ 1251 w 1301"/>
              <a:gd name="T91" fmla="*/ 905 h 1302"/>
              <a:gd name="T92" fmla="*/ 1293 w 1301"/>
              <a:gd name="T93" fmla="*/ 750 h 1302"/>
              <a:gd name="T94" fmla="*/ 1300 w 1301"/>
              <a:gd name="T95" fmla="*/ 617 h 1302"/>
              <a:gd name="T96" fmla="*/ 1272 w 1301"/>
              <a:gd name="T97" fmla="*/ 457 h 1302"/>
              <a:gd name="T98" fmla="*/ 1207 w 1301"/>
              <a:gd name="T99" fmla="*/ 314 h 1302"/>
              <a:gd name="T100" fmla="*/ 1110 w 1301"/>
              <a:gd name="T101" fmla="*/ 190 h 1302"/>
              <a:gd name="T102" fmla="*/ 988 w 1301"/>
              <a:gd name="T103" fmla="*/ 94 h 1302"/>
              <a:gd name="T104" fmla="*/ 844 w 1301"/>
              <a:gd name="T105" fmla="*/ 29 h 1302"/>
              <a:gd name="T106" fmla="*/ 685 w 1301"/>
              <a:gd name="T107" fmla="*/ 1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1" h="1302">
                <a:moveTo>
                  <a:pt x="651" y="135"/>
                </a:moveTo>
                <a:lnTo>
                  <a:pt x="651" y="135"/>
                </a:lnTo>
                <a:lnTo>
                  <a:pt x="677" y="135"/>
                </a:lnTo>
                <a:lnTo>
                  <a:pt x="702" y="137"/>
                </a:lnTo>
                <a:lnTo>
                  <a:pt x="727" y="141"/>
                </a:lnTo>
                <a:lnTo>
                  <a:pt x="752" y="145"/>
                </a:lnTo>
                <a:lnTo>
                  <a:pt x="777" y="151"/>
                </a:lnTo>
                <a:lnTo>
                  <a:pt x="802" y="156"/>
                </a:lnTo>
                <a:lnTo>
                  <a:pt x="825" y="164"/>
                </a:lnTo>
                <a:lnTo>
                  <a:pt x="849" y="174"/>
                </a:lnTo>
                <a:lnTo>
                  <a:pt x="871" y="184"/>
                </a:lnTo>
                <a:lnTo>
                  <a:pt x="894" y="196"/>
                </a:lnTo>
                <a:lnTo>
                  <a:pt x="916" y="208"/>
                </a:lnTo>
                <a:lnTo>
                  <a:pt x="936" y="221"/>
                </a:lnTo>
                <a:lnTo>
                  <a:pt x="958" y="236"/>
                </a:lnTo>
                <a:lnTo>
                  <a:pt x="978" y="252"/>
                </a:lnTo>
                <a:lnTo>
                  <a:pt x="997" y="269"/>
                </a:lnTo>
                <a:lnTo>
                  <a:pt x="1016" y="286"/>
                </a:lnTo>
                <a:lnTo>
                  <a:pt x="1016" y="286"/>
                </a:lnTo>
                <a:lnTo>
                  <a:pt x="1033" y="305"/>
                </a:lnTo>
                <a:lnTo>
                  <a:pt x="1050" y="324"/>
                </a:lnTo>
                <a:lnTo>
                  <a:pt x="1065" y="344"/>
                </a:lnTo>
                <a:lnTo>
                  <a:pt x="1080" y="364"/>
                </a:lnTo>
                <a:lnTo>
                  <a:pt x="1093" y="386"/>
                </a:lnTo>
                <a:lnTo>
                  <a:pt x="1106" y="408"/>
                </a:lnTo>
                <a:lnTo>
                  <a:pt x="1117" y="430"/>
                </a:lnTo>
                <a:lnTo>
                  <a:pt x="1127" y="453"/>
                </a:lnTo>
                <a:lnTo>
                  <a:pt x="1136" y="477"/>
                </a:lnTo>
                <a:lnTo>
                  <a:pt x="1144" y="500"/>
                </a:lnTo>
                <a:lnTo>
                  <a:pt x="1151" y="525"/>
                </a:lnTo>
                <a:lnTo>
                  <a:pt x="1156" y="550"/>
                </a:lnTo>
                <a:lnTo>
                  <a:pt x="1161" y="574"/>
                </a:lnTo>
                <a:lnTo>
                  <a:pt x="1164" y="600"/>
                </a:lnTo>
                <a:lnTo>
                  <a:pt x="1166" y="625"/>
                </a:lnTo>
                <a:lnTo>
                  <a:pt x="1166" y="651"/>
                </a:lnTo>
                <a:lnTo>
                  <a:pt x="1166" y="651"/>
                </a:lnTo>
                <a:lnTo>
                  <a:pt x="1166" y="677"/>
                </a:lnTo>
                <a:lnTo>
                  <a:pt x="1164" y="703"/>
                </a:lnTo>
                <a:lnTo>
                  <a:pt x="1161" y="727"/>
                </a:lnTo>
                <a:lnTo>
                  <a:pt x="1156" y="752"/>
                </a:lnTo>
                <a:lnTo>
                  <a:pt x="1151" y="777"/>
                </a:lnTo>
                <a:lnTo>
                  <a:pt x="1144" y="801"/>
                </a:lnTo>
                <a:lnTo>
                  <a:pt x="1136" y="825"/>
                </a:lnTo>
                <a:lnTo>
                  <a:pt x="1127" y="849"/>
                </a:lnTo>
                <a:lnTo>
                  <a:pt x="1117" y="871"/>
                </a:lnTo>
                <a:lnTo>
                  <a:pt x="1106" y="894"/>
                </a:lnTo>
                <a:lnTo>
                  <a:pt x="1093" y="916"/>
                </a:lnTo>
                <a:lnTo>
                  <a:pt x="1080" y="937"/>
                </a:lnTo>
                <a:lnTo>
                  <a:pt x="1065" y="958"/>
                </a:lnTo>
                <a:lnTo>
                  <a:pt x="1050" y="978"/>
                </a:lnTo>
                <a:lnTo>
                  <a:pt x="1033" y="997"/>
                </a:lnTo>
                <a:lnTo>
                  <a:pt x="1016" y="1016"/>
                </a:lnTo>
                <a:lnTo>
                  <a:pt x="1016" y="1016"/>
                </a:lnTo>
                <a:lnTo>
                  <a:pt x="997" y="1034"/>
                </a:lnTo>
                <a:lnTo>
                  <a:pt x="978" y="1051"/>
                </a:lnTo>
                <a:lnTo>
                  <a:pt x="958" y="1067"/>
                </a:lnTo>
                <a:lnTo>
                  <a:pt x="936" y="1081"/>
                </a:lnTo>
                <a:lnTo>
                  <a:pt x="916" y="1095"/>
                </a:lnTo>
                <a:lnTo>
                  <a:pt x="894" y="1107"/>
                </a:lnTo>
                <a:lnTo>
                  <a:pt x="871" y="1118"/>
                </a:lnTo>
                <a:lnTo>
                  <a:pt x="849" y="1129"/>
                </a:lnTo>
                <a:lnTo>
                  <a:pt x="825" y="1138"/>
                </a:lnTo>
                <a:lnTo>
                  <a:pt x="802" y="1145"/>
                </a:lnTo>
                <a:lnTo>
                  <a:pt x="777" y="1152"/>
                </a:lnTo>
                <a:lnTo>
                  <a:pt x="752" y="1158"/>
                </a:lnTo>
                <a:lnTo>
                  <a:pt x="727" y="1161"/>
                </a:lnTo>
                <a:lnTo>
                  <a:pt x="702" y="1164"/>
                </a:lnTo>
                <a:lnTo>
                  <a:pt x="677" y="1167"/>
                </a:lnTo>
                <a:lnTo>
                  <a:pt x="651" y="1167"/>
                </a:lnTo>
                <a:lnTo>
                  <a:pt x="651" y="1167"/>
                </a:lnTo>
                <a:lnTo>
                  <a:pt x="625" y="1167"/>
                </a:lnTo>
                <a:lnTo>
                  <a:pt x="599" y="1164"/>
                </a:lnTo>
                <a:lnTo>
                  <a:pt x="575" y="1161"/>
                </a:lnTo>
                <a:lnTo>
                  <a:pt x="549" y="1158"/>
                </a:lnTo>
                <a:lnTo>
                  <a:pt x="525" y="1152"/>
                </a:lnTo>
                <a:lnTo>
                  <a:pt x="501" y="1145"/>
                </a:lnTo>
                <a:lnTo>
                  <a:pt x="477" y="1138"/>
                </a:lnTo>
                <a:lnTo>
                  <a:pt x="453" y="1129"/>
                </a:lnTo>
                <a:lnTo>
                  <a:pt x="430" y="1118"/>
                </a:lnTo>
                <a:lnTo>
                  <a:pt x="407" y="1107"/>
                </a:lnTo>
                <a:lnTo>
                  <a:pt x="386" y="1095"/>
                </a:lnTo>
                <a:lnTo>
                  <a:pt x="365" y="1081"/>
                </a:lnTo>
                <a:lnTo>
                  <a:pt x="344" y="1067"/>
                </a:lnTo>
                <a:lnTo>
                  <a:pt x="324" y="1051"/>
                </a:lnTo>
                <a:lnTo>
                  <a:pt x="305" y="1034"/>
                </a:lnTo>
                <a:lnTo>
                  <a:pt x="286" y="1016"/>
                </a:lnTo>
                <a:lnTo>
                  <a:pt x="286" y="1016"/>
                </a:lnTo>
                <a:lnTo>
                  <a:pt x="268" y="997"/>
                </a:lnTo>
                <a:lnTo>
                  <a:pt x="251" y="978"/>
                </a:lnTo>
                <a:lnTo>
                  <a:pt x="236" y="958"/>
                </a:lnTo>
                <a:lnTo>
                  <a:pt x="221" y="937"/>
                </a:lnTo>
                <a:lnTo>
                  <a:pt x="207" y="916"/>
                </a:lnTo>
                <a:lnTo>
                  <a:pt x="195" y="894"/>
                </a:lnTo>
                <a:lnTo>
                  <a:pt x="184" y="871"/>
                </a:lnTo>
                <a:lnTo>
                  <a:pt x="174" y="849"/>
                </a:lnTo>
                <a:lnTo>
                  <a:pt x="165" y="825"/>
                </a:lnTo>
                <a:lnTo>
                  <a:pt x="157" y="801"/>
                </a:lnTo>
                <a:lnTo>
                  <a:pt x="150" y="777"/>
                </a:lnTo>
                <a:lnTo>
                  <a:pt x="145" y="752"/>
                </a:lnTo>
                <a:lnTo>
                  <a:pt x="140" y="727"/>
                </a:lnTo>
                <a:lnTo>
                  <a:pt x="138" y="703"/>
                </a:lnTo>
                <a:lnTo>
                  <a:pt x="136" y="677"/>
                </a:lnTo>
                <a:lnTo>
                  <a:pt x="134" y="651"/>
                </a:lnTo>
                <a:lnTo>
                  <a:pt x="134" y="651"/>
                </a:lnTo>
                <a:lnTo>
                  <a:pt x="136" y="625"/>
                </a:lnTo>
                <a:lnTo>
                  <a:pt x="138" y="600"/>
                </a:lnTo>
                <a:lnTo>
                  <a:pt x="140" y="574"/>
                </a:lnTo>
                <a:lnTo>
                  <a:pt x="145" y="550"/>
                </a:lnTo>
                <a:lnTo>
                  <a:pt x="150" y="525"/>
                </a:lnTo>
                <a:lnTo>
                  <a:pt x="157" y="500"/>
                </a:lnTo>
                <a:lnTo>
                  <a:pt x="165" y="477"/>
                </a:lnTo>
                <a:lnTo>
                  <a:pt x="174" y="453"/>
                </a:lnTo>
                <a:lnTo>
                  <a:pt x="184" y="430"/>
                </a:lnTo>
                <a:lnTo>
                  <a:pt x="195" y="408"/>
                </a:lnTo>
                <a:lnTo>
                  <a:pt x="207" y="386"/>
                </a:lnTo>
                <a:lnTo>
                  <a:pt x="221" y="364"/>
                </a:lnTo>
                <a:lnTo>
                  <a:pt x="236" y="344"/>
                </a:lnTo>
                <a:lnTo>
                  <a:pt x="251" y="324"/>
                </a:lnTo>
                <a:lnTo>
                  <a:pt x="268" y="305"/>
                </a:lnTo>
                <a:lnTo>
                  <a:pt x="286" y="286"/>
                </a:lnTo>
                <a:lnTo>
                  <a:pt x="286" y="286"/>
                </a:lnTo>
                <a:lnTo>
                  <a:pt x="305" y="269"/>
                </a:lnTo>
                <a:lnTo>
                  <a:pt x="324" y="252"/>
                </a:lnTo>
                <a:lnTo>
                  <a:pt x="344" y="236"/>
                </a:lnTo>
                <a:lnTo>
                  <a:pt x="365" y="221"/>
                </a:lnTo>
                <a:lnTo>
                  <a:pt x="386" y="208"/>
                </a:lnTo>
                <a:lnTo>
                  <a:pt x="408" y="196"/>
                </a:lnTo>
                <a:lnTo>
                  <a:pt x="430" y="184"/>
                </a:lnTo>
                <a:lnTo>
                  <a:pt x="453" y="174"/>
                </a:lnTo>
                <a:lnTo>
                  <a:pt x="477" y="164"/>
                </a:lnTo>
                <a:lnTo>
                  <a:pt x="501" y="156"/>
                </a:lnTo>
                <a:lnTo>
                  <a:pt x="525" y="151"/>
                </a:lnTo>
                <a:lnTo>
                  <a:pt x="549" y="145"/>
                </a:lnTo>
                <a:lnTo>
                  <a:pt x="575" y="141"/>
                </a:lnTo>
                <a:lnTo>
                  <a:pt x="599" y="137"/>
                </a:lnTo>
                <a:lnTo>
                  <a:pt x="625" y="135"/>
                </a:lnTo>
                <a:lnTo>
                  <a:pt x="651" y="135"/>
                </a:lnTo>
                <a:lnTo>
                  <a:pt x="651" y="135"/>
                </a:lnTo>
                <a:close/>
                <a:moveTo>
                  <a:pt x="651" y="0"/>
                </a:moveTo>
                <a:lnTo>
                  <a:pt x="651" y="0"/>
                </a:lnTo>
                <a:lnTo>
                  <a:pt x="617" y="1"/>
                </a:lnTo>
                <a:lnTo>
                  <a:pt x="585" y="3"/>
                </a:lnTo>
                <a:lnTo>
                  <a:pt x="552" y="7"/>
                </a:lnTo>
                <a:lnTo>
                  <a:pt x="520" y="13"/>
                </a:lnTo>
                <a:lnTo>
                  <a:pt x="488" y="20"/>
                </a:lnTo>
                <a:lnTo>
                  <a:pt x="457" y="29"/>
                </a:lnTo>
                <a:lnTo>
                  <a:pt x="428" y="39"/>
                </a:lnTo>
                <a:lnTo>
                  <a:pt x="397" y="51"/>
                </a:lnTo>
                <a:lnTo>
                  <a:pt x="369" y="64"/>
                </a:lnTo>
                <a:lnTo>
                  <a:pt x="341" y="79"/>
                </a:lnTo>
                <a:lnTo>
                  <a:pt x="313" y="94"/>
                </a:lnTo>
                <a:lnTo>
                  <a:pt x="287" y="111"/>
                </a:lnTo>
                <a:lnTo>
                  <a:pt x="261" y="129"/>
                </a:lnTo>
                <a:lnTo>
                  <a:pt x="237" y="148"/>
                </a:lnTo>
                <a:lnTo>
                  <a:pt x="213" y="169"/>
                </a:lnTo>
                <a:lnTo>
                  <a:pt x="191" y="190"/>
                </a:lnTo>
                <a:lnTo>
                  <a:pt x="169" y="214"/>
                </a:lnTo>
                <a:lnTo>
                  <a:pt x="149" y="237"/>
                </a:lnTo>
                <a:lnTo>
                  <a:pt x="130" y="262"/>
                </a:lnTo>
                <a:lnTo>
                  <a:pt x="111" y="287"/>
                </a:lnTo>
                <a:lnTo>
                  <a:pt x="94" y="314"/>
                </a:lnTo>
                <a:lnTo>
                  <a:pt x="78" y="341"/>
                </a:lnTo>
                <a:lnTo>
                  <a:pt x="65" y="369"/>
                </a:lnTo>
                <a:lnTo>
                  <a:pt x="51" y="398"/>
                </a:lnTo>
                <a:lnTo>
                  <a:pt x="40" y="427"/>
                </a:lnTo>
                <a:lnTo>
                  <a:pt x="29" y="457"/>
                </a:lnTo>
                <a:lnTo>
                  <a:pt x="21" y="488"/>
                </a:lnTo>
                <a:lnTo>
                  <a:pt x="13" y="519"/>
                </a:lnTo>
                <a:lnTo>
                  <a:pt x="8" y="552"/>
                </a:lnTo>
                <a:lnTo>
                  <a:pt x="3" y="584"/>
                </a:lnTo>
                <a:lnTo>
                  <a:pt x="1" y="617"/>
                </a:lnTo>
                <a:lnTo>
                  <a:pt x="0" y="651"/>
                </a:lnTo>
                <a:lnTo>
                  <a:pt x="0" y="651"/>
                </a:lnTo>
                <a:lnTo>
                  <a:pt x="1" y="685"/>
                </a:lnTo>
                <a:lnTo>
                  <a:pt x="3" y="717"/>
                </a:lnTo>
                <a:lnTo>
                  <a:pt x="8" y="750"/>
                </a:lnTo>
                <a:lnTo>
                  <a:pt x="13" y="782"/>
                </a:lnTo>
                <a:lnTo>
                  <a:pt x="21" y="814"/>
                </a:lnTo>
                <a:lnTo>
                  <a:pt x="29" y="844"/>
                </a:lnTo>
                <a:lnTo>
                  <a:pt x="40" y="874"/>
                </a:lnTo>
                <a:lnTo>
                  <a:pt x="51" y="905"/>
                </a:lnTo>
                <a:lnTo>
                  <a:pt x="65" y="933"/>
                </a:lnTo>
                <a:lnTo>
                  <a:pt x="78" y="961"/>
                </a:lnTo>
                <a:lnTo>
                  <a:pt x="94" y="989"/>
                </a:lnTo>
                <a:lnTo>
                  <a:pt x="111" y="1015"/>
                </a:lnTo>
                <a:lnTo>
                  <a:pt x="130" y="1041"/>
                </a:lnTo>
                <a:lnTo>
                  <a:pt x="149" y="1066"/>
                </a:lnTo>
                <a:lnTo>
                  <a:pt x="169" y="1089"/>
                </a:lnTo>
                <a:lnTo>
                  <a:pt x="191" y="1112"/>
                </a:lnTo>
                <a:lnTo>
                  <a:pt x="213" y="1133"/>
                </a:lnTo>
                <a:lnTo>
                  <a:pt x="237" y="1153"/>
                </a:lnTo>
                <a:lnTo>
                  <a:pt x="261" y="1172"/>
                </a:lnTo>
                <a:lnTo>
                  <a:pt x="287" y="1191"/>
                </a:lnTo>
                <a:lnTo>
                  <a:pt x="313" y="1208"/>
                </a:lnTo>
                <a:lnTo>
                  <a:pt x="341" y="1224"/>
                </a:lnTo>
                <a:lnTo>
                  <a:pt x="369" y="1238"/>
                </a:lnTo>
                <a:lnTo>
                  <a:pt x="397" y="1251"/>
                </a:lnTo>
                <a:lnTo>
                  <a:pt x="428" y="1262"/>
                </a:lnTo>
                <a:lnTo>
                  <a:pt x="457" y="1272"/>
                </a:lnTo>
                <a:lnTo>
                  <a:pt x="488" y="1281"/>
                </a:lnTo>
                <a:lnTo>
                  <a:pt x="520" y="1289"/>
                </a:lnTo>
                <a:lnTo>
                  <a:pt x="552" y="1295"/>
                </a:lnTo>
                <a:lnTo>
                  <a:pt x="585" y="1298"/>
                </a:lnTo>
                <a:lnTo>
                  <a:pt x="617" y="1302"/>
                </a:lnTo>
                <a:lnTo>
                  <a:pt x="651" y="1302"/>
                </a:lnTo>
                <a:lnTo>
                  <a:pt x="651" y="1302"/>
                </a:lnTo>
                <a:lnTo>
                  <a:pt x="685" y="1302"/>
                </a:lnTo>
                <a:lnTo>
                  <a:pt x="717" y="1298"/>
                </a:lnTo>
                <a:lnTo>
                  <a:pt x="750" y="1295"/>
                </a:lnTo>
                <a:lnTo>
                  <a:pt x="782" y="1289"/>
                </a:lnTo>
                <a:lnTo>
                  <a:pt x="814" y="1281"/>
                </a:lnTo>
                <a:lnTo>
                  <a:pt x="844" y="1272"/>
                </a:lnTo>
                <a:lnTo>
                  <a:pt x="874" y="1262"/>
                </a:lnTo>
                <a:lnTo>
                  <a:pt x="904" y="1251"/>
                </a:lnTo>
                <a:lnTo>
                  <a:pt x="933" y="1238"/>
                </a:lnTo>
                <a:lnTo>
                  <a:pt x="961" y="1224"/>
                </a:lnTo>
                <a:lnTo>
                  <a:pt x="988" y="1208"/>
                </a:lnTo>
                <a:lnTo>
                  <a:pt x="1015" y="1191"/>
                </a:lnTo>
                <a:lnTo>
                  <a:pt x="1040" y="1172"/>
                </a:lnTo>
                <a:lnTo>
                  <a:pt x="1064" y="1153"/>
                </a:lnTo>
                <a:lnTo>
                  <a:pt x="1088" y="1133"/>
                </a:lnTo>
                <a:lnTo>
                  <a:pt x="1110" y="1112"/>
                </a:lnTo>
                <a:lnTo>
                  <a:pt x="1133" y="1089"/>
                </a:lnTo>
                <a:lnTo>
                  <a:pt x="1153" y="1066"/>
                </a:lnTo>
                <a:lnTo>
                  <a:pt x="1172" y="1041"/>
                </a:lnTo>
                <a:lnTo>
                  <a:pt x="1190" y="1015"/>
                </a:lnTo>
                <a:lnTo>
                  <a:pt x="1207" y="989"/>
                </a:lnTo>
                <a:lnTo>
                  <a:pt x="1223" y="961"/>
                </a:lnTo>
                <a:lnTo>
                  <a:pt x="1237" y="933"/>
                </a:lnTo>
                <a:lnTo>
                  <a:pt x="1251" y="905"/>
                </a:lnTo>
                <a:lnTo>
                  <a:pt x="1262" y="874"/>
                </a:lnTo>
                <a:lnTo>
                  <a:pt x="1272" y="844"/>
                </a:lnTo>
                <a:lnTo>
                  <a:pt x="1281" y="814"/>
                </a:lnTo>
                <a:lnTo>
                  <a:pt x="1288" y="782"/>
                </a:lnTo>
                <a:lnTo>
                  <a:pt x="1293" y="750"/>
                </a:lnTo>
                <a:lnTo>
                  <a:pt x="1298" y="717"/>
                </a:lnTo>
                <a:lnTo>
                  <a:pt x="1300" y="685"/>
                </a:lnTo>
                <a:lnTo>
                  <a:pt x="1301" y="651"/>
                </a:lnTo>
                <a:lnTo>
                  <a:pt x="1301" y="651"/>
                </a:lnTo>
                <a:lnTo>
                  <a:pt x="1300" y="617"/>
                </a:lnTo>
                <a:lnTo>
                  <a:pt x="1298" y="584"/>
                </a:lnTo>
                <a:lnTo>
                  <a:pt x="1293" y="552"/>
                </a:lnTo>
                <a:lnTo>
                  <a:pt x="1288" y="519"/>
                </a:lnTo>
                <a:lnTo>
                  <a:pt x="1281" y="488"/>
                </a:lnTo>
                <a:lnTo>
                  <a:pt x="1272" y="457"/>
                </a:lnTo>
                <a:lnTo>
                  <a:pt x="1262" y="427"/>
                </a:lnTo>
                <a:lnTo>
                  <a:pt x="1251" y="398"/>
                </a:lnTo>
                <a:lnTo>
                  <a:pt x="1237" y="369"/>
                </a:lnTo>
                <a:lnTo>
                  <a:pt x="1223" y="341"/>
                </a:lnTo>
                <a:lnTo>
                  <a:pt x="1207" y="314"/>
                </a:lnTo>
                <a:lnTo>
                  <a:pt x="1190" y="287"/>
                </a:lnTo>
                <a:lnTo>
                  <a:pt x="1172" y="262"/>
                </a:lnTo>
                <a:lnTo>
                  <a:pt x="1153" y="237"/>
                </a:lnTo>
                <a:lnTo>
                  <a:pt x="1133" y="214"/>
                </a:lnTo>
                <a:lnTo>
                  <a:pt x="1110" y="190"/>
                </a:lnTo>
                <a:lnTo>
                  <a:pt x="1088" y="169"/>
                </a:lnTo>
                <a:lnTo>
                  <a:pt x="1064" y="148"/>
                </a:lnTo>
                <a:lnTo>
                  <a:pt x="1040" y="129"/>
                </a:lnTo>
                <a:lnTo>
                  <a:pt x="1015" y="111"/>
                </a:lnTo>
                <a:lnTo>
                  <a:pt x="988" y="94"/>
                </a:lnTo>
                <a:lnTo>
                  <a:pt x="961" y="79"/>
                </a:lnTo>
                <a:lnTo>
                  <a:pt x="933" y="64"/>
                </a:lnTo>
                <a:lnTo>
                  <a:pt x="904" y="51"/>
                </a:lnTo>
                <a:lnTo>
                  <a:pt x="874" y="39"/>
                </a:lnTo>
                <a:lnTo>
                  <a:pt x="844" y="29"/>
                </a:lnTo>
                <a:lnTo>
                  <a:pt x="814" y="20"/>
                </a:lnTo>
                <a:lnTo>
                  <a:pt x="782" y="13"/>
                </a:lnTo>
                <a:lnTo>
                  <a:pt x="750" y="7"/>
                </a:lnTo>
                <a:lnTo>
                  <a:pt x="717" y="3"/>
                </a:lnTo>
                <a:lnTo>
                  <a:pt x="685" y="1"/>
                </a:lnTo>
                <a:lnTo>
                  <a:pt x="651" y="0"/>
                </a:lnTo>
                <a:lnTo>
                  <a:pt x="651" y="0"/>
                </a:lnTo>
                <a:lnTo>
                  <a:pt x="65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3">
            <a:extLst>
              <a:ext uri="{FF2B5EF4-FFF2-40B4-BE49-F238E27FC236}">
                <a16:creationId xmlns:a16="http://schemas.microsoft.com/office/drawing/2014/main" id="{42FA608B-BC76-4A84-AB18-CC700A0C118E}"/>
              </a:ext>
            </a:extLst>
          </p:cNvPr>
          <p:cNvSpPr/>
          <p:nvPr/>
        </p:nvSpPr>
        <p:spPr>
          <a:xfrm>
            <a:off x="9865177" y="892846"/>
            <a:ext cx="1237927" cy="307777"/>
          </a:xfrm>
          <a:prstGeom prst="rect">
            <a:avLst/>
          </a:prstGeom>
        </p:spPr>
        <p:txBody>
          <a:bodyPr wrap="square" lIns="0" tIns="0" rIns="0" bIns="0" anchor="ctr">
            <a:spAutoFit/>
          </a:bodyPr>
          <a:lstStyle/>
          <a:p>
            <a:pPr algn="ctr" defTabSz="812560"/>
            <a:r>
              <a:rPr lang="en-US" sz="2000" b="1" spc="-150" dirty="0">
                <a:solidFill>
                  <a:schemeClr val="bg1"/>
                </a:solidFill>
                <a:latin typeface="+mj-lt"/>
                <a:cs typeface="Netto Offc Pro" panose="020B0504020101010102" pitchFamily="34" charset="0"/>
              </a:rPr>
              <a:t>Containment</a:t>
            </a:r>
            <a:endParaRPr lang="en-US" sz="2000" b="1" spc="-150" baseline="35000" dirty="0">
              <a:solidFill>
                <a:schemeClr val="bg1"/>
              </a:solidFill>
              <a:latin typeface="+mj-lt"/>
              <a:cs typeface="Netto Offc Pro" panose="020B0504020101010102" pitchFamily="34" charset="0"/>
            </a:endParaRPr>
          </a:p>
        </p:txBody>
      </p:sp>
      <p:grpSp>
        <p:nvGrpSpPr>
          <p:cNvPr id="175" name="Group 174">
            <a:extLst>
              <a:ext uri="{FF2B5EF4-FFF2-40B4-BE49-F238E27FC236}">
                <a16:creationId xmlns:a16="http://schemas.microsoft.com/office/drawing/2014/main" id="{B2A2B560-F4D0-40CD-9E4E-1D058763AA72}"/>
              </a:ext>
            </a:extLst>
          </p:cNvPr>
          <p:cNvGrpSpPr/>
          <p:nvPr/>
        </p:nvGrpSpPr>
        <p:grpSpPr>
          <a:xfrm>
            <a:off x="10476164" y="2810828"/>
            <a:ext cx="1280160" cy="1280160"/>
            <a:chOff x="7637628" y="2458851"/>
            <a:chExt cx="1444500" cy="1443206"/>
          </a:xfrm>
          <a:solidFill>
            <a:schemeClr val="accent5"/>
          </a:solidFill>
        </p:grpSpPr>
        <p:sp>
          <p:nvSpPr>
            <p:cNvPr id="176" name="Oval 292">
              <a:extLst>
                <a:ext uri="{FF2B5EF4-FFF2-40B4-BE49-F238E27FC236}">
                  <a16:creationId xmlns:a16="http://schemas.microsoft.com/office/drawing/2014/main" id="{F3BAC181-D5BD-4983-A316-23CE06845E19}"/>
                </a:ext>
              </a:extLst>
            </p:cNvPr>
            <p:cNvSpPr>
              <a:spLocks noChangeArrowheads="1"/>
            </p:cNvSpPr>
            <p:nvPr/>
          </p:nvSpPr>
          <p:spPr bwMode="auto">
            <a:xfrm>
              <a:off x="7637628" y="2458851"/>
              <a:ext cx="1444500" cy="1443206"/>
            </a:xfrm>
            <a:prstGeom prst="ellipse">
              <a:avLst/>
            </a:prstGeom>
            <a:grpFill/>
            <a:ln w="190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latin typeface="+mj-lt"/>
              </a:endParaRPr>
            </a:p>
          </p:txBody>
        </p:sp>
        <p:grpSp>
          <p:nvGrpSpPr>
            <p:cNvPr id="177" name="Group 176">
              <a:extLst>
                <a:ext uri="{FF2B5EF4-FFF2-40B4-BE49-F238E27FC236}">
                  <a16:creationId xmlns:a16="http://schemas.microsoft.com/office/drawing/2014/main" id="{633B8159-01D6-45F9-9413-E8CC6638C5F3}"/>
                </a:ext>
              </a:extLst>
            </p:cNvPr>
            <p:cNvGrpSpPr/>
            <p:nvPr/>
          </p:nvGrpSpPr>
          <p:grpSpPr>
            <a:xfrm>
              <a:off x="8004175" y="2924175"/>
              <a:ext cx="125413" cy="266700"/>
              <a:chOff x="8004175" y="2924175"/>
              <a:chExt cx="125413" cy="266700"/>
            </a:xfrm>
            <a:grpFill/>
          </p:grpSpPr>
          <p:sp>
            <p:nvSpPr>
              <p:cNvPr id="178" name="Freeform 15">
                <a:extLst>
                  <a:ext uri="{FF2B5EF4-FFF2-40B4-BE49-F238E27FC236}">
                    <a16:creationId xmlns:a16="http://schemas.microsoft.com/office/drawing/2014/main" id="{129B1D4A-3834-45A1-9CFF-AE69B826F7BC}"/>
                  </a:ext>
                </a:extLst>
              </p:cNvPr>
              <p:cNvSpPr>
                <a:spLocks/>
              </p:cNvSpPr>
              <p:nvPr/>
            </p:nvSpPr>
            <p:spPr bwMode="auto">
              <a:xfrm>
                <a:off x="8123238" y="2924175"/>
                <a:ext cx="6350" cy="0"/>
              </a:xfrm>
              <a:custGeom>
                <a:avLst/>
                <a:gdLst>
                  <a:gd name="T0" fmla="*/ 21 w 21"/>
                  <a:gd name="T1" fmla="*/ 21 w 21"/>
                  <a:gd name="T2" fmla="*/ 0 w 21"/>
                  <a:gd name="T3" fmla="*/ 21 w 21"/>
                </a:gdLst>
                <a:ahLst/>
                <a:cxnLst>
                  <a:cxn ang="0">
                    <a:pos x="T0" y="0"/>
                  </a:cxn>
                  <a:cxn ang="0">
                    <a:pos x="T1" y="0"/>
                  </a:cxn>
                  <a:cxn ang="0">
                    <a:pos x="T2" y="0"/>
                  </a:cxn>
                  <a:cxn ang="0">
                    <a:pos x="T3" y="0"/>
                  </a:cxn>
                </a:cxnLst>
                <a:rect l="0" t="0" r="r" b="b"/>
                <a:pathLst>
                  <a:path w="21">
                    <a:moveTo>
                      <a:pt x="21" y="0"/>
                    </a:moveTo>
                    <a:lnTo>
                      <a:pt x="21" y="0"/>
                    </a:lnTo>
                    <a:lnTo>
                      <a:pt x="0" y="0"/>
                    </a:lnTo>
                    <a:lnTo>
                      <a:pt x="2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6">
                <a:extLst>
                  <a:ext uri="{FF2B5EF4-FFF2-40B4-BE49-F238E27FC236}">
                    <a16:creationId xmlns:a16="http://schemas.microsoft.com/office/drawing/2014/main" id="{3F5D9725-1DDE-4855-B418-C7FC5B31FBFA}"/>
                  </a:ext>
                </a:extLst>
              </p:cNvPr>
              <p:cNvSpPr>
                <a:spLocks/>
              </p:cNvSpPr>
              <p:nvPr/>
            </p:nvSpPr>
            <p:spPr bwMode="auto">
              <a:xfrm>
                <a:off x="8004175" y="31908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0" name="Rectangle 179">
            <a:extLst>
              <a:ext uri="{FF2B5EF4-FFF2-40B4-BE49-F238E27FC236}">
                <a16:creationId xmlns:a16="http://schemas.microsoft.com/office/drawing/2014/main" id="{ECB9229D-14BB-4AD1-9E2E-644BD04A5C9D}"/>
              </a:ext>
            </a:extLst>
          </p:cNvPr>
          <p:cNvSpPr/>
          <p:nvPr/>
        </p:nvSpPr>
        <p:spPr>
          <a:xfrm>
            <a:off x="10497833" y="3401244"/>
            <a:ext cx="1237927" cy="615553"/>
          </a:xfrm>
          <a:prstGeom prst="rect">
            <a:avLst/>
          </a:prstGeom>
        </p:spPr>
        <p:txBody>
          <a:bodyPr wrap="square" lIns="0" tIns="0" rIns="0" bIns="0" anchor="ctr">
            <a:spAutoFit/>
          </a:bodyPr>
          <a:lstStyle/>
          <a:p>
            <a:pPr algn="ctr" defTabSz="812560"/>
            <a:r>
              <a:rPr lang="en-US" sz="2000" b="1" spc="-150" dirty="0">
                <a:solidFill>
                  <a:schemeClr val="bg1"/>
                </a:solidFill>
                <a:latin typeface="+mj-lt"/>
                <a:cs typeface="Netto Offc Pro" panose="020B0504020101010102" pitchFamily="34" charset="0"/>
              </a:rPr>
              <a:t>Productivity Apps</a:t>
            </a:r>
            <a:endParaRPr lang="en-US" sz="2000" b="1" spc="-150" baseline="35000" dirty="0">
              <a:solidFill>
                <a:schemeClr val="bg1"/>
              </a:solidFill>
              <a:latin typeface="+mj-lt"/>
              <a:cs typeface="Netto Offc Pro" panose="020B0504020101010102" pitchFamily="34" charset="0"/>
            </a:endParaRPr>
          </a:p>
        </p:txBody>
      </p:sp>
      <p:grpSp>
        <p:nvGrpSpPr>
          <p:cNvPr id="181" name="Group 180">
            <a:extLst>
              <a:ext uri="{FF2B5EF4-FFF2-40B4-BE49-F238E27FC236}">
                <a16:creationId xmlns:a16="http://schemas.microsoft.com/office/drawing/2014/main" id="{ADC5B35F-0170-4EB4-B042-F8DAAD70A8E5}"/>
              </a:ext>
            </a:extLst>
          </p:cNvPr>
          <p:cNvGrpSpPr/>
          <p:nvPr/>
        </p:nvGrpSpPr>
        <p:grpSpPr>
          <a:xfrm>
            <a:off x="10878778" y="2991469"/>
            <a:ext cx="500247" cy="344094"/>
            <a:chOff x="6096000" y="896938"/>
            <a:chExt cx="2273300" cy="1563687"/>
          </a:xfrm>
        </p:grpSpPr>
        <p:sp>
          <p:nvSpPr>
            <p:cNvPr id="182" name="Freeform 12">
              <a:extLst>
                <a:ext uri="{FF2B5EF4-FFF2-40B4-BE49-F238E27FC236}">
                  <a16:creationId xmlns:a16="http://schemas.microsoft.com/office/drawing/2014/main" id="{4477B425-F752-4C2A-B254-B81E410FECC2}"/>
                </a:ext>
              </a:extLst>
            </p:cNvPr>
            <p:cNvSpPr>
              <a:spLocks noChangeArrowheads="1"/>
            </p:cNvSpPr>
            <p:nvPr/>
          </p:nvSpPr>
          <p:spPr bwMode="auto">
            <a:xfrm>
              <a:off x="6096000" y="896938"/>
              <a:ext cx="2273300" cy="1563687"/>
            </a:xfrm>
            <a:custGeom>
              <a:avLst/>
              <a:gdLst>
                <a:gd name="T0" fmla="*/ 5813 w 6314"/>
                <a:gd name="T1" fmla="*/ 4344 h 4345"/>
                <a:gd name="T2" fmla="*/ 5813 w 6314"/>
                <a:gd name="T3" fmla="*/ 4344 h 4345"/>
                <a:gd name="T4" fmla="*/ 500 w 6314"/>
                <a:gd name="T5" fmla="*/ 4344 h 4345"/>
                <a:gd name="T6" fmla="*/ 0 w 6314"/>
                <a:gd name="T7" fmla="*/ 3875 h 4345"/>
                <a:gd name="T8" fmla="*/ 0 w 6314"/>
                <a:gd name="T9" fmla="*/ 500 h 4345"/>
                <a:gd name="T10" fmla="*/ 500 w 6314"/>
                <a:gd name="T11" fmla="*/ 0 h 4345"/>
                <a:gd name="T12" fmla="*/ 5813 w 6314"/>
                <a:gd name="T13" fmla="*/ 0 h 4345"/>
                <a:gd name="T14" fmla="*/ 6313 w 6314"/>
                <a:gd name="T15" fmla="*/ 500 h 4345"/>
                <a:gd name="T16" fmla="*/ 6313 w 6314"/>
                <a:gd name="T17" fmla="*/ 3875 h 4345"/>
                <a:gd name="T18" fmla="*/ 5813 w 6314"/>
                <a:gd name="T19" fmla="*/ 4344 h 4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4" h="4345">
                  <a:moveTo>
                    <a:pt x="5813" y="4344"/>
                  </a:moveTo>
                  <a:lnTo>
                    <a:pt x="5813" y="4344"/>
                  </a:lnTo>
                  <a:cubicBezTo>
                    <a:pt x="500" y="4344"/>
                    <a:pt x="500" y="4344"/>
                    <a:pt x="500" y="4344"/>
                  </a:cubicBezTo>
                  <a:cubicBezTo>
                    <a:pt x="219" y="4344"/>
                    <a:pt x="0" y="4125"/>
                    <a:pt x="0" y="3875"/>
                  </a:cubicBezTo>
                  <a:cubicBezTo>
                    <a:pt x="0" y="500"/>
                    <a:pt x="0" y="500"/>
                    <a:pt x="0" y="500"/>
                  </a:cubicBezTo>
                  <a:cubicBezTo>
                    <a:pt x="0" y="219"/>
                    <a:pt x="219" y="0"/>
                    <a:pt x="500" y="0"/>
                  </a:cubicBezTo>
                  <a:cubicBezTo>
                    <a:pt x="5813" y="0"/>
                    <a:pt x="5813" y="0"/>
                    <a:pt x="5813" y="0"/>
                  </a:cubicBezTo>
                  <a:cubicBezTo>
                    <a:pt x="6094" y="0"/>
                    <a:pt x="6313" y="219"/>
                    <a:pt x="6313" y="500"/>
                  </a:cubicBezTo>
                  <a:cubicBezTo>
                    <a:pt x="6313" y="3875"/>
                    <a:pt x="6313" y="3875"/>
                    <a:pt x="6313" y="3875"/>
                  </a:cubicBezTo>
                  <a:cubicBezTo>
                    <a:pt x="6313" y="4125"/>
                    <a:pt x="6094" y="4344"/>
                    <a:pt x="5813" y="4344"/>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3" name="Freeform 13">
              <a:extLst>
                <a:ext uri="{FF2B5EF4-FFF2-40B4-BE49-F238E27FC236}">
                  <a16:creationId xmlns:a16="http://schemas.microsoft.com/office/drawing/2014/main" id="{540D2566-7084-404E-913B-C1D2F7C29C42}"/>
                </a:ext>
              </a:extLst>
            </p:cNvPr>
            <p:cNvSpPr>
              <a:spLocks noChangeArrowheads="1"/>
            </p:cNvSpPr>
            <p:nvPr/>
          </p:nvSpPr>
          <p:spPr bwMode="auto">
            <a:xfrm>
              <a:off x="6153150" y="952500"/>
              <a:ext cx="2149475" cy="844550"/>
            </a:xfrm>
            <a:custGeom>
              <a:avLst/>
              <a:gdLst>
                <a:gd name="T0" fmla="*/ 0 w 5969"/>
                <a:gd name="T1" fmla="*/ 0 h 2345"/>
                <a:gd name="T2" fmla="*/ 0 w 5969"/>
                <a:gd name="T3" fmla="*/ 0 h 2345"/>
                <a:gd name="T4" fmla="*/ 2906 w 5969"/>
                <a:gd name="T5" fmla="*/ 2313 h 2345"/>
                <a:gd name="T6" fmla="*/ 3093 w 5969"/>
                <a:gd name="T7" fmla="*/ 2313 h 2345"/>
                <a:gd name="T8" fmla="*/ 5968 w 5969"/>
                <a:gd name="T9" fmla="*/ 0 h 2345"/>
              </a:gdLst>
              <a:ahLst/>
              <a:cxnLst>
                <a:cxn ang="0">
                  <a:pos x="T0" y="T1"/>
                </a:cxn>
                <a:cxn ang="0">
                  <a:pos x="T2" y="T3"/>
                </a:cxn>
                <a:cxn ang="0">
                  <a:pos x="T4" y="T5"/>
                </a:cxn>
                <a:cxn ang="0">
                  <a:pos x="T6" y="T7"/>
                </a:cxn>
                <a:cxn ang="0">
                  <a:pos x="T8" y="T9"/>
                </a:cxn>
              </a:cxnLst>
              <a:rect l="0" t="0" r="r" b="b"/>
              <a:pathLst>
                <a:path w="5969" h="2345">
                  <a:moveTo>
                    <a:pt x="0" y="0"/>
                  </a:moveTo>
                  <a:lnTo>
                    <a:pt x="0" y="0"/>
                  </a:lnTo>
                  <a:cubicBezTo>
                    <a:pt x="2906" y="2313"/>
                    <a:pt x="2906" y="2313"/>
                    <a:pt x="2906" y="2313"/>
                  </a:cubicBezTo>
                  <a:cubicBezTo>
                    <a:pt x="2968" y="2344"/>
                    <a:pt x="3031" y="2344"/>
                    <a:pt x="3093" y="2313"/>
                  </a:cubicBezTo>
                  <a:cubicBezTo>
                    <a:pt x="5968" y="0"/>
                    <a:pt x="5968" y="0"/>
                    <a:pt x="5968" y="0"/>
                  </a:cubicBezTo>
                </a:path>
              </a:pathLst>
            </a:custGeom>
            <a:noFill/>
            <a:ln w="285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84" name="Line 14">
              <a:extLst>
                <a:ext uri="{FF2B5EF4-FFF2-40B4-BE49-F238E27FC236}">
                  <a16:creationId xmlns:a16="http://schemas.microsoft.com/office/drawing/2014/main" id="{468A2EBF-EB6A-4C75-8A81-29F1DFADB648}"/>
                </a:ext>
              </a:extLst>
            </p:cNvPr>
            <p:cNvSpPr>
              <a:spLocks noChangeShapeType="1"/>
            </p:cNvSpPr>
            <p:nvPr/>
          </p:nvSpPr>
          <p:spPr bwMode="auto">
            <a:xfrm>
              <a:off x="7389814" y="1684339"/>
              <a:ext cx="911225" cy="731837"/>
            </a:xfrm>
            <a:prstGeom prst="line">
              <a:avLst/>
            </a:prstGeom>
            <a:noFill/>
            <a:ln w="28575"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85" name="Line 15">
              <a:extLst>
                <a:ext uri="{FF2B5EF4-FFF2-40B4-BE49-F238E27FC236}">
                  <a16:creationId xmlns:a16="http://schemas.microsoft.com/office/drawing/2014/main" id="{83B29BF1-C6FC-48F0-B650-69444CC4820E}"/>
                </a:ext>
              </a:extLst>
            </p:cNvPr>
            <p:cNvSpPr>
              <a:spLocks noChangeShapeType="1"/>
            </p:cNvSpPr>
            <p:nvPr/>
          </p:nvSpPr>
          <p:spPr bwMode="auto">
            <a:xfrm flipV="1">
              <a:off x="6153150" y="1682750"/>
              <a:ext cx="922338" cy="735013"/>
            </a:xfrm>
            <a:prstGeom prst="line">
              <a:avLst/>
            </a:prstGeom>
            <a:noFill/>
            <a:ln w="28575"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186" name="Rectangle: Rounded Corners 185">
            <a:extLst>
              <a:ext uri="{FF2B5EF4-FFF2-40B4-BE49-F238E27FC236}">
                <a16:creationId xmlns:a16="http://schemas.microsoft.com/office/drawing/2014/main" id="{B0D15972-8A18-4415-ABD0-95ADF3310C65}"/>
              </a:ext>
            </a:extLst>
          </p:cNvPr>
          <p:cNvSpPr/>
          <p:nvPr/>
        </p:nvSpPr>
        <p:spPr>
          <a:xfrm>
            <a:off x="8166967" y="2044096"/>
            <a:ext cx="429205" cy="431406"/>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7" name="Shape 379">
            <a:extLst>
              <a:ext uri="{FF2B5EF4-FFF2-40B4-BE49-F238E27FC236}">
                <a16:creationId xmlns:a16="http://schemas.microsoft.com/office/drawing/2014/main" id="{F1A50950-12C2-4409-8FC1-BBBA882BFB00}"/>
              </a:ext>
            </a:extLst>
          </p:cNvPr>
          <p:cNvSpPr/>
          <p:nvPr/>
        </p:nvSpPr>
        <p:spPr>
          <a:xfrm>
            <a:off x="8287598" y="2202640"/>
            <a:ext cx="181772" cy="40628"/>
          </a:xfrm>
          <a:prstGeom prst="rect">
            <a:avLst/>
          </a:prstGeom>
          <a:solidFill>
            <a:schemeClr val="bg1"/>
          </a:solidFill>
          <a:ln w="12700" cap="flat">
            <a:noFill/>
            <a:miter lim="400000"/>
          </a:ln>
          <a:effectLst/>
        </p:spPr>
        <p:txBody>
          <a:bodyPr wrap="square" lIns="45719" tIns="45719" rIns="45719" bIns="45719" numCol="1" anchor="t">
            <a:noAutofit/>
          </a:bodyPr>
          <a:lstStyle/>
          <a:p>
            <a:pPr>
              <a:defRPr sz="1100"/>
            </a:pPr>
            <a:endParaRPr/>
          </a:p>
        </p:txBody>
      </p:sp>
      <p:sp>
        <p:nvSpPr>
          <p:cNvPr id="5" name="Rectangle: Rounded Corners 4">
            <a:extLst>
              <a:ext uri="{FF2B5EF4-FFF2-40B4-BE49-F238E27FC236}">
                <a16:creationId xmlns:a16="http://schemas.microsoft.com/office/drawing/2014/main" id="{2C7FBB99-8149-4CE5-AB0B-2606E67B69DC}"/>
              </a:ext>
            </a:extLst>
          </p:cNvPr>
          <p:cNvSpPr/>
          <p:nvPr/>
        </p:nvSpPr>
        <p:spPr>
          <a:xfrm>
            <a:off x="443438" y="3995013"/>
            <a:ext cx="2530547" cy="2511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9" name="Rectangle: Rounded Corners 188">
            <a:extLst>
              <a:ext uri="{FF2B5EF4-FFF2-40B4-BE49-F238E27FC236}">
                <a16:creationId xmlns:a16="http://schemas.microsoft.com/office/drawing/2014/main" id="{ED919C22-B95E-4E7B-9819-A9362B297563}"/>
              </a:ext>
            </a:extLst>
          </p:cNvPr>
          <p:cNvSpPr/>
          <p:nvPr/>
        </p:nvSpPr>
        <p:spPr>
          <a:xfrm>
            <a:off x="5580806" y="3837287"/>
            <a:ext cx="2754666" cy="2651269"/>
          </a:xfrm>
          <a:prstGeom prst="roundRect">
            <a:avLst/>
          </a:prstGeom>
          <a:solidFill>
            <a:schemeClr val="bg1"/>
          </a:solidFill>
          <a:ln w="571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err="1"/>
          </a:p>
        </p:txBody>
      </p:sp>
      <p:sp>
        <p:nvSpPr>
          <p:cNvPr id="190" name="TextBox 189">
            <a:extLst>
              <a:ext uri="{FF2B5EF4-FFF2-40B4-BE49-F238E27FC236}">
                <a16:creationId xmlns:a16="http://schemas.microsoft.com/office/drawing/2014/main" id="{A4E41189-4820-422F-9E68-45B8E713F45D}"/>
              </a:ext>
            </a:extLst>
          </p:cNvPr>
          <p:cNvSpPr txBox="1"/>
          <p:nvPr/>
        </p:nvSpPr>
        <p:spPr>
          <a:xfrm>
            <a:off x="331056" y="3935660"/>
            <a:ext cx="2762308" cy="2552897"/>
          </a:xfrm>
          <a:prstGeom prst="roundRect">
            <a:avLst/>
          </a:prstGeom>
          <a:noFill/>
          <a:ln w="57150">
            <a:solidFill>
              <a:schemeClr val="accent2"/>
            </a:solidFill>
          </a:ln>
        </p:spPr>
        <p:txBody>
          <a:bodyPr wrap="square" rtlCol="0">
            <a:spAutoFit/>
          </a:bodyPr>
          <a:lstStyle/>
          <a:p>
            <a:pPr marL="285750" lvl="0" indent="-285750" defTabSz="914126">
              <a:buFont typeface="Arial" panose="020B0604020202020204" pitchFamily="34" charset="0"/>
              <a:buChar char="•"/>
              <a:defRPr/>
            </a:pPr>
            <a:r>
              <a:rPr lang="en-US" dirty="0">
                <a:solidFill>
                  <a:sysClr val="windowText" lastClr="000000"/>
                </a:solidFill>
              </a:rPr>
              <a:t>Passcode policy</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AD changes to user</a:t>
            </a:r>
          </a:p>
          <a:p>
            <a:pPr marL="285750" lvl="0" indent="-285750" defTabSz="914126">
              <a:buFont typeface="Arial" panose="020B0604020202020204" pitchFamily="34" charset="0"/>
              <a:buChar char="•"/>
              <a:defRPr/>
            </a:pPr>
            <a:r>
              <a:rPr lang="en-US" sz="1799" dirty="0">
                <a:solidFill>
                  <a:sysClr val="windowText" lastClr="000000"/>
                </a:solidFill>
                <a:latin typeface="Calibri" panose="020F0502020204030204"/>
              </a:rPr>
              <a:t>Jailbroken device</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Unmanaged device</a:t>
            </a:r>
          </a:p>
          <a:p>
            <a:pPr marL="285750" lvl="0" indent="-285750" defTabSz="914126">
              <a:buFont typeface="Arial" panose="020B0604020202020204" pitchFamily="34" charset="0"/>
              <a:buChar char="•"/>
              <a:defRPr/>
            </a:pPr>
            <a:r>
              <a:rPr lang="en-US" sz="1799" dirty="0">
                <a:solidFill>
                  <a:sysClr val="windowText" lastClr="000000"/>
                </a:solidFill>
                <a:latin typeface="Calibri" panose="020F0502020204030204"/>
              </a:rPr>
              <a:t>Data Roaming</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Geo-fencing</a:t>
            </a:r>
          </a:p>
          <a:p>
            <a:pPr marL="285750" lvl="0" indent="-285750" defTabSz="914126">
              <a:buFont typeface="Arial" panose="020B0604020202020204" pitchFamily="34" charset="0"/>
              <a:buChar char="•"/>
              <a:defRPr/>
            </a:pPr>
            <a:r>
              <a:rPr lang="en-US" sz="1799" dirty="0">
                <a:solidFill>
                  <a:sysClr val="windowText" lastClr="000000"/>
                </a:solidFill>
                <a:latin typeface="Calibri" panose="020F0502020204030204"/>
              </a:rPr>
              <a:t>App Blacklist</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App Whitelist</a:t>
            </a:r>
          </a:p>
        </p:txBody>
      </p:sp>
      <p:sp>
        <p:nvSpPr>
          <p:cNvPr id="191" name="TextBox 190">
            <a:extLst>
              <a:ext uri="{FF2B5EF4-FFF2-40B4-BE49-F238E27FC236}">
                <a16:creationId xmlns:a16="http://schemas.microsoft.com/office/drawing/2014/main" id="{5D3A39E5-0266-4282-B97B-C7261103A46E}"/>
              </a:ext>
            </a:extLst>
          </p:cNvPr>
          <p:cNvSpPr txBox="1"/>
          <p:nvPr/>
        </p:nvSpPr>
        <p:spPr>
          <a:xfrm>
            <a:off x="5699771" y="4058394"/>
            <a:ext cx="2635701" cy="230742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dirty="0"/>
              <a:t>Lock device</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effectLst/>
                <a:uLnTx/>
                <a:uFillTx/>
                <a:latin typeface="Calibri" panose="020F0502020204030204"/>
                <a:ea typeface="+mn-ea"/>
                <a:cs typeface="+mn-cs"/>
              </a:rPr>
              <a:t>Modify policy set</a:t>
            </a:r>
          </a:p>
          <a:p>
            <a:pPr marL="285750" lvl="0" indent="-285750" defTabSz="914126">
              <a:buFont typeface="Arial" panose="020B0604020202020204" pitchFamily="34" charset="0"/>
              <a:buChar char="•"/>
              <a:defRPr/>
            </a:pPr>
            <a:r>
              <a:rPr lang="en-US" sz="1799" dirty="0">
                <a:latin typeface="Calibri" panose="020F0502020204030204"/>
              </a:rPr>
              <a:t>Block network access</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effectLst/>
                <a:uLnTx/>
                <a:uFillTx/>
                <a:latin typeface="Calibri" panose="020F0502020204030204"/>
                <a:ea typeface="+mn-ea"/>
                <a:cs typeface="+mn-cs"/>
              </a:rPr>
              <a:t>Selective wipe</a:t>
            </a:r>
          </a:p>
          <a:p>
            <a:pPr marL="285750" lvl="0" indent="-285750" defTabSz="914126">
              <a:buFont typeface="Arial" panose="020B0604020202020204" pitchFamily="34" charset="0"/>
              <a:buChar char="•"/>
              <a:defRPr/>
            </a:pPr>
            <a:r>
              <a:rPr lang="en-US" sz="1799" dirty="0">
                <a:latin typeface="Calibri" panose="020F0502020204030204"/>
              </a:rPr>
              <a:t>Full wipe</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effectLst/>
                <a:uLnTx/>
                <a:uFillTx/>
                <a:latin typeface="Calibri" panose="020F0502020204030204"/>
                <a:ea typeface="+mn-ea"/>
                <a:cs typeface="+mn-cs"/>
              </a:rPr>
              <a:t>Revoke</a:t>
            </a:r>
          </a:p>
          <a:p>
            <a:pPr marL="285750" lvl="0" indent="-285750" defTabSz="914126">
              <a:buFont typeface="Arial" panose="020B0604020202020204" pitchFamily="34" charset="0"/>
              <a:buChar char="•"/>
              <a:defRPr/>
            </a:pPr>
            <a:r>
              <a:rPr lang="en-US" sz="1799" dirty="0">
                <a:latin typeface="Calibri" panose="020F0502020204030204"/>
              </a:rPr>
              <a:t>Send notification</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effectLst/>
                <a:uLnTx/>
                <a:uFillTx/>
                <a:latin typeface="Calibri" panose="020F0502020204030204"/>
                <a:ea typeface="+mn-ea"/>
                <a:cs typeface="+mn-cs"/>
              </a:rPr>
              <a:t>Set out of compliance</a:t>
            </a:r>
          </a:p>
        </p:txBody>
      </p:sp>
      <p:sp>
        <p:nvSpPr>
          <p:cNvPr id="6" name="Arrow: Right 5">
            <a:extLst>
              <a:ext uri="{FF2B5EF4-FFF2-40B4-BE49-F238E27FC236}">
                <a16:creationId xmlns:a16="http://schemas.microsoft.com/office/drawing/2014/main" id="{C57C149C-977D-4CC6-988F-1E49D45A44BF}"/>
              </a:ext>
            </a:extLst>
          </p:cNvPr>
          <p:cNvSpPr/>
          <p:nvPr/>
        </p:nvSpPr>
        <p:spPr>
          <a:xfrm>
            <a:off x="3226052" y="4688530"/>
            <a:ext cx="2313445" cy="97186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2" name="object 6">
            <a:extLst>
              <a:ext uri="{FF2B5EF4-FFF2-40B4-BE49-F238E27FC236}">
                <a16:creationId xmlns:a16="http://schemas.microsoft.com/office/drawing/2014/main" id="{0A8AD5B0-C04D-4F8F-B0E8-9CCE5A016C4F}"/>
              </a:ext>
            </a:extLst>
          </p:cNvPr>
          <p:cNvSpPr txBox="1"/>
          <p:nvPr/>
        </p:nvSpPr>
        <p:spPr>
          <a:xfrm>
            <a:off x="3287818" y="5030073"/>
            <a:ext cx="2531745"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b="0" i="0" u="none" strike="noStrike" kern="1200" cap="none" spc="-5" normalizeH="0" baseline="0" noProof="0" dirty="0">
                <a:ln>
                  <a:noFill/>
                </a:ln>
                <a:solidFill>
                  <a:srgbClr val="FFFFFF"/>
                </a:solidFill>
                <a:effectLst/>
                <a:uLnTx/>
                <a:uFillTx/>
                <a:latin typeface="Arial"/>
                <a:ea typeface="+mn-ea"/>
                <a:cs typeface="Arial"/>
              </a:rPr>
              <a:t>Compliance Engine</a:t>
            </a:r>
          </a:p>
        </p:txBody>
      </p:sp>
      <p:sp>
        <p:nvSpPr>
          <p:cNvPr id="193" name="TextBox 192">
            <a:extLst>
              <a:ext uri="{FF2B5EF4-FFF2-40B4-BE49-F238E27FC236}">
                <a16:creationId xmlns:a16="http://schemas.microsoft.com/office/drawing/2014/main" id="{14F71EF9-3D42-40A5-A2F6-0214537ED60E}"/>
              </a:ext>
            </a:extLst>
          </p:cNvPr>
          <p:cNvSpPr txBox="1"/>
          <p:nvPr/>
        </p:nvSpPr>
        <p:spPr>
          <a:xfrm>
            <a:off x="2569207" y="3737846"/>
            <a:ext cx="3521571" cy="584775"/>
          </a:xfrm>
          <a:prstGeom prst="rect">
            <a:avLst/>
          </a:prstGeom>
          <a:noFill/>
        </p:spPr>
        <p:txBody>
          <a:bodyPr wrap="square" rtlCol="0">
            <a:spAutoFit/>
          </a:bodyPr>
          <a:lstStyle/>
          <a:p>
            <a:pPr algn="ctr"/>
            <a:r>
              <a:rPr lang="en-US" sz="3200" b="1" dirty="0">
                <a:solidFill>
                  <a:schemeClr val="accent3"/>
                </a:solidFill>
              </a:rPr>
              <a:t>If - Than</a:t>
            </a:r>
            <a:endParaRPr lang="en-US" b="1" dirty="0">
              <a:solidFill>
                <a:schemeClr val="accent3"/>
              </a:solidFill>
            </a:endParaRPr>
          </a:p>
        </p:txBody>
      </p:sp>
      <p:grpSp>
        <p:nvGrpSpPr>
          <p:cNvPr id="194" name="Group 193">
            <a:extLst>
              <a:ext uri="{FF2B5EF4-FFF2-40B4-BE49-F238E27FC236}">
                <a16:creationId xmlns:a16="http://schemas.microsoft.com/office/drawing/2014/main" id="{AFE9D410-C21F-4CD3-AC6A-F83FCDCC294E}"/>
              </a:ext>
            </a:extLst>
          </p:cNvPr>
          <p:cNvGrpSpPr/>
          <p:nvPr/>
        </p:nvGrpSpPr>
        <p:grpSpPr>
          <a:xfrm>
            <a:off x="9422092" y="4652515"/>
            <a:ext cx="914400" cy="914400"/>
            <a:chOff x="103968" y="1547263"/>
            <a:chExt cx="1406582" cy="1428750"/>
          </a:xfrm>
        </p:grpSpPr>
        <p:sp>
          <p:nvSpPr>
            <p:cNvPr id="195" name="Oval 194">
              <a:extLst>
                <a:ext uri="{FF2B5EF4-FFF2-40B4-BE49-F238E27FC236}">
                  <a16:creationId xmlns:a16="http://schemas.microsoft.com/office/drawing/2014/main" id="{0B5C6527-836B-428B-94AE-5F7D06482BAD}"/>
                </a:ext>
              </a:extLst>
            </p:cNvPr>
            <p:cNvSpPr/>
            <p:nvPr/>
          </p:nvSpPr>
          <p:spPr bwMode="auto">
            <a:xfrm>
              <a:off x="103968" y="1547263"/>
              <a:ext cx="1406582" cy="1428750"/>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196" name="Freeform 17">
              <a:extLst>
                <a:ext uri="{FF2B5EF4-FFF2-40B4-BE49-F238E27FC236}">
                  <a16:creationId xmlns:a16="http://schemas.microsoft.com/office/drawing/2014/main" id="{6EE9A959-FE06-41F4-BC9E-3A3F595FCFCF}"/>
                </a:ext>
              </a:extLst>
            </p:cNvPr>
            <p:cNvSpPr>
              <a:spLocks noChangeAspect="1"/>
            </p:cNvSpPr>
            <p:nvPr/>
          </p:nvSpPr>
          <p:spPr bwMode="auto">
            <a:xfrm>
              <a:off x="378235" y="1916471"/>
              <a:ext cx="822960" cy="678471"/>
            </a:xfrm>
            <a:custGeom>
              <a:avLst/>
              <a:gdLst>
                <a:gd name="T0" fmla="*/ 20 w 5240"/>
                <a:gd name="T1" fmla="*/ 704 h 4320"/>
                <a:gd name="T2" fmla="*/ 185 w 5240"/>
                <a:gd name="T3" fmla="*/ 350 h 4320"/>
                <a:gd name="T4" fmla="*/ 484 w 5240"/>
                <a:gd name="T5" fmla="*/ 102 h 4320"/>
                <a:gd name="T6" fmla="*/ 731 w 5240"/>
                <a:gd name="T7" fmla="*/ 13 h 4320"/>
                <a:gd name="T8" fmla="*/ 4634 w 5240"/>
                <a:gd name="T9" fmla="*/ 16 h 4320"/>
                <a:gd name="T10" fmla="*/ 4903 w 5240"/>
                <a:gd name="T11" fmla="*/ 140 h 4320"/>
                <a:gd name="T12" fmla="*/ 5106 w 5240"/>
                <a:gd name="T13" fmla="*/ 354 h 4320"/>
                <a:gd name="T14" fmla="*/ 5211 w 5240"/>
                <a:gd name="T15" fmla="*/ 582 h 4320"/>
                <a:gd name="T16" fmla="*/ 5227 w 5240"/>
                <a:gd name="T17" fmla="*/ 952 h 4320"/>
                <a:gd name="T18" fmla="*/ 5169 w 5240"/>
                <a:gd name="T19" fmla="*/ 1139 h 4320"/>
                <a:gd name="T20" fmla="*/ 5060 w 5240"/>
                <a:gd name="T21" fmla="*/ 1297 h 4320"/>
                <a:gd name="T22" fmla="*/ 4770 w 5240"/>
                <a:gd name="T23" fmla="*/ 1565 h 4320"/>
                <a:gd name="T24" fmla="*/ 3215 w 5240"/>
                <a:gd name="T25" fmla="*/ 2976 h 4320"/>
                <a:gd name="T26" fmla="*/ 2930 w 5240"/>
                <a:gd name="T27" fmla="*/ 3083 h 4320"/>
                <a:gd name="T28" fmla="*/ 2629 w 5240"/>
                <a:gd name="T29" fmla="*/ 3096 h 4320"/>
                <a:gd name="T30" fmla="*/ 2339 w 5240"/>
                <a:gd name="T31" fmla="*/ 3014 h 4320"/>
                <a:gd name="T32" fmla="*/ 2117 w 5240"/>
                <a:gd name="T33" fmla="*/ 2867 h 4320"/>
                <a:gd name="T34" fmla="*/ 1112 w 5240"/>
                <a:gd name="T35" fmla="*/ 1930 h 4320"/>
                <a:gd name="T36" fmla="*/ 1052 w 5240"/>
                <a:gd name="T37" fmla="*/ 1803 h 4320"/>
                <a:gd name="T38" fmla="*/ 1063 w 5240"/>
                <a:gd name="T39" fmla="*/ 1658 h 4320"/>
                <a:gd name="T40" fmla="*/ 1121 w 5240"/>
                <a:gd name="T41" fmla="*/ 1545 h 4320"/>
                <a:gd name="T42" fmla="*/ 1236 w 5240"/>
                <a:gd name="T43" fmla="*/ 1464 h 4320"/>
                <a:gd name="T44" fmla="*/ 1359 w 5240"/>
                <a:gd name="T45" fmla="*/ 1440 h 4320"/>
                <a:gd name="T46" fmla="*/ 1484 w 5240"/>
                <a:gd name="T47" fmla="*/ 1471 h 4320"/>
                <a:gd name="T48" fmla="*/ 2508 w 5240"/>
                <a:gd name="T49" fmla="*/ 2399 h 4320"/>
                <a:gd name="T50" fmla="*/ 2711 w 5240"/>
                <a:gd name="T51" fmla="*/ 2490 h 4320"/>
                <a:gd name="T52" fmla="*/ 2925 w 5240"/>
                <a:gd name="T53" fmla="*/ 2439 h 4320"/>
                <a:gd name="T54" fmla="*/ 4104 w 5240"/>
                <a:gd name="T55" fmla="*/ 1353 h 4320"/>
                <a:gd name="T56" fmla="*/ 4589 w 5240"/>
                <a:gd name="T57" fmla="*/ 887 h 4320"/>
                <a:gd name="T58" fmla="*/ 4638 w 5240"/>
                <a:gd name="T59" fmla="*/ 751 h 4320"/>
                <a:gd name="T60" fmla="*/ 4565 w 5240"/>
                <a:gd name="T61" fmla="*/ 642 h 4320"/>
                <a:gd name="T62" fmla="*/ 4389 w 5240"/>
                <a:gd name="T63" fmla="*/ 604 h 4320"/>
                <a:gd name="T64" fmla="*/ 851 w 5240"/>
                <a:gd name="T65" fmla="*/ 611 h 4320"/>
                <a:gd name="T66" fmla="*/ 702 w 5240"/>
                <a:gd name="T67" fmla="*/ 686 h 4320"/>
                <a:gd name="T68" fmla="*/ 617 w 5240"/>
                <a:gd name="T69" fmla="*/ 827 h 4320"/>
                <a:gd name="T70" fmla="*/ 604 w 5240"/>
                <a:gd name="T71" fmla="*/ 2568 h 4320"/>
                <a:gd name="T72" fmla="*/ 621 w 5240"/>
                <a:gd name="T73" fmla="*/ 3498 h 4320"/>
                <a:gd name="T74" fmla="*/ 702 w 5240"/>
                <a:gd name="T75" fmla="*/ 3631 h 4320"/>
                <a:gd name="T76" fmla="*/ 860 w 5240"/>
                <a:gd name="T77" fmla="*/ 3707 h 4320"/>
                <a:gd name="T78" fmla="*/ 4331 w 5240"/>
                <a:gd name="T79" fmla="*/ 3711 h 4320"/>
                <a:gd name="T80" fmla="*/ 4505 w 5240"/>
                <a:gd name="T81" fmla="*/ 3654 h 4320"/>
                <a:gd name="T82" fmla="*/ 4610 w 5240"/>
                <a:gd name="T83" fmla="*/ 3515 h 4320"/>
                <a:gd name="T84" fmla="*/ 4629 w 5240"/>
                <a:gd name="T85" fmla="*/ 3384 h 4320"/>
                <a:gd name="T86" fmla="*/ 4652 w 5240"/>
                <a:gd name="T87" fmla="*/ 2220 h 4320"/>
                <a:gd name="T88" fmla="*/ 4745 w 5240"/>
                <a:gd name="T89" fmla="*/ 2093 h 4320"/>
                <a:gd name="T90" fmla="*/ 4872 w 5240"/>
                <a:gd name="T91" fmla="*/ 2035 h 4320"/>
                <a:gd name="T92" fmla="*/ 5031 w 5240"/>
                <a:gd name="T93" fmla="*/ 2044 h 4320"/>
                <a:gd name="T94" fmla="*/ 5166 w 5240"/>
                <a:gd name="T95" fmla="*/ 2133 h 4320"/>
                <a:gd name="T96" fmla="*/ 5227 w 5240"/>
                <a:gd name="T97" fmla="*/ 2249 h 4320"/>
                <a:gd name="T98" fmla="*/ 5229 w 5240"/>
                <a:gd name="T99" fmla="*/ 3553 h 4320"/>
                <a:gd name="T100" fmla="*/ 5138 w 5240"/>
                <a:gd name="T101" fmla="*/ 3830 h 4320"/>
                <a:gd name="T102" fmla="*/ 4970 w 5240"/>
                <a:gd name="T103" fmla="*/ 4059 h 4320"/>
                <a:gd name="T104" fmla="*/ 4739 w 5240"/>
                <a:gd name="T105" fmla="*/ 4224 h 4320"/>
                <a:gd name="T106" fmla="*/ 4463 w 5240"/>
                <a:gd name="T107" fmla="*/ 4309 h 4320"/>
                <a:gd name="T108" fmla="*/ 900 w 5240"/>
                <a:gd name="T109" fmla="*/ 4318 h 4320"/>
                <a:gd name="T110" fmla="*/ 546 w 5240"/>
                <a:gd name="T111" fmla="*/ 4249 h 4320"/>
                <a:gd name="T112" fmla="*/ 223 w 5240"/>
                <a:gd name="T113" fmla="*/ 4010 h 4320"/>
                <a:gd name="T114" fmla="*/ 54 w 5240"/>
                <a:gd name="T115" fmla="*/ 373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0" h="4320">
                  <a:moveTo>
                    <a:pt x="0" y="3518"/>
                  </a:moveTo>
                  <a:lnTo>
                    <a:pt x="0" y="3518"/>
                  </a:lnTo>
                  <a:lnTo>
                    <a:pt x="0" y="798"/>
                  </a:lnTo>
                  <a:lnTo>
                    <a:pt x="0" y="798"/>
                  </a:lnTo>
                  <a:lnTo>
                    <a:pt x="7" y="764"/>
                  </a:lnTo>
                  <a:lnTo>
                    <a:pt x="7" y="764"/>
                  </a:lnTo>
                  <a:lnTo>
                    <a:pt x="20" y="704"/>
                  </a:lnTo>
                  <a:lnTo>
                    <a:pt x="34" y="647"/>
                  </a:lnTo>
                  <a:lnTo>
                    <a:pt x="53" y="593"/>
                  </a:lnTo>
                  <a:lnTo>
                    <a:pt x="74" y="540"/>
                  </a:lnTo>
                  <a:lnTo>
                    <a:pt x="98" y="490"/>
                  </a:lnTo>
                  <a:lnTo>
                    <a:pt x="123" y="441"/>
                  </a:lnTo>
                  <a:lnTo>
                    <a:pt x="152" y="395"/>
                  </a:lnTo>
                  <a:lnTo>
                    <a:pt x="185" y="350"/>
                  </a:lnTo>
                  <a:lnTo>
                    <a:pt x="220" y="308"/>
                  </a:lnTo>
                  <a:lnTo>
                    <a:pt x="256" y="268"/>
                  </a:lnTo>
                  <a:lnTo>
                    <a:pt x="296" y="230"/>
                  </a:lnTo>
                  <a:lnTo>
                    <a:pt x="339" y="196"/>
                  </a:lnTo>
                  <a:lnTo>
                    <a:pt x="385" y="161"/>
                  </a:lnTo>
                  <a:lnTo>
                    <a:pt x="434" y="131"/>
                  </a:lnTo>
                  <a:lnTo>
                    <a:pt x="484" y="102"/>
                  </a:lnTo>
                  <a:lnTo>
                    <a:pt x="539" y="74"/>
                  </a:lnTo>
                  <a:lnTo>
                    <a:pt x="539" y="74"/>
                  </a:lnTo>
                  <a:lnTo>
                    <a:pt x="570" y="62"/>
                  </a:lnTo>
                  <a:lnTo>
                    <a:pt x="601" y="49"/>
                  </a:lnTo>
                  <a:lnTo>
                    <a:pt x="633" y="38"/>
                  </a:lnTo>
                  <a:lnTo>
                    <a:pt x="666" y="29"/>
                  </a:lnTo>
                  <a:lnTo>
                    <a:pt x="731" y="13"/>
                  </a:lnTo>
                  <a:lnTo>
                    <a:pt x="798" y="0"/>
                  </a:lnTo>
                  <a:lnTo>
                    <a:pt x="798" y="0"/>
                  </a:lnTo>
                  <a:lnTo>
                    <a:pt x="4565" y="0"/>
                  </a:lnTo>
                  <a:lnTo>
                    <a:pt x="4565" y="0"/>
                  </a:lnTo>
                  <a:lnTo>
                    <a:pt x="4589" y="7"/>
                  </a:lnTo>
                  <a:lnTo>
                    <a:pt x="4589" y="7"/>
                  </a:lnTo>
                  <a:lnTo>
                    <a:pt x="4634" y="16"/>
                  </a:lnTo>
                  <a:lnTo>
                    <a:pt x="4676" y="27"/>
                  </a:lnTo>
                  <a:lnTo>
                    <a:pt x="4717" y="42"/>
                  </a:lnTo>
                  <a:lnTo>
                    <a:pt x="4757" y="58"/>
                  </a:lnTo>
                  <a:lnTo>
                    <a:pt x="4795" y="74"/>
                  </a:lnTo>
                  <a:lnTo>
                    <a:pt x="4832" y="94"/>
                  </a:lnTo>
                  <a:lnTo>
                    <a:pt x="4868" y="116"/>
                  </a:lnTo>
                  <a:lnTo>
                    <a:pt x="4903" y="140"/>
                  </a:lnTo>
                  <a:lnTo>
                    <a:pt x="4935" y="165"/>
                  </a:lnTo>
                  <a:lnTo>
                    <a:pt x="4966" y="192"/>
                  </a:lnTo>
                  <a:lnTo>
                    <a:pt x="4997" y="221"/>
                  </a:lnTo>
                  <a:lnTo>
                    <a:pt x="5026" y="252"/>
                  </a:lnTo>
                  <a:lnTo>
                    <a:pt x="5053" y="285"/>
                  </a:lnTo>
                  <a:lnTo>
                    <a:pt x="5080" y="317"/>
                  </a:lnTo>
                  <a:lnTo>
                    <a:pt x="5106" y="354"/>
                  </a:lnTo>
                  <a:lnTo>
                    <a:pt x="5129" y="392"/>
                  </a:lnTo>
                  <a:lnTo>
                    <a:pt x="5129" y="392"/>
                  </a:lnTo>
                  <a:lnTo>
                    <a:pt x="5151" y="428"/>
                  </a:lnTo>
                  <a:lnTo>
                    <a:pt x="5169" y="466"/>
                  </a:lnTo>
                  <a:lnTo>
                    <a:pt x="5186" y="504"/>
                  </a:lnTo>
                  <a:lnTo>
                    <a:pt x="5198" y="542"/>
                  </a:lnTo>
                  <a:lnTo>
                    <a:pt x="5211" y="582"/>
                  </a:lnTo>
                  <a:lnTo>
                    <a:pt x="5222" y="622"/>
                  </a:lnTo>
                  <a:lnTo>
                    <a:pt x="5231" y="662"/>
                  </a:lnTo>
                  <a:lnTo>
                    <a:pt x="5240" y="704"/>
                  </a:lnTo>
                  <a:lnTo>
                    <a:pt x="5240" y="704"/>
                  </a:lnTo>
                  <a:lnTo>
                    <a:pt x="5240" y="885"/>
                  </a:lnTo>
                  <a:lnTo>
                    <a:pt x="5240" y="885"/>
                  </a:lnTo>
                  <a:lnTo>
                    <a:pt x="5227" y="952"/>
                  </a:lnTo>
                  <a:lnTo>
                    <a:pt x="5227" y="952"/>
                  </a:lnTo>
                  <a:lnTo>
                    <a:pt x="5215" y="1008"/>
                  </a:lnTo>
                  <a:lnTo>
                    <a:pt x="5207" y="1036"/>
                  </a:lnTo>
                  <a:lnTo>
                    <a:pt x="5200" y="1063"/>
                  </a:lnTo>
                  <a:lnTo>
                    <a:pt x="5191" y="1088"/>
                  </a:lnTo>
                  <a:lnTo>
                    <a:pt x="5180" y="1114"/>
                  </a:lnTo>
                  <a:lnTo>
                    <a:pt x="5169" y="1139"/>
                  </a:lnTo>
                  <a:lnTo>
                    <a:pt x="5157" y="1163"/>
                  </a:lnTo>
                  <a:lnTo>
                    <a:pt x="5144" y="1186"/>
                  </a:lnTo>
                  <a:lnTo>
                    <a:pt x="5129" y="1210"/>
                  </a:lnTo>
                  <a:lnTo>
                    <a:pt x="5115" y="1231"/>
                  </a:lnTo>
                  <a:lnTo>
                    <a:pt x="5097" y="1255"/>
                  </a:lnTo>
                  <a:lnTo>
                    <a:pt x="5079" y="1275"/>
                  </a:lnTo>
                  <a:lnTo>
                    <a:pt x="5060" y="1297"/>
                  </a:lnTo>
                  <a:lnTo>
                    <a:pt x="5040" y="1317"/>
                  </a:lnTo>
                  <a:lnTo>
                    <a:pt x="5019" y="1337"/>
                  </a:lnTo>
                  <a:lnTo>
                    <a:pt x="5019" y="1337"/>
                  </a:lnTo>
                  <a:lnTo>
                    <a:pt x="4955" y="1391"/>
                  </a:lnTo>
                  <a:lnTo>
                    <a:pt x="4893" y="1449"/>
                  </a:lnTo>
                  <a:lnTo>
                    <a:pt x="4770" y="1565"/>
                  </a:lnTo>
                  <a:lnTo>
                    <a:pt x="4770" y="1565"/>
                  </a:lnTo>
                  <a:lnTo>
                    <a:pt x="3395" y="2846"/>
                  </a:lnTo>
                  <a:lnTo>
                    <a:pt x="3395" y="2846"/>
                  </a:lnTo>
                  <a:lnTo>
                    <a:pt x="3360" y="2875"/>
                  </a:lnTo>
                  <a:lnTo>
                    <a:pt x="3326" y="2904"/>
                  </a:lnTo>
                  <a:lnTo>
                    <a:pt x="3290" y="2929"/>
                  </a:lnTo>
                  <a:lnTo>
                    <a:pt x="3253" y="2954"/>
                  </a:lnTo>
                  <a:lnTo>
                    <a:pt x="3215" y="2976"/>
                  </a:lnTo>
                  <a:lnTo>
                    <a:pt x="3175" y="2998"/>
                  </a:lnTo>
                  <a:lnTo>
                    <a:pt x="3137" y="3016"/>
                  </a:lnTo>
                  <a:lnTo>
                    <a:pt x="3097" y="3032"/>
                  </a:lnTo>
                  <a:lnTo>
                    <a:pt x="3055" y="3049"/>
                  </a:lnTo>
                  <a:lnTo>
                    <a:pt x="3014" y="3061"/>
                  </a:lnTo>
                  <a:lnTo>
                    <a:pt x="2972" y="3072"/>
                  </a:lnTo>
                  <a:lnTo>
                    <a:pt x="2930" y="3083"/>
                  </a:lnTo>
                  <a:lnTo>
                    <a:pt x="2887" y="3090"/>
                  </a:lnTo>
                  <a:lnTo>
                    <a:pt x="2845" y="3096"/>
                  </a:lnTo>
                  <a:lnTo>
                    <a:pt x="2801" y="3099"/>
                  </a:lnTo>
                  <a:lnTo>
                    <a:pt x="2758" y="3101"/>
                  </a:lnTo>
                  <a:lnTo>
                    <a:pt x="2716" y="3101"/>
                  </a:lnTo>
                  <a:lnTo>
                    <a:pt x="2673" y="3099"/>
                  </a:lnTo>
                  <a:lnTo>
                    <a:pt x="2629" y="3096"/>
                  </a:lnTo>
                  <a:lnTo>
                    <a:pt x="2587" y="3089"/>
                  </a:lnTo>
                  <a:lnTo>
                    <a:pt x="2544" y="3081"/>
                  </a:lnTo>
                  <a:lnTo>
                    <a:pt x="2502" y="3072"/>
                  </a:lnTo>
                  <a:lnTo>
                    <a:pt x="2460" y="3060"/>
                  </a:lnTo>
                  <a:lnTo>
                    <a:pt x="2419" y="3047"/>
                  </a:lnTo>
                  <a:lnTo>
                    <a:pt x="2379" y="3031"/>
                  </a:lnTo>
                  <a:lnTo>
                    <a:pt x="2339" y="3014"/>
                  </a:lnTo>
                  <a:lnTo>
                    <a:pt x="2299" y="2994"/>
                  </a:lnTo>
                  <a:lnTo>
                    <a:pt x="2261" y="2972"/>
                  </a:lnTo>
                  <a:lnTo>
                    <a:pt x="2223" y="2949"/>
                  </a:lnTo>
                  <a:lnTo>
                    <a:pt x="2186" y="2924"/>
                  </a:lnTo>
                  <a:lnTo>
                    <a:pt x="2152" y="2896"/>
                  </a:lnTo>
                  <a:lnTo>
                    <a:pt x="2117" y="2867"/>
                  </a:lnTo>
                  <a:lnTo>
                    <a:pt x="2117" y="2867"/>
                  </a:lnTo>
                  <a:lnTo>
                    <a:pt x="1992" y="2755"/>
                  </a:lnTo>
                  <a:lnTo>
                    <a:pt x="1871" y="2644"/>
                  </a:lnTo>
                  <a:lnTo>
                    <a:pt x="1626" y="2418"/>
                  </a:lnTo>
                  <a:lnTo>
                    <a:pt x="1141" y="1961"/>
                  </a:lnTo>
                  <a:lnTo>
                    <a:pt x="1141" y="1961"/>
                  </a:lnTo>
                  <a:lnTo>
                    <a:pt x="1125" y="1946"/>
                  </a:lnTo>
                  <a:lnTo>
                    <a:pt x="1112" y="1930"/>
                  </a:lnTo>
                  <a:lnTo>
                    <a:pt x="1100" y="1912"/>
                  </a:lnTo>
                  <a:lnTo>
                    <a:pt x="1087" y="1895"/>
                  </a:lnTo>
                  <a:lnTo>
                    <a:pt x="1078" y="1877"/>
                  </a:lnTo>
                  <a:lnTo>
                    <a:pt x="1069" y="1859"/>
                  </a:lnTo>
                  <a:lnTo>
                    <a:pt x="1061" y="1841"/>
                  </a:lnTo>
                  <a:lnTo>
                    <a:pt x="1056" y="1821"/>
                  </a:lnTo>
                  <a:lnTo>
                    <a:pt x="1052" y="1803"/>
                  </a:lnTo>
                  <a:lnTo>
                    <a:pt x="1051" y="1783"/>
                  </a:lnTo>
                  <a:lnTo>
                    <a:pt x="1049" y="1763"/>
                  </a:lnTo>
                  <a:lnTo>
                    <a:pt x="1049" y="1741"/>
                  </a:lnTo>
                  <a:lnTo>
                    <a:pt x="1051" y="1721"/>
                  </a:lnTo>
                  <a:lnTo>
                    <a:pt x="1052" y="1701"/>
                  </a:lnTo>
                  <a:lnTo>
                    <a:pt x="1058" y="1679"/>
                  </a:lnTo>
                  <a:lnTo>
                    <a:pt x="1063" y="1658"/>
                  </a:lnTo>
                  <a:lnTo>
                    <a:pt x="1063" y="1658"/>
                  </a:lnTo>
                  <a:lnTo>
                    <a:pt x="1070" y="1636"/>
                  </a:lnTo>
                  <a:lnTo>
                    <a:pt x="1078" y="1616"/>
                  </a:lnTo>
                  <a:lnTo>
                    <a:pt x="1089" y="1596"/>
                  </a:lnTo>
                  <a:lnTo>
                    <a:pt x="1098" y="1578"/>
                  </a:lnTo>
                  <a:lnTo>
                    <a:pt x="1109" y="1562"/>
                  </a:lnTo>
                  <a:lnTo>
                    <a:pt x="1121" y="1545"/>
                  </a:lnTo>
                  <a:lnTo>
                    <a:pt x="1136" y="1531"/>
                  </a:lnTo>
                  <a:lnTo>
                    <a:pt x="1149" y="1516"/>
                  </a:lnTo>
                  <a:lnTo>
                    <a:pt x="1165" y="1503"/>
                  </a:lnTo>
                  <a:lnTo>
                    <a:pt x="1181" y="1493"/>
                  </a:lnTo>
                  <a:lnTo>
                    <a:pt x="1198" y="1482"/>
                  </a:lnTo>
                  <a:lnTo>
                    <a:pt x="1216" y="1473"/>
                  </a:lnTo>
                  <a:lnTo>
                    <a:pt x="1236" y="1464"/>
                  </a:lnTo>
                  <a:lnTo>
                    <a:pt x="1256" y="1456"/>
                  </a:lnTo>
                  <a:lnTo>
                    <a:pt x="1277" y="1451"/>
                  </a:lnTo>
                  <a:lnTo>
                    <a:pt x="1299" y="1445"/>
                  </a:lnTo>
                  <a:lnTo>
                    <a:pt x="1299" y="1445"/>
                  </a:lnTo>
                  <a:lnTo>
                    <a:pt x="1319" y="1444"/>
                  </a:lnTo>
                  <a:lnTo>
                    <a:pt x="1339" y="1442"/>
                  </a:lnTo>
                  <a:lnTo>
                    <a:pt x="1359" y="1440"/>
                  </a:lnTo>
                  <a:lnTo>
                    <a:pt x="1377" y="1442"/>
                  </a:lnTo>
                  <a:lnTo>
                    <a:pt x="1395" y="1444"/>
                  </a:lnTo>
                  <a:lnTo>
                    <a:pt x="1415" y="1445"/>
                  </a:lnTo>
                  <a:lnTo>
                    <a:pt x="1432" y="1451"/>
                  </a:lnTo>
                  <a:lnTo>
                    <a:pt x="1450" y="1456"/>
                  </a:lnTo>
                  <a:lnTo>
                    <a:pt x="1468" y="1462"/>
                  </a:lnTo>
                  <a:lnTo>
                    <a:pt x="1484" y="1471"/>
                  </a:lnTo>
                  <a:lnTo>
                    <a:pt x="1517" y="1489"/>
                  </a:lnTo>
                  <a:lnTo>
                    <a:pt x="1550" y="1511"/>
                  </a:lnTo>
                  <a:lnTo>
                    <a:pt x="1580" y="1538"/>
                  </a:lnTo>
                  <a:lnTo>
                    <a:pt x="1580" y="1538"/>
                  </a:lnTo>
                  <a:lnTo>
                    <a:pt x="2043" y="1970"/>
                  </a:lnTo>
                  <a:lnTo>
                    <a:pt x="2508" y="2399"/>
                  </a:lnTo>
                  <a:lnTo>
                    <a:pt x="2508" y="2399"/>
                  </a:lnTo>
                  <a:lnTo>
                    <a:pt x="2533" y="2421"/>
                  </a:lnTo>
                  <a:lnTo>
                    <a:pt x="2560" y="2439"/>
                  </a:lnTo>
                  <a:lnTo>
                    <a:pt x="2587" y="2456"/>
                  </a:lnTo>
                  <a:lnTo>
                    <a:pt x="2616" y="2468"/>
                  </a:lnTo>
                  <a:lnTo>
                    <a:pt x="2647" y="2477"/>
                  </a:lnTo>
                  <a:lnTo>
                    <a:pt x="2678" y="2485"/>
                  </a:lnTo>
                  <a:lnTo>
                    <a:pt x="2711" y="2490"/>
                  </a:lnTo>
                  <a:lnTo>
                    <a:pt x="2742" y="2490"/>
                  </a:lnTo>
                  <a:lnTo>
                    <a:pt x="2774" y="2490"/>
                  </a:lnTo>
                  <a:lnTo>
                    <a:pt x="2805" y="2485"/>
                  </a:lnTo>
                  <a:lnTo>
                    <a:pt x="2836" y="2477"/>
                  </a:lnTo>
                  <a:lnTo>
                    <a:pt x="2867" y="2468"/>
                  </a:lnTo>
                  <a:lnTo>
                    <a:pt x="2896" y="2456"/>
                  </a:lnTo>
                  <a:lnTo>
                    <a:pt x="2925" y="2439"/>
                  </a:lnTo>
                  <a:lnTo>
                    <a:pt x="2952" y="2421"/>
                  </a:lnTo>
                  <a:lnTo>
                    <a:pt x="2977" y="2401"/>
                  </a:lnTo>
                  <a:lnTo>
                    <a:pt x="2977" y="2401"/>
                  </a:lnTo>
                  <a:lnTo>
                    <a:pt x="3190" y="2204"/>
                  </a:lnTo>
                  <a:lnTo>
                    <a:pt x="3402" y="2006"/>
                  </a:lnTo>
                  <a:lnTo>
                    <a:pt x="3402" y="2006"/>
                  </a:lnTo>
                  <a:lnTo>
                    <a:pt x="4104" y="1353"/>
                  </a:lnTo>
                  <a:lnTo>
                    <a:pt x="4104" y="1353"/>
                  </a:lnTo>
                  <a:lnTo>
                    <a:pt x="4525" y="959"/>
                  </a:lnTo>
                  <a:lnTo>
                    <a:pt x="4525" y="959"/>
                  </a:lnTo>
                  <a:lnTo>
                    <a:pt x="4541" y="941"/>
                  </a:lnTo>
                  <a:lnTo>
                    <a:pt x="4558" y="925"/>
                  </a:lnTo>
                  <a:lnTo>
                    <a:pt x="4574" y="907"/>
                  </a:lnTo>
                  <a:lnTo>
                    <a:pt x="4589" y="887"/>
                  </a:lnTo>
                  <a:lnTo>
                    <a:pt x="4601" y="867"/>
                  </a:lnTo>
                  <a:lnTo>
                    <a:pt x="4612" y="847"/>
                  </a:lnTo>
                  <a:lnTo>
                    <a:pt x="4621" y="823"/>
                  </a:lnTo>
                  <a:lnTo>
                    <a:pt x="4630" y="802"/>
                  </a:lnTo>
                  <a:lnTo>
                    <a:pt x="4630" y="802"/>
                  </a:lnTo>
                  <a:lnTo>
                    <a:pt x="4636" y="776"/>
                  </a:lnTo>
                  <a:lnTo>
                    <a:pt x="4638" y="751"/>
                  </a:lnTo>
                  <a:lnTo>
                    <a:pt x="4636" y="729"/>
                  </a:lnTo>
                  <a:lnTo>
                    <a:pt x="4629" y="709"/>
                  </a:lnTo>
                  <a:lnTo>
                    <a:pt x="4618" y="689"/>
                  </a:lnTo>
                  <a:lnTo>
                    <a:pt x="4605" y="671"/>
                  </a:lnTo>
                  <a:lnTo>
                    <a:pt x="4587" y="657"/>
                  </a:lnTo>
                  <a:lnTo>
                    <a:pt x="4565" y="642"/>
                  </a:lnTo>
                  <a:lnTo>
                    <a:pt x="4565" y="642"/>
                  </a:lnTo>
                  <a:lnTo>
                    <a:pt x="4543" y="633"/>
                  </a:lnTo>
                  <a:lnTo>
                    <a:pt x="4523" y="624"/>
                  </a:lnTo>
                  <a:lnTo>
                    <a:pt x="4502" y="617"/>
                  </a:lnTo>
                  <a:lnTo>
                    <a:pt x="4480" y="613"/>
                  </a:lnTo>
                  <a:lnTo>
                    <a:pt x="4456" y="609"/>
                  </a:lnTo>
                  <a:lnTo>
                    <a:pt x="4434" y="606"/>
                  </a:lnTo>
                  <a:lnTo>
                    <a:pt x="4389" y="604"/>
                  </a:lnTo>
                  <a:lnTo>
                    <a:pt x="4389" y="604"/>
                  </a:lnTo>
                  <a:lnTo>
                    <a:pt x="956" y="604"/>
                  </a:lnTo>
                  <a:lnTo>
                    <a:pt x="956" y="604"/>
                  </a:lnTo>
                  <a:lnTo>
                    <a:pt x="902" y="604"/>
                  </a:lnTo>
                  <a:lnTo>
                    <a:pt x="902" y="604"/>
                  </a:lnTo>
                  <a:lnTo>
                    <a:pt x="876" y="606"/>
                  </a:lnTo>
                  <a:lnTo>
                    <a:pt x="851" y="611"/>
                  </a:lnTo>
                  <a:lnTo>
                    <a:pt x="827" y="617"/>
                  </a:lnTo>
                  <a:lnTo>
                    <a:pt x="804" y="624"/>
                  </a:lnTo>
                  <a:lnTo>
                    <a:pt x="782" y="633"/>
                  </a:lnTo>
                  <a:lnTo>
                    <a:pt x="760" y="644"/>
                  </a:lnTo>
                  <a:lnTo>
                    <a:pt x="740" y="657"/>
                  </a:lnTo>
                  <a:lnTo>
                    <a:pt x="720" y="669"/>
                  </a:lnTo>
                  <a:lnTo>
                    <a:pt x="702" y="686"/>
                  </a:lnTo>
                  <a:lnTo>
                    <a:pt x="686" y="702"/>
                  </a:lnTo>
                  <a:lnTo>
                    <a:pt x="671" y="720"/>
                  </a:lnTo>
                  <a:lnTo>
                    <a:pt x="657" y="738"/>
                  </a:lnTo>
                  <a:lnTo>
                    <a:pt x="644" y="760"/>
                  </a:lnTo>
                  <a:lnTo>
                    <a:pt x="633" y="782"/>
                  </a:lnTo>
                  <a:lnTo>
                    <a:pt x="624" y="803"/>
                  </a:lnTo>
                  <a:lnTo>
                    <a:pt x="617" y="827"/>
                  </a:lnTo>
                  <a:lnTo>
                    <a:pt x="617" y="827"/>
                  </a:lnTo>
                  <a:lnTo>
                    <a:pt x="610" y="856"/>
                  </a:lnTo>
                  <a:lnTo>
                    <a:pt x="606" y="885"/>
                  </a:lnTo>
                  <a:lnTo>
                    <a:pt x="604" y="914"/>
                  </a:lnTo>
                  <a:lnTo>
                    <a:pt x="604" y="943"/>
                  </a:lnTo>
                  <a:lnTo>
                    <a:pt x="604" y="943"/>
                  </a:lnTo>
                  <a:lnTo>
                    <a:pt x="604" y="2568"/>
                  </a:lnTo>
                  <a:lnTo>
                    <a:pt x="604" y="2568"/>
                  </a:lnTo>
                  <a:lnTo>
                    <a:pt x="604" y="3381"/>
                  </a:lnTo>
                  <a:lnTo>
                    <a:pt x="604" y="3381"/>
                  </a:lnTo>
                  <a:lnTo>
                    <a:pt x="606" y="3410"/>
                  </a:lnTo>
                  <a:lnTo>
                    <a:pt x="608" y="3440"/>
                  </a:lnTo>
                  <a:lnTo>
                    <a:pt x="613" y="3469"/>
                  </a:lnTo>
                  <a:lnTo>
                    <a:pt x="621" y="3498"/>
                  </a:lnTo>
                  <a:lnTo>
                    <a:pt x="630" y="3526"/>
                  </a:lnTo>
                  <a:lnTo>
                    <a:pt x="642" y="3553"/>
                  </a:lnTo>
                  <a:lnTo>
                    <a:pt x="657" y="3578"/>
                  </a:lnTo>
                  <a:lnTo>
                    <a:pt x="677" y="3602"/>
                  </a:lnTo>
                  <a:lnTo>
                    <a:pt x="677" y="3602"/>
                  </a:lnTo>
                  <a:lnTo>
                    <a:pt x="689" y="3616"/>
                  </a:lnTo>
                  <a:lnTo>
                    <a:pt x="702" y="3631"/>
                  </a:lnTo>
                  <a:lnTo>
                    <a:pt x="717" y="3642"/>
                  </a:lnTo>
                  <a:lnTo>
                    <a:pt x="731" y="3653"/>
                  </a:lnTo>
                  <a:lnTo>
                    <a:pt x="746" y="3663"/>
                  </a:lnTo>
                  <a:lnTo>
                    <a:pt x="760" y="3673"/>
                  </a:lnTo>
                  <a:lnTo>
                    <a:pt x="793" y="3687"/>
                  </a:lnTo>
                  <a:lnTo>
                    <a:pt x="826" y="3698"/>
                  </a:lnTo>
                  <a:lnTo>
                    <a:pt x="860" y="3707"/>
                  </a:lnTo>
                  <a:lnTo>
                    <a:pt x="896" y="3711"/>
                  </a:lnTo>
                  <a:lnTo>
                    <a:pt x="934" y="3712"/>
                  </a:lnTo>
                  <a:lnTo>
                    <a:pt x="934" y="3712"/>
                  </a:lnTo>
                  <a:lnTo>
                    <a:pt x="4306" y="3712"/>
                  </a:lnTo>
                  <a:lnTo>
                    <a:pt x="4306" y="3712"/>
                  </a:lnTo>
                  <a:lnTo>
                    <a:pt x="4331" y="3711"/>
                  </a:lnTo>
                  <a:lnTo>
                    <a:pt x="4331" y="3711"/>
                  </a:lnTo>
                  <a:lnTo>
                    <a:pt x="4358" y="3709"/>
                  </a:lnTo>
                  <a:lnTo>
                    <a:pt x="4385" y="3705"/>
                  </a:lnTo>
                  <a:lnTo>
                    <a:pt x="4411" y="3698"/>
                  </a:lnTo>
                  <a:lnTo>
                    <a:pt x="4436" y="3691"/>
                  </a:lnTo>
                  <a:lnTo>
                    <a:pt x="4460" y="3680"/>
                  </a:lnTo>
                  <a:lnTo>
                    <a:pt x="4483" y="3669"/>
                  </a:lnTo>
                  <a:lnTo>
                    <a:pt x="4505" y="3654"/>
                  </a:lnTo>
                  <a:lnTo>
                    <a:pt x="4525" y="3640"/>
                  </a:lnTo>
                  <a:lnTo>
                    <a:pt x="4543" y="3622"/>
                  </a:lnTo>
                  <a:lnTo>
                    <a:pt x="4560" y="3604"/>
                  </a:lnTo>
                  <a:lnTo>
                    <a:pt x="4576" y="3584"/>
                  </a:lnTo>
                  <a:lnTo>
                    <a:pt x="4589" y="3562"/>
                  </a:lnTo>
                  <a:lnTo>
                    <a:pt x="4601" y="3540"/>
                  </a:lnTo>
                  <a:lnTo>
                    <a:pt x="4610" y="3515"/>
                  </a:lnTo>
                  <a:lnTo>
                    <a:pt x="4619" y="3489"/>
                  </a:lnTo>
                  <a:lnTo>
                    <a:pt x="4625" y="3464"/>
                  </a:lnTo>
                  <a:lnTo>
                    <a:pt x="4625" y="3464"/>
                  </a:lnTo>
                  <a:lnTo>
                    <a:pt x="4627" y="3444"/>
                  </a:lnTo>
                  <a:lnTo>
                    <a:pt x="4629" y="3424"/>
                  </a:lnTo>
                  <a:lnTo>
                    <a:pt x="4629" y="3384"/>
                  </a:lnTo>
                  <a:lnTo>
                    <a:pt x="4629" y="3384"/>
                  </a:lnTo>
                  <a:lnTo>
                    <a:pt x="4629" y="2336"/>
                  </a:lnTo>
                  <a:lnTo>
                    <a:pt x="4629" y="2336"/>
                  </a:lnTo>
                  <a:lnTo>
                    <a:pt x="4630" y="2312"/>
                  </a:lnTo>
                  <a:lnTo>
                    <a:pt x="4632" y="2289"/>
                  </a:lnTo>
                  <a:lnTo>
                    <a:pt x="4638" y="2265"/>
                  </a:lnTo>
                  <a:lnTo>
                    <a:pt x="4643" y="2242"/>
                  </a:lnTo>
                  <a:lnTo>
                    <a:pt x="4652" y="2220"/>
                  </a:lnTo>
                  <a:lnTo>
                    <a:pt x="4661" y="2200"/>
                  </a:lnTo>
                  <a:lnTo>
                    <a:pt x="4672" y="2180"/>
                  </a:lnTo>
                  <a:lnTo>
                    <a:pt x="4683" y="2160"/>
                  </a:lnTo>
                  <a:lnTo>
                    <a:pt x="4697" y="2142"/>
                  </a:lnTo>
                  <a:lnTo>
                    <a:pt x="4712" y="2124"/>
                  </a:lnTo>
                  <a:lnTo>
                    <a:pt x="4728" y="2109"/>
                  </a:lnTo>
                  <a:lnTo>
                    <a:pt x="4745" y="2093"/>
                  </a:lnTo>
                  <a:lnTo>
                    <a:pt x="4763" y="2080"/>
                  </a:lnTo>
                  <a:lnTo>
                    <a:pt x="4783" y="2068"/>
                  </a:lnTo>
                  <a:lnTo>
                    <a:pt x="4805" y="2057"/>
                  </a:lnTo>
                  <a:lnTo>
                    <a:pt x="4825" y="2048"/>
                  </a:lnTo>
                  <a:lnTo>
                    <a:pt x="4825" y="2048"/>
                  </a:lnTo>
                  <a:lnTo>
                    <a:pt x="4848" y="2040"/>
                  </a:lnTo>
                  <a:lnTo>
                    <a:pt x="4872" y="2035"/>
                  </a:lnTo>
                  <a:lnTo>
                    <a:pt x="4895" y="2031"/>
                  </a:lnTo>
                  <a:lnTo>
                    <a:pt x="4917" y="2028"/>
                  </a:lnTo>
                  <a:lnTo>
                    <a:pt x="4941" y="2028"/>
                  </a:lnTo>
                  <a:lnTo>
                    <a:pt x="4964" y="2029"/>
                  </a:lnTo>
                  <a:lnTo>
                    <a:pt x="4986" y="2033"/>
                  </a:lnTo>
                  <a:lnTo>
                    <a:pt x="5010" y="2037"/>
                  </a:lnTo>
                  <a:lnTo>
                    <a:pt x="5031" y="2044"/>
                  </a:lnTo>
                  <a:lnTo>
                    <a:pt x="5051" y="2051"/>
                  </a:lnTo>
                  <a:lnTo>
                    <a:pt x="5073" y="2060"/>
                  </a:lnTo>
                  <a:lnTo>
                    <a:pt x="5093" y="2073"/>
                  </a:lnTo>
                  <a:lnTo>
                    <a:pt x="5113" y="2086"/>
                  </a:lnTo>
                  <a:lnTo>
                    <a:pt x="5131" y="2100"/>
                  </a:lnTo>
                  <a:lnTo>
                    <a:pt x="5149" y="2116"/>
                  </a:lnTo>
                  <a:lnTo>
                    <a:pt x="5166" y="2133"/>
                  </a:lnTo>
                  <a:lnTo>
                    <a:pt x="5166" y="2133"/>
                  </a:lnTo>
                  <a:lnTo>
                    <a:pt x="5180" y="2151"/>
                  </a:lnTo>
                  <a:lnTo>
                    <a:pt x="5193" y="2169"/>
                  </a:lnTo>
                  <a:lnTo>
                    <a:pt x="5204" y="2189"/>
                  </a:lnTo>
                  <a:lnTo>
                    <a:pt x="5213" y="2209"/>
                  </a:lnTo>
                  <a:lnTo>
                    <a:pt x="5222" y="2229"/>
                  </a:lnTo>
                  <a:lnTo>
                    <a:pt x="5227" y="2249"/>
                  </a:lnTo>
                  <a:lnTo>
                    <a:pt x="5240" y="2292"/>
                  </a:lnTo>
                  <a:lnTo>
                    <a:pt x="5240" y="2292"/>
                  </a:lnTo>
                  <a:lnTo>
                    <a:pt x="5240" y="3482"/>
                  </a:lnTo>
                  <a:lnTo>
                    <a:pt x="5240" y="3482"/>
                  </a:lnTo>
                  <a:lnTo>
                    <a:pt x="5235" y="3511"/>
                  </a:lnTo>
                  <a:lnTo>
                    <a:pt x="5235" y="3511"/>
                  </a:lnTo>
                  <a:lnTo>
                    <a:pt x="5229" y="3553"/>
                  </a:lnTo>
                  <a:lnTo>
                    <a:pt x="5222" y="3595"/>
                  </a:lnTo>
                  <a:lnTo>
                    <a:pt x="5211" y="3636"/>
                  </a:lnTo>
                  <a:lnTo>
                    <a:pt x="5200" y="3678"/>
                  </a:lnTo>
                  <a:lnTo>
                    <a:pt x="5187" y="3716"/>
                  </a:lnTo>
                  <a:lnTo>
                    <a:pt x="5173" y="3756"/>
                  </a:lnTo>
                  <a:lnTo>
                    <a:pt x="5157" y="3794"/>
                  </a:lnTo>
                  <a:lnTo>
                    <a:pt x="5138" y="3830"/>
                  </a:lnTo>
                  <a:lnTo>
                    <a:pt x="5118" y="3867"/>
                  </a:lnTo>
                  <a:lnTo>
                    <a:pt x="5097" y="3901"/>
                  </a:lnTo>
                  <a:lnTo>
                    <a:pt x="5075" y="3936"/>
                  </a:lnTo>
                  <a:lnTo>
                    <a:pt x="5049" y="3968"/>
                  </a:lnTo>
                  <a:lnTo>
                    <a:pt x="5024" y="3999"/>
                  </a:lnTo>
                  <a:lnTo>
                    <a:pt x="4997" y="4030"/>
                  </a:lnTo>
                  <a:lnTo>
                    <a:pt x="4970" y="4059"/>
                  </a:lnTo>
                  <a:lnTo>
                    <a:pt x="4939" y="4086"/>
                  </a:lnTo>
                  <a:lnTo>
                    <a:pt x="4908" y="4113"/>
                  </a:lnTo>
                  <a:lnTo>
                    <a:pt x="4877" y="4139"/>
                  </a:lnTo>
                  <a:lnTo>
                    <a:pt x="4844" y="4162"/>
                  </a:lnTo>
                  <a:lnTo>
                    <a:pt x="4810" y="4184"/>
                  </a:lnTo>
                  <a:lnTo>
                    <a:pt x="4776" y="4204"/>
                  </a:lnTo>
                  <a:lnTo>
                    <a:pt x="4739" y="4224"/>
                  </a:lnTo>
                  <a:lnTo>
                    <a:pt x="4701" y="4240"/>
                  </a:lnTo>
                  <a:lnTo>
                    <a:pt x="4665" y="4257"/>
                  </a:lnTo>
                  <a:lnTo>
                    <a:pt x="4625" y="4271"/>
                  </a:lnTo>
                  <a:lnTo>
                    <a:pt x="4587" y="4284"/>
                  </a:lnTo>
                  <a:lnTo>
                    <a:pt x="4545" y="4295"/>
                  </a:lnTo>
                  <a:lnTo>
                    <a:pt x="4505" y="4302"/>
                  </a:lnTo>
                  <a:lnTo>
                    <a:pt x="4463" y="4309"/>
                  </a:lnTo>
                  <a:lnTo>
                    <a:pt x="4422" y="4315"/>
                  </a:lnTo>
                  <a:lnTo>
                    <a:pt x="4378" y="4318"/>
                  </a:lnTo>
                  <a:lnTo>
                    <a:pt x="4336" y="4318"/>
                  </a:lnTo>
                  <a:lnTo>
                    <a:pt x="4336" y="4318"/>
                  </a:lnTo>
                  <a:lnTo>
                    <a:pt x="2618" y="4320"/>
                  </a:lnTo>
                  <a:lnTo>
                    <a:pt x="1760" y="4320"/>
                  </a:lnTo>
                  <a:lnTo>
                    <a:pt x="900" y="4318"/>
                  </a:lnTo>
                  <a:lnTo>
                    <a:pt x="900" y="4318"/>
                  </a:lnTo>
                  <a:lnTo>
                    <a:pt x="836" y="4316"/>
                  </a:lnTo>
                  <a:lnTo>
                    <a:pt x="775" y="4309"/>
                  </a:lnTo>
                  <a:lnTo>
                    <a:pt x="715" y="4300"/>
                  </a:lnTo>
                  <a:lnTo>
                    <a:pt x="655" y="4287"/>
                  </a:lnTo>
                  <a:lnTo>
                    <a:pt x="601" y="4269"/>
                  </a:lnTo>
                  <a:lnTo>
                    <a:pt x="546" y="4249"/>
                  </a:lnTo>
                  <a:lnTo>
                    <a:pt x="494" y="4226"/>
                  </a:lnTo>
                  <a:lnTo>
                    <a:pt x="443" y="4198"/>
                  </a:lnTo>
                  <a:lnTo>
                    <a:pt x="396" y="4168"/>
                  </a:lnTo>
                  <a:lnTo>
                    <a:pt x="348" y="4133"/>
                  </a:lnTo>
                  <a:lnTo>
                    <a:pt x="305" y="4095"/>
                  </a:lnTo>
                  <a:lnTo>
                    <a:pt x="263" y="4053"/>
                  </a:lnTo>
                  <a:lnTo>
                    <a:pt x="223" y="4010"/>
                  </a:lnTo>
                  <a:lnTo>
                    <a:pt x="183" y="3961"/>
                  </a:lnTo>
                  <a:lnTo>
                    <a:pt x="147" y="3910"/>
                  </a:lnTo>
                  <a:lnTo>
                    <a:pt x="112" y="3856"/>
                  </a:lnTo>
                  <a:lnTo>
                    <a:pt x="112" y="3856"/>
                  </a:lnTo>
                  <a:lnTo>
                    <a:pt x="91" y="3818"/>
                  </a:lnTo>
                  <a:lnTo>
                    <a:pt x="73" y="3776"/>
                  </a:lnTo>
                  <a:lnTo>
                    <a:pt x="54" y="3736"/>
                  </a:lnTo>
                  <a:lnTo>
                    <a:pt x="40" y="3692"/>
                  </a:lnTo>
                  <a:lnTo>
                    <a:pt x="29" y="3651"/>
                  </a:lnTo>
                  <a:lnTo>
                    <a:pt x="18" y="3607"/>
                  </a:lnTo>
                  <a:lnTo>
                    <a:pt x="7" y="3562"/>
                  </a:lnTo>
                  <a:lnTo>
                    <a:pt x="0" y="3518"/>
                  </a:lnTo>
                  <a:lnTo>
                    <a:pt x="0" y="351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7" name="Group 196">
            <a:extLst>
              <a:ext uri="{FF2B5EF4-FFF2-40B4-BE49-F238E27FC236}">
                <a16:creationId xmlns:a16="http://schemas.microsoft.com/office/drawing/2014/main" id="{8C830FDE-102D-4A25-AB7B-C8F0360B5B9C}"/>
              </a:ext>
            </a:extLst>
          </p:cNvPr>
          <p:cNvGrpSpPr/>
          <p:nvPr/>
        </p:nvGrpSpPr>
        <p:grpSpPr>
          <a:xfrm>
            <a:off x="10619665" y="4660648"/>
            <a:ext cx="914400" cy="914400"/>
            <a:chOff x="1773237" y="1560071"/>
            <a:chExt cx="1406582" cy="1428750"/>
          </a:xfrm>
        </p:grpSpPr>
        <p:sp>
          <p:nvSpPr>
            <p:cNvPr id="198" name="Oval 197">
              <a:extLst>
                <a:ext uri="{FF2B5EF4-FFF2-40B4-BE49-F238E27FC236}">
                  <a16:creationId xmlns:a16="http://schemas.microsoft.com/office/drawing/2014/main" id="{6F419C3C-3649-41E7-A641-6D241D9CFBE1}"/>
                </a:ext>
              </a:extLst>
            </p:cNvPr>
            <p:cNvSpPr/>
            <p:nvPr/>
          </p:nvSpPr>
          <p:spPr bwMode="auto">
            <a:xfrm>
              <a:off x="1773237" y="1560071"/>
              <a:ext cx="1406582" cy="1428750"/>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199" name="Freeform 29">
              <a:extLst>
                <a:ext uri="{FF2B5EF4-FFF2-40B4-BE49-F238E27FC236}">
                  <a16:creationId xmlns:a16="http://schemas.microsoft.com/office/drawing/2014/main" id="{60C78785-C2A8-4823-AC5B-42DE6368F2F2}"/>
                </a:ext>
              </a:extLst>
            </p:cNvPr>
            <p:cNvSpPr>
              <a:spLocks noChangeAspect="1" noEditPoints="1"/>
            </p:cNvSpPr>
            <p:nvPr/>
          </p:nvSpPr>
          <p:spPr bwMode="auto">
            <a:xfrm>
              <a:off x="2018257" y="1874164"/>
              <a:ext cx="914400" cy="776682"/>
            </a:xfrm>
            <a:custGeom>
              <a:avLst/>
              <a:gdLst>
                <a:gd name="T0" fmla="*/ 1577 w 5086"/>
                <a:gd name="T1" fmla="*/ 167 h 4320"/>
                <a:gd name="T2" fmla="*/ 2538 w 5086"/>
                <a:gd name="T3" fmla="*/ 1055 h 4320"/>
                <a:gd name="T4" fmla="*/ 3609 w 5086"/>
                <a:gd name="T5" fmla="*/ 113 h 4320"/>
                <a:gd name="T6" fmla="*/ 4194 w 5086"/>
                <a:gd name="T7" fmla="*/ 0 h 4320"/>
                <a:gd name="T8" fmla="*/ 4618 w 5086"/>
                <a:gd name="T9" fmla="*/ 151 h 4320"/>
                <a:gd name="T10" fmla="*/ 4949 w 5086"/>
                <a:gd name="T11" fmla="*/ 491 h 4320"/>
                <a:gd name="T12" fmla="*/ 5086 w 5086"/>
                <a:gd name="T13" fmla="*/ 1115 h 4320"/>
                <a:gd name="T14" fmla="*/ 4969 w 5086"/>
                <a:gd name="T15" fmla="*/ 1487 h 4320"/>
                <a:gd name="T16" fmla="*/ 4469 w 5086"/>
                <a:gd name="T17" fmla="*/ 2042 h 4320"/>
                <a:gd name="T18" fmla="*/ 4079 w 5086"/>
                <a:gd name="T19" fmla="*/ 2484 h 4320"/>
                <a:gd name="T20" fmla="*/ 4550 w 5086"/>
                <a:gd name="T21" fmla="*/ 3130 h 4320"/>
                <a:gd name="T22" fmla="*/ 4502 w 5086"/>
                <a:gd name="T23" fmla="*/ 3743 h 4320"/>
                <a:gd name="T24" fmla="*/ 4109 w 5086"/>
                <a:gd name="T25" fmla="*/ 4189 h 4320"/>
                <a:gd name="T26" fmla="*/ 3518 w 5086"/>
                <a:gd name="T27" fmla="*/ 4313 h 4320"/>
                <a:gd name="T28" fmla="*/ 2948 w 5086"/>
                <a:gd name="T29" fmla="*/ 4045 h 4320"/>
                <a:gd name="T30" fmla="*/ 2671 w 5086"/>
                <a:gd name="T31" fmla="*/ 3374 h 4320"/>
                <a:gd name="T32" fmla="*/ 2750 w 5086"/>
                <a:gd name="T33" fmla="*/ 2981 h 4320"/>
                <a:gd name="T34" fmla="*/ 3153 w 5086"/>
                <a:gd name="T35" fmla="*/ 2484 h 4320"/>
                <a:gd name="T36" fmla="*/ 2557 w 5086"/>
                <a:gd name="T37" fmla="*/ 1880 h 4320"/>
                <a:gd name="T38" fmla="*/ 1919 w 5086"/>
                <a:gd name="T39" fmla="*/ 2452 h 4320"/>
                <a:gd name="T40" fmla="*/ 2243 w 5086"/>
                <a:gd name="T41" fmla="*/ 2822 h 4320"/>
                <a:gd name="T42" fmla="*/ 2410 w 5086"/>
                <a:gd name="T43" fmla="*/ 3292 h 4320"/>
                <a:gd name="T44" fmla="*/ 2322 w 5086"/>
                <a:gd name="T45" fmla="*/ 3779 h 4320"/>
                <a:gd name="T46" fmla="*/ 2047 w 5086"/>
                <a:gd name="T47" fmla="*/ 4120 h 4320"/>
                <a:gd name="T48" fmla="*/ 1626 w 5086"/>
                <a:gd name="T49" fmla="*/ 4302 h 4320"/>
                <a:gd name="T50" fmla="*/ 1173 w 5086"/>
                <a:gd name="T51" fmla="*/ 4275 h 4320"/>
                <a:gd name="T52" fmla="*/ 746 w 5086"/>
                <a:gd name="T53" fmla="*/ 3995 h 4320"/>
                <a:gd name="T54" fmla="*/ 522 w 5086"/>
                <a:gd name="T55" fmla="*/ 3536 h 4320"/>
                <a:gd name="T56" fmla="*/ 593 w 5086"/>
                <a:gd name="T57" fmla="*/ 2966 h 4320"/>
                <a:gd name="T58" fmla="*/ 1023 w 5086"/>
                <a:gd name="T59" fmla="*/ 2474 h 4320"/>
                <a:gd name="T60" fmla="*/ 318 w 5086"/>
                <a:gd name="T61" fmla="*/ 1747 h 4320"/>
                <a:gd name="T62" fmla="*/ 36 w 5086"/>
                <a:gd name="T63" fmla="*/ 1291 h 4320"/>
                <a:gd name="T64" fmla="*/ 94 w 5086"/>
                <a:gd name="T65" fmla="*/ 582 h 4320"/>
                <a:gd name="T66" fmla="*/ 629 w 5086"/>
                <a:gd name="T67" fmla="*/ 65 h 4320"/>
                <a:gd name="T68" fmla="*/ 4493 w 5086"/>
                <a:gd name="T69" fmla="*/ 856 h 4320"/>
                <a:gd name="T70" fmla="*/ 4126 w 5086"/>
                <a:gd name="T71" fmla="*/ 570 h 4320"/>
                <a:gd name="T72" fmla="*/ 3836 w 5086"/>
                <a:gd name="T73" fmla="*/ 645 h 4320"/>
                <a:gd name="T74" fmla="*/ 2980 w 5086"/>
                <a:gd name="T75" fmla="*/ 1449 h 4320"/>
                <a:gd name="T76" fmla="*/ 3613 w 5086"/>
                <a:gd name="T77" fmla="*/ 2048 h 4320"/>
                <a:gd name="T78" fmla="*/ 4426 w 5086"/>
                <a:gd name="T79" fmla="*/ 1249 h 4320"/>
                <a:gd name="T80" fmla="*/ 574 w 5086"/>
                <a:gd name="T81" fmla="*/ 1021 h 4320"/>
                <a:gd name="T82" fmla="*/ 709 w 5086"/>
                <a:gd name="T83" fmla="*/ 1312 h 4320"/>
                <a:gd name="T84" fmla="*/ 1496 w 5086"/>
                <a:gd name="T85" fmla="*/ 2033 h 4320"/>
                <a:gd name="T86" fmla="*/ 2104 w 5086"/>
                <a:gd name="T87" fmla="*/ 1462 h 4320"/>
                <a:gd name="T88" fmla="*/ 1311 w 5086"/>
                <a:gd name="T89" fmla="*/ 690 h 4320"/>
                <a:gd name="T90" fmla="*/ 933 w 5086"/>
                <a:gd name="T91" fmla="*/ 573 h 4320"/>
                <a:gd name="T92" fmla="*/ 629 w 5086"/>
                <a:gd name="T93" fmla="*/ 784 h 4320"/>
                <a:gd name="T94" fmla="*/ 3976 w 5086"/>
                <a:gd name="T95" fmla="*/ 3274 h 4320"/>
                <a:gd name="T96" fmla="*/ 3618 w 5086"/>
                <a:gd name="T97" fmla="*/ 2862 h 4320"/>
                <a:gd name="T98" fmla="*/ 3327 w 5086"/>
                <a:gd name="T99" fmla="*/ 3164 h 4320"/>
                <a:gd name="T100" fmla="*/ 3315 w 5086"/>
                <a:gd name="T101" fmla="*/ 3545 h 4320"/>
                <a:gd name="T102" fmla="*/ 3662 w 5086"/>
                <a:gd name="T103" fmla="*/ 3716 h 4320"/>
                <a:gd name="T104" fmla="*/ 3971 w 5086"/>
                <a:gd name="T105" fmla="*/ 3457 h 4320"/>
                <a:gd name="T106" fmla="*/ 1635 w 5086"/>
                <a:gd name="T107" fmla="*/ 3675 h 4320"/>
                <a:gd name="T108" fmla="*/ 1816 w 5086"/>
                <a:gd name="T109" fmla="*/ 3436 h 4320"/>
                <a:gd name="T110" fmla="*/ 1739 w 5086"/>
                <a:gd name="T111" fmla="*/ 3137 h 4320"/>
                <a:gd name="T112" fmla="*/ 1459 w 5086"/>
                <a:gd name="T113" fmla="*/ 2876 h 4320"/>
                <a:gd name="T114" fmla="*/ 1108 w 5086"/>
                <a:gd name="T115" fmla="*/ 3295 h 4320"/>
                <a:gd name="T116" fmla="*/ 1185 w 5086"/>
                <a:gd name="T117" fmla="*/ 3590 h 4320"/>
                <a:gd name="T118" fmla="*/ 1462 w 5086"/>
                <a:gd name="T119" fmla="*/ 371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86" h="4320">
                  <a:moveTo>
                    <a:pt x="906" y="0"/>
                  </a:moveTo>
                  <a:lnTo>
                    <a:pt x="906" y="0"/>
                  </a:lnTo>
                  <a:lnTo>
                    <a:pt x="1144" y="0"/>
                  </a:lnTo>
                  <a:lnTo>
                    <a:pt x="1144" y="0"/>
                  </a:lnTo>
                  <a:lnTo>
                    <a:pt x="1171" y="7"/>
                  </a:lnTo>
                  <a:lnTo>
                    <a:pt x="1171" y="7"/>
                  </a:lnTo>
                  <a:lnTo>
                    <a:pt x="1234" y="18"/>
                  </a:lnTo>
                  <a:lnTo>
                    <a:pt x="1295" y="34"/>
                  </a:lnTo>
                  <a:lnTo>
                    <a:pt x="1354" y="52"/>
                  </a:lnTo>
                  <a:lnTo>
                    <a:pt x="1414" y="76"/>
                  </a:lnTo>
                  <a:lnTo>
                    <a:pt x="1469" y="102"/>
                  </a:lnTo>
                  <a:lnTo>
                    <a:pt x="1523" y="133"/>
                  </a:lnTo>
                  <a:lnTo>
                    <a:pt x="1577" y="167"/>
                  </a:lnTo>
                  <a:lnTo>
                    <a:pt x="1628" y="205"/>
                  </a:lnTo>
                  <a:lnTo>
                    <a:pt x="1628" y="205"/>
                  </a:lnTo>
                  <a:lnTo>
                    <a:pt x="1660" y="232"/>
                  </a:lnTo>
                  <a:lnTo>
                    <a:pt x="1692" y="259"/>
                  </a:lnTo>
                  <a:lnTo>
                    <a:pt x="1753" y="316"/>
                  </a:lnTo>
                  <a:lnTo>
                    <a:pt x="1813" y="374"/>
                  </a:lnTo>
                  <a:lnTo>
                    <a:pt x="1874" y="431"/>
                  </a:lnTo>
                  <a:lnTo>
                    <a:pt x="1874" y="431"/>
                  </a:lnTo>
                  <a:lnTo>
                    <a:pt x="2191" y="732"/>
                  </a:lnTo>
                  <a:lnTo>
                    <a:pt x="2507" y="1032"/>
                  </a:lnTo>
                  <a:lnTo>
                    <a:pt x="2507" y="1032"/>
                  </a:lnTo>
                  <a:lnTo>
                    <a:pt x="2529" y="1052"/>
                  </a:lnTo>
                  <a:lnTo>
                    <a:pt x="2538" y="1055"/>
                  </a:lnTo>
                  <a:lnTo>
                    <a:pt x="2543" y="1057"/>
                  </a:lnTo>
                  <a:lnTo>
                    <a:pt x="2550" y="1055"/>
                  </a:lnTo>
                  <a:lnTo>
                    <a:pt x="2559" y="1052"/>
                  </a:lnTo>
                  <a:lnTo>
                    <a:pt x="2579" y="1032"/>
                  </a:lnTo>
                  <a:lnTo>
                    <a:pt x="2579" y="1032"/>
                  </a:lnTo>
                  <a:lnTo>
                    <a:pt x="2960" y="672"/>
                  </a:lnTo>
                  <a:lnTo>
                    <a:pt x="3338" y="313"/>
                  </a:lnTo>
                  <a:lnTo>
                    <a:pt x="3338" y="313"/>
                  </a:lnTo>
                  <a:lnTo>
                    <a:pt x="3388" y="266"/>
                  </a:lnTo>
                  <a:lnTo>
                    <a:pt x="3442" y="223"/>
                  </a:lnTo>
                  <a:lnTo>
                    <a:pt x="3496" y="182"/>
                  </a:lnTo>
                  <a:lnTo>
                    <a:pt x="3552" y="146"/>
                  </a:lnTo>
                  <a:lnTo>
                    <a:pt x="3609" y="113"/>
                  </a:lnTo>
                  <a:lnTo>
                    <a:pt x="3640" y="97"/>
                  </a:lnTo>
                  <a:lnTo>
                    <a:pt x="3671" y="83"/>
                  </a:lnTo>
                  <a:lnTo>
                    <a:pt x="3701" y="70"/>
                  </a:lnTo>
                  <a:lnTo>
                    <a:pt x="3734" y="58"/>
                  </a:lnTo>
                  <a:lnTo>
                    <a:pt x="3766" y="47"/>
                  </a:lnTo>
                  <a:lnTo>
                    <a:pt x="3798" y="36"/>
                  </a:lnTo>
                  <a:lnTo>
                    <a:pt x="3798" y="36"/>
                  </a:lnTo>
                  <a:lnTo>
                    <a:pt x="3841" y="25"/>
                  </a:lnTo>
                  <a:lnTo>
                    <a:pt x="3885" y="16"/>
                  </a:lnTo>
                  <a:lnTo>
                    <a:pt x="3971" y="0"/>
                  </a:lnTo>
                  <a:lnTo>
                    <a:pt x="3971" y="0"/>
                  </a:lnTo>
                  <a:lnTo>
                    <a:pt x="4194" y="0"/>
                  </a:lnTo>
                  <a:lnTo>
                    <a:pt x="4194" y="0"/>
                  </a:lnTo>
                  <a:lnTo>
                    <a:pt x="4225" y="7"/>
                  </a:lnTo>
                  <a:lnTo>
                    <a:pt x="4225" y="7"/>
                  </a:lnTo>
                  <a:lnTo>
                    <a:pt x="4264" y="14"/>
                  </a:lnTo>
                  <a:lnTo>
                    <a:pt x="4304" y="22"/>
                  </a:lnTo>
                  <a:lnTo>
                    <a:pt x="4341" y="32"/>
                  </a:lnTo>
                  <a:lnTo>
                    <a:pt x="4377" y="43"/>
                  </a:lnTo>
                  <a:lnTo>
                    <a:pt x="4415" y="54"/>
                  </a:lnTo>
                  <a:lnTo>
                    <a:pt x="4449" y="68"/>
                  </a:lnTo>
                  <a:lnTo>
                    <a:pt x="4485" y="83"/>
                  </a:lnTo>
                  <a:lnTo>
                    <a:pt x="4519" y="97"/>
                  </a:lnTo>
                  <a:lnTo>
                    <a:pt x="4554" y="115"/>
                  </a:lnTo>
                  <a:lnTo>
                    <a:pt x="4586" y="133"/>
                  </a:lnTo>
                  <a:lnTo>
                    <a:pt x="4618" y="151"/>
                  </a:lnTo>
                  <a:lnTo>
                    <a:pt x="4649" y="171"/>
                  </a:lnTo>
                  <a:lnTo>
                    <a:pt x="4680" y="192"/>
                  </a:lnTo>
                  <a:lnTo>
                    <a:pt x="4708" y="216"/>
                  </a:lnTo>
                  <a:lnTo>
                    <a:pt x="4737" y="239"/>
                  </a:lnTo>
                  <a:lnTo>
                    <a:pt x="4764" y="262"/>
                  </a:lnTo>
                  <a:lnTo>
                    <a:pt x="4791" y="288"/>
                  </a:lnTo>
                  <a:lnTo>
                    <a:pt x="4816" y="315"/>
                  </a:lnTo>
                  <a:lnTo>
                    <a:pt x="4841" y="342"/>
                  </a:lnTo>
                  <a:lnTo>
                    <a:pt x="4865" y="369"/>
                  </a:lnTo>
                  <a:lnTo>
                    <a:pt x="4888" y="399"/>
                  </a:lnTo>
                  <a:lnTo>
                    <a:pt x="4910" y="428"/>
                  </a:lnTo>
                  <a:lnTo>
                    <a:pt x="4930" y="458"/>
                  </a:lnTo>
                  <a:lnTo>
                    <a:pt x="4949" y="491"/>
                  </a:lnTo>
                  <a:lnTo>
                    <a:pt x="4967" y="523"/>
                  </a:lnTo>
                  <a:lnTo>
                    <a:pt x="4985" y="557"/>
                  </a:lnTo>
                  <a:lnTo>
                    <a:pt x="5001" y="591"/>
                  </a:lnTo>
                  <a:lnTo>
                    <a:pt x="5016" y="626"/>
                  </a:lnTo>
                  <a:lnTo>
                    <a:pt x="5028" y="662"/>
                  </a:lnTo>
                  <a:lnTo>
                    <a:pt x="5041" y="698"/>
                  </a:lnTo>
                  <a:lnTo>
                    <a:pt x="5052" y="733"/>
                  </a:lnTo>
                  <a:lnTo>
                    <a:pt x="5063" y="771"/>
                  </a:lnTo>
                  <a:lnTo>
                    <a:pt x="5063" y="771"/>
                  </a:lnTo>
                  <a:lnTo>
                    <a:pt x="5075" y="832"/>
                  </a:lnTo>
                  <a:lnTo>
                    <a:pt x="5086" y="892"/>
                  </a:lnTo>
                  <a:lnTo>
                    <a:pt x="5086" y="892"/>
                  </a:lnTo>
                  <a:lnTo>
                    <a:pt x="5086" y="1115"/>
                  </a:lnTo>
                  <a:lnTo>
                    <a:pt x="5086" y="1115"/>
                  </a:lnTo>
                  <a:lnTo>
                    <a:pt x="5079" y="1151"/>
                  </a:lnTo>
                  <a:lnTo>
                    <a:pt x="5079" y="1151"/>
                  </a:lnTo>
                  <a:lnTo>
                    <a:pt x="5073" y="1187"/>
                  </a:lnTo>
                  <a:lnTo>
                    <a:pt x="5066" y="1221"/>
                  </a:lnTo>
                  <a:lnTo>
                    <a:pt x="5057" y="1257"/>
                  </a:lnTo>
                  <a:lnTo>
                    <a:pt x="5048" y="1291"/>
                  </a:lnTo>
                  <a:lnTo>
                    <a:pt x="5037" y="1325"/>
                  </a:lnTo>
                  <a:lnTo>
                    <a:pt x="5027" y="1357"/>
                  </a:lnTo>
                  <a:lnTo>
                    <a:pt x="5014" y="1391"/>
                  </a:lnTo>
                  <a:lnTo>
                    <a:pt x="5000" y="1424"/>
                  </a:lnTo>
                  <a:lnTo>
                    <a:pt x="4985" y="1456"/>
                  </a:lnTo>
                  <a:lnTo>
                    <a:pt x="4969" y="1487"/>
                  </a:lnTo>
                  <a:lnTo>
                    <a:pt x="4951" y="1517"/>
                  </a:lnTo>
                  <a:lnTo>
                    <a:pt x="4933" y="1548"/>
                  </a:lnTo>
                  <a:lnTo>
                    <a:pt x="4913" y="1578"/>
                  </a:lnTo>
                  <a:lnTo>
                    <a:pt x="4892" y="1607"/>
                  </a:lnTo>
                  <a:lnTo>
                    <a:pt x="4870" y="1636"/>
                  </a:lnTo>
                  <a:lnTo>
                    <a:pt x="4847" y="1663"/>
                  </a:lnTo>
                  <a:lnTo>
                    <a:pt x="4847" y="1663"/>
                  </a:lnTo>
                  <a:lnTo>
                    <a:pt x="4818" y="1697"/>
                  </a:lnTo>
                  <a:lnTo>
                    <a:pt x="4787" y="1729"/>
                  </a:lnTo>
                  <a:lnTo>
                    <a:pt x="4726" y="1792"/>
                  </a:lnTo>
                  <a:lnTo>
                    <a:pt x="4600" y="1915"/>
                  </a:lnTo>
                  <a:lnTo>
                    <a:pt x="4600" y="1915"/>
                  </a:lnTo>
                  <a:lnTo>
                    <a:pt x="4469" y="2042"/>
                  </a:lnTo>
                  <a:lnTo>
                    <a:pt x="4338" y="2168"/>
                  </a:lnTo>
                  <a:lnTo>
                    <a:pt x="4207" y="2296"/>
                  </a:lnTo>
                  <a:lnTo>
                    <a:pt x="4077" y="2423"/>
                  </a:lnTo>
                  <a:lnTo>
                    <a:pt x="4077" y="2423"/>
                  </a:lnTo>
                  <a:lnTo>
                    <a:pt x="4070" y="2432"/>
                  </a:lnTo>
                  <a:lnTo>
                    <a:pt x="4064" y="2440"/>
                  </a:lnTo>
                  <a:lnTo>
                    <a:pt x="4061" y="2449"/>
                  </a:lnTo>
                  <a:lnTo>
                    <a:pt x="4061" y="2456"/>
                  </a:lnTo>
                  <a:lnTo>
                    <a:pt x="4061" y="2463"/>
                  </a:lnTo>
                  <a:lnTo>
                    <a:pt x="4064" y="2470"/>
                  </a:lnTo>
                  <a:lnTo>
                    <a:pt x="4072" y="2477"/>
                  </a:lnTo>
                  <a:lnTo>
                    <a:pt x="4079" y="2484"/>
                  </a:lnTo>
                  <a:lnTo>
                    <a:pt x="4079" y="2484"/>
                  </a:lnTo>
                  <a:lnTo>
                    <a:pt x="4198" y="2596"/>
                  </a:lnTo>
                  <a:lnTo>
                    <a:pt x="4255" y="2652"/>
                  </a:lnTo>
                  <a:lnTo>
                    <a:pt x="4313" y="2709"/>
                  </a:lnTo>
                  <a:lnTo>
                    <a:pt x="4313" y="2709"/>
                  </a:lnTo>
                  <a:lnTo>
                    <a:pt x="4350" y="2752"/>
                  </a:lnTo>
                  <a:lnTo>
                    <a:pt x="4386" y="2796"/>
                  </a:lnTo>
                  <a:lnTo>
                    <a:pt x="4419" y="2840"/>
                  </a:lnTo>
                  <a:lnTo>
                    <a:pt x="4448" y="2887"/>
                  </a:lnTo>
                  <a:lnTo>
                    <a:pt x="4475" y="2934"/>
                  </a:lnTo>
                  <a:lnTo>
                    <a:pt x="4498" y="2981"/>
                  </a:lnTo>
                  <a:lnTo>
                    <a:pt x="4518" y="3029"/>
                  </a:lnTo>
                  <a:lnTo>
                    <a:pt x="4536" y="3080"/>
                  </a:lnTo>
                  <a:lnTo>
                    <a:pt x="4550" y="3130"/>
                  </a:lnTo>
                  <a:lnTo>
                    <a:pt x="4561" y="3182"/>
                  </a:lnTo>
                  <a:lnTo>
                    <a:pt x="4570" y="3234"/>
                  </a:lnTo>
                  <a:lnTo>
                    <a:pt x="4575" y="3286"/>
                  </a:lnTo>
                  <a:lnTo>
                    <a:pt x="4579" y="3340"/>
                  </a:lnTo>
                  <a:lnTo>
                    <a:pt x="4577" y="3396"/>
                  </a:lnTo>
                  <a:lnTo>
                    <a:pt x="4573" y="3452"/>
                  </a:lnTo>
                  <a:lnTo>
                    <a:pt x="4566" y="3509"/>
                  </a:lnTo>
                  <a:lnTo>
                    <a:pt x="4566" y="3509"/>
                  </a:lnTo>
                  <a:lnTo>
                    <a:pt x="4559" y="3558"/>
                  </a:lnTo>
                  <a:lnTo>
                    <a:pt x="4546" y="3606"/>
                  </a:lnTo>
                  <a:lnTo>
                    <a:pt x="4534" y="3653"/>
                  </a:lnTo>
                  <a:lnTo>
                    <a:pt x="4519" y="3698"/>
                  </a:lnTo>
                  <a:lnTo>
                    <a:pt x="4502" y="3743"/>
                  </a:lnTo>
                  <a:lnTo>
                    <a:pt x="4482" y="3786"/>
                  </a:lnTo>
                  <a:lnTo>
                    <a:pt x="4460" y="3827"/>
                  </a:lnTo>
                  <a:lnTo>
                    <a:pt x="4437" y="3869"/>
                  </a:lnTo>
                  <a:lnTo>
                    <a:pt x="4412" y="3907"/>
                  </a:lnTo>
                  <a:lnTo>
                    <a:pt x="4383" y="3944"/>
                  </a:lnTo>
                  <a:lnTo>
                    <a:pt x="4354" y="3982"/>
                  </a:lnTo>
                  <a:lnTo>
                    <a:pt x="4323" y="4016"/>
                  </a:lnTo>
                  <a:lnTo>
                    <a:pt x="4291" y="4049"/>
                  </a:lnTo>
                  <a:lnTo>
                    <a:pt x="4257" y="4081"/>
                  </a:lnTo>
                  <a:lnTo>
                    <a:pt x="4223" y="4110"/>
                  </a:lnTo>
                  <a:lnTo>
                    <a:pt x="4185" y="4138"/>
                  </a:lnTo>
                  <a:lnTo>
                    <a:pt x="4147" y="4164"/>
                  </a:lnTo>
                  <a:lnTo>
                    <a:pt x="4109" y="4189"/>
                  </a:lnTo>
                  <a:lnTo>
                    <a:pt x="4068" y="4210"/>
                  </a:lnTo>
                  <a:lnTo>
                    <a:pt x="4027" y="4232"/>
                  </a:lnTo>
                  <a:lnTo>
                    <a:pt x="3984" y="4250"/>
                  </a:lnTo>
                  <a:lnTo>
                    <a:pt x="3940" y="4266"/>
                  </a:lnTo>
                  <a:lnTo>
                    <a:pt x="3897" y="4280"/>
                  </a:lnTo>
                  <a:lnTo>
                    <a:pt x="3852" y="4293"/>
                  </a:lnTo>
                  <a:lnTo>
                    <a:pt x="3806" y="4304"/>
                  </a:lnTo>
                  <a:lnTo>
                    <a:pt x="3759" y="4311"/>
                  </a:lnTo>
                  <a:lnTo>
                    <a:pt x="3712" y="4316"/>
                  </a:lnTo>
                  <a:lnTo>
                    <a:pt x="3663" y="4318"/>
                  </a:lnTo>
                  <a:lnTo>
                    <a:pt x="3617" y="4320"/>
                  </a:lnTo>
                  <a:lnTo>
                    <a:pt x="3566" y="4318"/>
                  </a:lnTo>
                  <a:lnTo>
                    <a:pt x="3518" y="4313"/>
                  </a:lnTo>
                  <a:lnTo>
                    <a:pt x="3469" y="4306"/>
                  </a:lnTo>
                  <a:lnTo>
                    <a:pt x="3469" y="4306"/>
                  </a:lnTo>
                  <a:lnTo>
                    <a:pt x="3403" y="4293"/>
                  </a:lnTo>
                  <a:lnTo>
                    <a:pt x="3340" y="4277"/>
                  </a:lnTo>
                  <a:lnTo>
                    <a:pt x="3279" y="4257"/>
                  </a:lnTo>
                  <a:lnTo>
                    <a:pt x="3221" y="4234"/>
                  </a:lnTo>
                  <a:lnTo>
                    <a:pt x="3165" y="4207"/>
                  </a:lnTo>
                  <a:lnTo>
                    <a:pt x="3111" y="4176"/>
                  </a:lnTo>
                  <a:lnTo>
                    <a:pt x="3061" y="4144"/>
                  </a:lnTo>
                  <a:lnTo>
                    <a:pt x="3014" y="4106"/>
                  </a:lnTo>
                  <a:lnTo>
                    <a:pt x="2991" y="4088"/>
                  </a:lnTo>
                  <a:lnTo>
                    <a:pt x="2969" y="4067"/>
                  </a:lnTo>
                  <a:lnTo>
                    <a:pt x="2948" y="4045"/>
                  </a:lnTo>
                  <a:lnTo>
                    <a:pt x="2926" y="4023"/>
                  </a:lnTo>
                  <a:lnTo>
                    <a:pt x="2887" y="3977"/>
                  </a:lnTo>
                  <a:lnTo>
                    <a:pt x="2851" y="3928"/>
                  </a:lnTo>
                  <a:lnTo>
                    <a:pt x="2818" y="3874"/>
                  </a:lnTo>
                  <a:lnTo>
                    <a:pt x="2788" y="3818"/>
                  </a:lnTo>
                  <a:lnTo>
                    <a:pt x="2761" y="3759"/>
                  </a:lnTo>
                  <a:lnTo>
                    <a:pt x="2735" y="3696"/>
                  </a:lnTo>
                  <a:lnTo>
                    <a:pt x="2735" y="3696"/>
                  </a:lnTo>
                  <a:lnTo>
                    <a:pt x="2714" y="3630"/>
                  </a:lnTo>
                  <a:lnTo>
                    <a:pt x="2698" y="3565"/>
                  </a:lnTo>
                  <a:lnTo>
                    <a:pt x="2683" y="3500"/>
                  </a:lnTo>
                  <a:lnTo>
                    <a:pt x="2676" y="3437"/>
                  </a:lnTo>
                  <a:lnTo>
                    <a:pt x="2671" y="3374"/>
                  </a:lnTo>
                  <a:lnTo>
                    <a:pt x="2671" y="3342"/>
                  </a:lnTo>
                  <a:lnTo>
                    <a:pt x="2671" y="3311"/>
                  </a:lnTo>
                  <a:lnTo>
                    <a:pt x="2672" y="3281"/>
                  </a:lnTo>
                  <a:lnTo>
                    <a:pt x="2674" y="3250"/>
                  </a:lnTo>
                  <a:lnTo>
                    <a:pt x="2678" y="3218"/>
                  </a:lnTo>
                  <a:lnTo>
                    <a:pt x="2683" y="3189"/>
                  </a:lnTo>
                  <a:lnTo>
                    <a:pt x="2690" y="3159"/>
                  </a:lnTo>
                  <a:lnTo>
                    <a:pt x="2696" y="3128"/>
                  </a:lnTo>
                  <a:lnTo>
                    <a:pt x="2705" y="3098"/>
                  </a:lnTo>
                  <a:lnTo>
                    <a:pt x="2714" y="3069"/>
                  </a:lnTo>
                  <a:lnTo>
                    <a:pt x="2725" y="3040"/>
                  </a:lnTo>
                  <a:lnTo>
                    <a:pt x="2737" y="3009"/>
                  </a:lnTo>
                  <a:lnTo>
                    <a:pt x="2750" y="2981"/>
                  </a:lnTo>
                  <a:lnTo>
                    <a:pt x="2762" y="2952"/>
                  </a:lnTo>
                  <a:lnTo>
                    <a:pt x="2779" y="2923"/>
                  </a:lnTo>
                  <a:lnTo>
                    <a:pt x="2795" y="2896"/>
                  </a:lnTo>
                  <a:lnTo>
                    <a:pt x="2813" y="2867"/>
                  </a:lnTo>
                  <a:lnTo>
                    <a:pt x="2831" y="2840"/>
                  </a:lnTo>
                  <a:lnTo>
                    <a:pt x="2851" y="2812"/>
                  </a:lnTo>
                  <a:lnTo>
                    <a:pt x="2870" y="2785"/>
                  </a:lnTo>
                  <a:lnTo>
                    <a:pt x="2917" y="2731"/>
                  </a:lnTo>
                  <a:lnTo>
                    <a:pt x="2917" y="2731"/>
                  </a:lnTo>
                  <a:lnTo>
                    <a:pt x="2975" y="2668"/>
                  </a:lnTo>
                  <a:lnTo>
                    <a:pt x="3034" y="2607"/>
                  </a:lnTo>
                  <a:lnTo>
                    <a:pt x="3153" y="2484"/>
                  </a:lnTo>
                  <a:lnTo>
                    <a:pt x="3153" y="2484"/>
                  </a:lnTo>
                  <a:lnTo>
                    <a:pt x="3163" y="2470"/>
                  </a:lnTo>
                  <a:lnTo>
                    <a:pt x="3167" y="2465"/>
                  </a:lnTo>
                  <a:lnTo>
                    <a:pt x="3169" y="2459"/>
                  </a:lnTo>
                  <a:lnTo>
                    <a:pt x="3167" y="2452"/>
                  </a:lnTo>
                  <a:lnTo>
                    <a:pt x="3165" y="2447"/>
                  </a:lnTo>
                  <a:lnTo>
                    <a:pt x="3160" y="2440"/>
                  </a:lnTo>
                  <a:lnTo>
                    <a:pt x="3153" y="2432"/>
                  </a:lnTo>
                  <a:lnTo>
                    <a:pt x="3153" y="2432"/>
                  </a:lnTo>
                  <a:lnTo>
                    <a:pt x="2863" y="2163"/>
                  </a:lnTo>
                  <a:lnTo>
                    <a:pt x="2574" y="1893"/>
                  </a:lnTo>
                  <a:lnTo>
                    <a:pt x="2574" y="1893"/>
                  </a:lnTo>
                  <a:lnTo>
                    <a:pt x="2566" y="1886"/>
                  </a:lnTo>
                  <a:lnTo>
                    <a:pt x="2557" y="1880"/>
                  </a:lnTo>
                  <a:lnTo>
                    <a:pt x="2550" y="1877"/>
                  </a:lnTo>
                  <a:lnTo>
                    <a:pt x="2543" y="1877"/>
                  </a:lnTo>
                  <a:lnTo>
                    <a:pt x="2538" y="1877"/>
                  </a:lnTo>
                  <a:lnTo>
                    <a:pt x="2530" y="1880"/>
                  </a:lnTo>
                  <a:lnTo>
                    <a:pt x="2521" y="1886"/>
                  </a:lnTo>
                  <a:lnTo>
                    <a:pt x="2512" y="1893"/>
                  </a:lnTo>
                  <a:lnTo>
                    <a:pt x="2512" y="1893"/>
                  </a:lnTo>
                  <a:lnTo>
                    <a:pt x="2225" y="2163"/>
                  </a:lnTo>
                  <a:lnTo>
                    <a:pt x="1935" y="2432"/>
                  </a:lnTo>
                  <a:lnTo>
                    <a:pt x="1935" y="2432"/>
                  </a:lnTo>
                  <a:lnTo>
                    <a:pt x="1926" y="2440"/>
                  </a:lnTo>
                  <a:lnTo>
                    <a:pt x="1921" y="2447"/>
                  </a:lnTo>
                  <a:lnTo>
                    <a:pt x="1919" y="2452"/>
                  </a:lnTo>
                  <a:lnTo>
                    <a:pt x="1917" y="2459"/>
                  </a:lnTo>
                  <a:lnTo>
                    <a:pt x="1917" y="2465"/>
                  </a:lnTo>
                  <a:lnTo>
                    <a:pt x="1921" y="2472"/>
                  </a:lnTo>
                  <a:lnTo>
                    <a:pt x="1926" y="2479"/>
                  </a:lnTo>
                  <a:lnTo>
                    <a:pt x="1932" y="2486"/>
                  </a:lnTo>
                  <a:lnTo>
                    <a:pt x="1932" y="2486"/>
                  </a:lnTo>
                  <a:lnTo>
                    <a:pt x="2038" y="2592"/>
                  </a:lnTo>
                  <a:lnTo>
                    <a:pt x="2142" y="2698"/>
                  </a:lnTo>
                  <a:lnTo>
                    <a:pt x="2142" y="2698"/>
                  </a:lnTo>
                  <a:lnTo>
                    <a:pt x="2169" y="2729"/>
                  </a:lnTo>
                  <a:lnTo>
                    <a:pt x="2196" y="2760"/>
                  </a:lnTo>
                  <a:lnTo>
                    <a:pt x="2219" y="2790"/>
                  </a:lnTo>
                  <a:lnTo>
                    <a:pt x="2243" y="2822"/>
                  </a:lnTo>
                  <a:lnTo>
                    <a:pt x="2264" y="2857"/>
                  </a:lnTo>
                  <a:lnTo>
                    <a:pt x="2284" y="2889"/>
                  </a:lnTo>
                  <a:lnTo>
                    <a:pt x="2304" y="2923"/>
                  </a:lnTo>
                  <a:lnTo>
                    <a:pt x="2320" y="2959"/>
                  </a:lnTo>
                  <a:lnTo>
                    <a:pt x="2336" y="2995"/>
                  </a:lnTo>
                  <a:lnTo>
                    <a:pt x="2351" y="3029"/>
                  </a:lnTo>
                  <a:lnTo>
                    <a:pt x="2363" y="3067"/>
                  </a:lnTo>
                  <a:lnTo>
                    <a:pt x="2376" y="3103"/>
                  </a:lnTo>
                  <a:lnTo>
                    <a:pt x="2385" y="3141"/>
                  </a:lnTo>
                  <a:lnTo>
                    <a:pt x="2394" y="3178"/>
                  </a:lnTo>
                  <a:lnTo>
                    <a:pt x="2401" y="3216"/>
                  </a:lnTo>
                  <a:lnTo>
                    <a:pt x="2406" y="3254"/>
                  </a:lnTo>
                  <a:lnTo>
                    <a:pt x="2410" y="3292"/>
                  </a:lnTo>
                  <a:lnTo>
                    <a:pt x="2412" y="3329"/>
                  </a:lnTo>
                  <a:lnTo>
                    <a:pt x="2414" y="3367"/>
                  </a:lnTo>
                  <a:lnTo>
                    <a:pt x="2414" y="3405"/>
                  </a:lnTo>
                  <a:lnTo>
                    <a:pt x="2410" y="3444"/>
                  </a:lnTo>
                  <a:lnTo>
                    <a:pt x="2406" y="3482"/>
                  </a:lnTo>
                  <a:lnTo>
                    <a:pt x="2403" y="3520"/>
                  </a:lnTo>
                  <a:lnTo>
                    <a:pt x="2396" y="3558"/>
                  </a:lnTo>
                  <a:lnTo>
                    <a:pt x="2387" y="3596"/>
                  </a:lnTo>
                  <a:lnTo>
                    <a:pt x="2378" y="3633"/>
                  </a:lnTo>
                  <a:lnTo>
                    <a:pt x="2365" y="3669"/>
                  </a:lnTo>
                  <a:lnTo>
                    <a:pt x="2352" y="3707"/>
                  </a:lnTo>
                  <a:lnTo>
                    <a:pt x="2338" y="3743"/>
                  </a:lnTo>
                  <a:lnTo>
                    <a:pt x="2322" y="3779"/>
                  </a:lnTo>
                  <a:lnTo>
                    <a:pt x="2304" y="3813"/>
                  </a:lnTo>
                  <a:lnTo>
                    <a:pt x="2284" y="3849"/>
                  </a:lnTo>
                  <a:lnTo>
                    <a:pt x="2284" y="3849"/>
                  </a:lnTo>
                  <a:lnTo>
                    <a:pt x="2266" y="3880"/>
                  </a:lnTo>
                  <a:lnTo>
                    <a:pt x="2244" y="3910"/>
                  </a:lnTo>
                  <a:lnTo>
                    <a:pt x="2223" y="3941"/>
                  </a:lnTo>
                  <a:lnTo>
                    <a:pt x="2201" y="3969"/>
                  </a:lnTo>
                  <a:lnTo>
                    <a:pt x="2178" y="3996"/>
                  </a:lnTo>
                  <a:lnTo>
                    <a:pt x="2153" y="4023"/>
                  </a:lnTo>
                  <a:lnTo>
                    <a:pt x="2128" y="4050"/>
                  </a:lnTo>
                  <a:lnTo>
                    <a:pt x="2102" y="4074"/>
                  </a:lnTo>
                  <a:lnTo>
                    <a:pt x="2075" y="4097"/>
                  </a:lnTo>
                  <a:lnTo>
                    <a:pt x="2047" y="4120"/>
                  </a:lnTo>
                  <a:lnTo>
                    <a:pt x="2018" y="4140"/>
                  </a:lnTo>
                  <a:lnTo>
                    <a:pt x="1989" y="4160"/>
                  </a:lnTo>
                  <a:lnTo>
                    <a:pt x="1959" y="4180"/>
                  </a:lnTo>
                  <a:lnTo>
                    <a:pt x="1928" y="4198"/>
                  </a:lnTo>
                  <a:lnTo>
                    <a:pt x="1897" y="4214"/>
                  </a:lnTo>
                  <a:lnTo>
                    <a:pt x="1865" y="4230"/>
                  </a:lnTo>
                  <a:lnTo>
                    <a:pt x="1833" y="4243"/>
                  </a:lnTo>
                  <a:lnTo>
                    <a:pt x="1798" y="4257"/>
                  </a:lnTo>
                  <a:lnTo>
                    <a:pt x="1764" y="4268"/>
                  </a:lnTo>
                  <a:lnTo>
                    <a:pt x="1730" y="4279"/>
                  </a:lnTo>
                  <a:lnTo>
                    <a:pt x="1696" y="4288"/>
                  </a:lnTo>
                  <a:lnTo>
                    <a:pt x="1660" y="4297"/>
                  </a:lnTo>
                  <a:lnTo>
                    <a:pt x="1626" y="4302"/>
                  </a:lnTo>
                  <a:lnTo>
                    <a:pt x="1588" y="4307"/>
                  </a:lnTo>
                  <a:lnTo>
                    <a:pt x="1552" y="4311"/>
                  </a:lnTo>
                  <a:lnTo>
                    <a:pt x="1516" y="4315"/>
                  </a:lnTo>
                  <a:lnTo>
                    <a:pt x="1478" y="4316"/>
                  </a:lnTo>
                  <a:lnTo>
                    <a:pt x="1441" y="4316"/>
                  </a:lnTo>
                  <a:lnTo>
                    <a:pt x="1403" y="4315"/>
                  </a:lnTo>
                  <a:lnTo>
                    <a:pt x="1365" y="4311"/>
                  </a:lnTo>
                  <a:lnTo>
                    <a:pt x="1327" y="4307"/>
                  </a:lnTo>
                  <a:lnTo>
                    <a:pt x="1289" y="4302"/>
                  </a:lnTo>
                  <a:lnTo>
                    <a:pt x="1289" y="4302"/>
                  </a:lnTo>
                  <a:lnTo>
                    <a:pt x="1250" y="4295"/>
                  </a:lnTo>
                  <a:lnTo>
                    <a:pt x="1212" y="4286"/>
                  </a:lnTo>
                  <a:lnTo>
                    <a:pt x="1173" y="4275"/>
                  </a:lnTo>
                  <a:lnTo>
                    <a:pt x="1135" y="4261"/>
                  </a:lnTo>
                  <a:lnTo>
                    <a:pt x="1099" y="4246"/>
                  </a:lnTo>
                  <a:lnTo>
                    <a:pt x="1061" y="4232"/>
                  </a:lnTo>
                  <a:lnTo>
                    <a:pt x="1025" y="4214"/>
                  </a:lnTo>
                  <a:lnTo>
                    <a:pt x="991" y="4194"/>
                  </a:lnTo>
                  <a:lnTo>
                    <a:pt x="957" y="4174"/>
                  </a:lnTo>
                  <a:lnTo>
                    <a:pt x="924" y="4153"/>
                  </a:lnTo>
                  <a:lnTo>
                    <a:pt x="892" y="4129"/>
                  </a:lnTo>
                  <a:lnTo>
                    <a:pt x="860" y="4104"/>
                  </a:lnTo>
                  <a:lnTo>
                    <a:pt x="831" y="4079"/>
                  </a:lnTo>
                  <a:lnTo>
                    <a:pt x="800" y="4052"/>
                  </a:lnTo>
                  <a:lnTo>
                    <a:pt x="773" y="4023"/>
                  </a:lnTo>
                  <a:lnTo>
                    <a:pt x="746" y="3995"/>
                  </a:lnTo>
                  <a:lnTo>
                    <a:pt x="721" y="3964"/>
                  </a:lnTo>
                  <a:lnTo>
                    <a:pt x="696" y="3932"/>
                  </a:lnTo>
                  <a:lnTo>
                    <a:pt x="673" y="3899"/>
                  </a:lnTo>
                  <a:lnTo>
                    <a:pt x="651" y="3867"/>
                  </a:lnTo>
                  <a:lnTo>
                    <a:pt x="631" y="3833"/>
                  </a:lnTo>
                  <a:lnTo>
                    <a:pt x="611" y="3799"/>
                  </a:lnTo>
                  <a:lnTo>
                    <a:pt x="593" y="3763"/>
                  </a:lnTo>
                  <a:lnTo>
                    <a:pt x="577" y="3727"/>
                  </a:lnTo>
                  <a:lnTo>
                    <a:pt x="563" y="3689"/>
                  </a:lnTo>
                  <a:lnTo>
                    <a:pt x="550" y="3651"/>
                  </a:lnTo>
                  <a:lnTo>
                    <a:pt x="540" y="3613"/>
                  </a:lnTo>
                  <a:lnTo>
                    <a:pt x="531" y="3576"/>
                  </a:lnTo>
                  <a:lnTo>
                    <a:pt x="522" y="3536"/>
                  </a:lnTo>
                  <a:lnTo>
                    <a:pt x="516" y="3497"/>
                  </a:lnTo>
                  <a:lnTo>
                    <a:pt x="513" y="3457"/>
                  </a:lnTo>
                  <a:lnTo>
                    <a:pt x="509" y="3418"/>
                  </a:lnTo>
                  <a:lnTo>
                    <a:pt x="509" y="3418"/>
                  </a:lnTo>
                  <a:lnTo>
                    <a:pt x="509" y="3362"/>
                  </a:lnTo>
                  <a:lnTo>
                    <a:pt x="511" y="3310"/>
                  </a:lnTo>
                  <a:lnTo>
                    <a:pt x="514" y="3258"/>
                  </a:lnTo>
                  <a:lnTo>
                    <a:pt x="522" y="3205"/>
                  </a:lnTo>
                  <a:lnTo>
                    <a:pt x="531" y="3157"/>
                  </a:lnTo>
                  <a:lnTo>
                    <a:pt x="543" y="3107"/>
                  </a:lnTo>
                  <a:lnTo>
                    <a:pt x="558" y="3060"/>
                  </a:lnTo>
                  <a:lnTo>
                    <a:pt x="574" y="3011"/>
                  </a:lnTo>
                  <a:lnTo>
                    <a:pt x="593" y="2966"/>
                  </a:lnTo>
                  <a:lnTo>
                    <a:pt x="617" y="2921"/>
                  </a:lnTo>
                  <a:lnTo>
                    <a:pt x="642" y="2876"/>
                  </a:lnTo>
                  <a:lnTo>
                    <a:pt x="669" y="2835"/>
                  </a:lnTo>
                  <a:lnTo>
                    <a:pt x="700" y="2792"/>
                  </a:lnTo>
                  <a:lnTo>
                    <a:pt x="734" y="2752"/>
                  </a:lnTo>
                  <a:lnTo>
                    <a:pt x="770" y="2713"/>
                  </a:lnTo>
                  <a:lnTo>
                    <a:pt x="808" y="2675"/>
                  </a:lnTo>
                  <a:lnTo>
                    <a:pt x="808" y="2675"/>
                  </a:lnTo>
                  <a:lnTo>
                    <a:pt x="908" y="2580"/>
                  </a:lnTo>
                  <a:lnTo>
                    <a:pt x="1011" y="2486"/>
                  </a:lnTo>
                  <a:lnTo>
                    <a:pt x="1011" y="2486"/>
                  </a:lnTo>
                  <a:lnTo>
                    <a:pt x="1018" y="2479"/>
                  </a:lnTo>
                  <a:lnTo>
                    <a:pt x="1023" y="2474"/>
                  </a:lnTo>
                  <a:lnTo>
                    <a:pt x="1027" y="2467"/>
                  </a:lnTo>
                  <a:lnTo>
                    <a:pt x="1027" y="2459"/>
                  </a:lnTo>
                  <a:lnTo>
                    <a:pt x="1027" y="2454"/>
                  </a:lnTo>
                  <a:lnTo>
                    <a:pt x="1025" y="2447"/>
                  </a:lnTo>
                  <a:lnTo>
                    <a:pt x="1020" y="2440"/>
                  </a:lnTo>
                  <a:lnTo>
                    <a:pt x="1014" y="2432"/>
                  </a:lnTo>
                  <a:lnTo>
                    <a:pt x="1014" y="2432"/>
                  </a:lnTo>
                  <a:lnTo>
                    <a:pt x="982" y="2396"/>
                  </a:lnTo>
                  <a:lnTo>
                    <a:pt x="966" y="2378"/>
                  </a:lnTo>
                  <a:lnTo>
                    <a:pt x="948" y="2362"/>
                  </a:lnTo>
                  <a:lnTo>
                    <a:pt x="948" y="2362"/>
                  </a:lnTo>
                  <a:lnTo>
                    <a:pt x="318" y="1747"/>
                  </a:lnTo>
                  <a:lnTo>
                    <a:pt x="318" y="1747"/>
                  </a:lnTo>
                  <a:lnTo>
                    <a:pt x="284" y="1713"/>
                  </a:lnTo>
                  <a:lnTo>
                    <a:pt x="252" y="1677"/>
                  </a:lnTo>
                  <a:lnTo>
                    <a:pt x="221" y="1640"/>
                  </a:lnTo>
                  <a:lnTo>
                    <a:pt x="192" y="1602"/>
                  </a:lnTo>
                  <a:lnTo>
                    <a:pt x="164" y="1562"/>
                  </a:lnTo>
                  <a:lnTo>
                    <a:pt x="138" y="1523"/>
                  </a:lnTo>
                  <a:lnTo>
                    <a:pt x="115" y="1480"/>
                  </a:lnTo>
                  <a:lnTo>
                    <a:pt x="92" y="1438"/>
                  </a:lnTo>
                  <a:lnTo>
                    <a:pt x="92" y="1438"/>
                  </a:lnTo>
                  <a:lnTo>
                    <a:pt x="76" y="1402"/>
                  </a:lnTo>
                  <a:lnTo>
                    <a:pt x="61" y="1364"/>
                  </a:lnTo>
                  <a:lnTo>
                    <a:pt x="47" y="1327"/>
                  </a:lnTo>
                  <a:lnTo>
                    <a:pt x="36" y="1291"/>
                  </a:lnTo>
                  <a:lnTo>
                    <a:pt x="25" y="1251"/>
                  </a:lnTo>
                  <a:lnTo>
                    <a:pt x="16" y="1213"/>
                  </a:lnTo>
                  <a:lnTo>
                    <a:pt x="0" y="1136"/>
                  </a:lnTo>
                  <a:lnTo>
                    <a:pt x="0" y="1136"/>
                  </a:lnTo>
                  <a:lnTo>
                    <a:pt x="0" y="920"/>
                  </a:lnTo>
                  <a:lnTo>
                    <a:pt x="0" y="920"/>
                  </a:lnTo>
                  <a:lnTo>
                    <a:pt x="13" y="850"/>
                  </a:lnTo>
                  <a:lnTo>
                    <a:pt x="27" y="780"/>
                  </a:lnTo>
                  <a:lnTo>
                    <a:pt x="47" y="710"/>
                  </a:lnTo>
                  <a:lnTo>
                    <a:pt x="58" y="676"/>
                  </a:lnTo>
                  <a:lnTo>
                    <a:pt x="68" y="642"/>
                  </a:lnTo>
                  <a:lnTo>
                    <a:pt x="68" y="642"/>
                  </a:lnTo>
                  <a:lnTo>
                    <a:pt x="94" y="582"/>
                  </a:lnTo>
                  <a:lnTo>
                    <a:pt x="119" y="527"/>
                  </a:lnTo>
                  <a:lnTo>
                    <a:pt x="147" y="473"/>
                  </a:lnTo>
                  <a:lnTo>
                    <a:pt x="178" y="421"/>
                  </a:lnTo>
                  <a:lnTo>
                    <a:pt x="212" y="372"/>
                  </a:lnTo>
                  <a:lnTo>
                    <a:pt x="248" y="327"/>
                  </a:lnTo>
                  <a:lnTo>
                    <a:pt x="288" y="284"/>
                  </a:lnTo>
                  <a:lnTo>
                    <a:pt x="329" y="244"/>
                  </a:lnTo>
                  <a:lnTo>
                    <a:pt x="372" y="207"/>
                  </a:lnTo>
                  <a:lnTo>
                    <a:pt x="419" y="173"/>
                  </a:lnTo>
                  <a:lnTo>
                    <a:pt x="468" y="142"/>
                  </a:lnTo>
                  <a:lnTo>
                    <a:pt x="518" y="113"/>
                  </a:lnTo>
                  <a:lnTo>
                    <a:pt x="574" y="88"/>
                  </a:lnTo>
                  <a:lnTo>
                    <a:pt x="629" y="65"/>
                  </a:lnTo>
                  <a:lnTo>
                    <a:pt x="689" y="45"/>
                  </a:lnTo>
                  <a:lnTo>
                    <a:pt x="752" y="29"/>
                  </a:lnTo>
                  <a:lnTo>
                    <a:pt x="752" y="29"/>
                  </a:lnTo>
                  <a:lnTo>
                    <a:pt x="790" y="22"/>
                  </a:lnTo>
                  <a:lnTo>
                    <a:pt x="829" y="14"/>
                  </a:lnTo>
                  <a:lnTo>
                    <a:pt x="906" y="0"/>
                  </a:lnTo>
                  <a:lnTo>
                    <a:pt x="906" y="0"/>
                  </a:lnTo>
                  <a:close/>
                  <a:moveTo>
                    <a:pt x="4523" y="1005"/>
                  </a:moveTo>
                  <a:lnTo>
                    <a:pt x="4523" y="1005"/>
                  </a:lnTo>
                  <a:lnTo>
                    <a:pt x="4519" y="967"/>
                  </a:lnTo>
                  <a:lnTo>
                    <a:pt x="4514" y="929"/>
                  </a:lnTo>
                  <a:lnTo>
                    <a:pt x="4505" y="892"/>
                  </a:lnTo>
                  <a:lnTo>
                    <a:pt x="4493" y="856"/>
                  </a:lnTo>
                  <a:lnTo>
                    <a:pt x="4476" y="822"/>
                  </a:lnTo>
                  <a:lnTo>
                    <a:pt x="4458" y="787"/>
                  </a:lnTo>
                  <a:lnTo>
                    <a:pt x="4437" y="755"/>
                  </a:lnTo>
                  <a:lnTo>
                    <a:pt x="4413" y="723"/>
                  </a:lnTo>
                  <a:lnTo>
                    <a:pt x="4413" y="723"/>
                  </a:lnTo>
                  <a:lnTo>
                    <a:pt x="4386" y="694"/>
                  </a:lnTo>
                  <a:lnTo>
                    <a:pt x="4356" y="667"/>
                  </a:lnTo>
                  <a:lnTo>
                    <a:pt x="4323" y="642"/>
                  </a:lnTo>
                  <a:lnTo>
                    <a:pt x="4287" y="622"/>
                  </a:lnTo>
                  <a:lnTo>
                    <a:pt x="4250" y="602"/>
                  </a:lnTo>
                  <a:lnTo>
                    <a:pt x="4210" y="588"/>
                  </a:lnTo>
                  <a:lnTo>
                    <a:pt x="4169" y="577"/>
                  </a:lnTo>
                  <a:lnTo>
                    <a:pt x="4126" y="570"/>
                  </a:lnTo>
                  <a:lnTo>
                    <a:pt x="4082" y="566"/>
                  </a:lnTo>
                  <a:lnTo>
                    <a:pt x="4061" y="566"/>
                  </a:lnTo>
                  <a:lnTo>
                    <a:pt x="4039" y="566"/>
                  </a:lnTo>
                  <a:lnTo>
                    <a:pt x="4018" y="568"/>
                  </a:lnTo>
                  <a:lnTo>
                    <a:pt x="3998" y="572"/>
                  </a:lnTo>
                  <a:lnTo>
                    <a:pt x="3976" y="577"/>
                  </a:lnTo>
                  <a:lnTo>
                    <a:pt x="3955" y="582"/>
                  </a:lnTo>
                  <a:lnTo>
                    <a:pt x="3933" y="590"/>
                  </a:lnTo>
                  <a:lnTo>
                    <a:pt x="3913" y="597"/>
                  </a:lnTo>
                  <a:lnTo>
                    <a:pt x="3894" y="608"/>
                  </a:lnTo>
                  <a:lnTo>
                    <a:pt x="3874" y="618"/>
                  </a:lnTo>
                  <a:lnTo>
                    <a:pt x="3854" y="631"/>
                  </a:lnTo>
                  <a:lnTo>
                    <a:pt x="3836" y="645"/>
                  </a:lnTo>
                  <a:lnTo>
                    <a:pt x="3816" y="660"/>
                  </a:lnTo>
                  <a:lnTo>
                    <a:pt x="3800" y="678"/>
                  </a:lnTo>
                  <a:lnTo>
                    <a:pt x="3800" y="678"/>
                  </a:lnTo>
                  <a:lnTo>
                    <a:pt x="3764" y="714"/>
                  </a:lnTo>
                  <a:lnTo>
                    <a:pt x="3728" y="748"/>
                  </a:lnTo>
                  <a:lnTo>
                    <a:pt x="3653" y="816"/>
                  </a:lnTo>
                  <a:lnTo>
                    <a:pt x="3577" y="883"/>
                  </a:lnTo>
                  <a:lnTo>
                    <a:pt x="3503" y="951"/>
                  </a:lnTo>
                  <a:lnTo>
                    <a:pt x="3503" y="951"/>
                  </a:lnTo>
                  <a:lnTo>
                    <a:pt x="3246" y="1194"/>
                  </a:lnTo>
                  <a:lnTo>
                    <a:pt x="2989" y="1438"/>
                  </a:lnTo>
                  <a:lnTo>
                    <a:pt x="2989" y="1438"/>
                  </a:lnTo>
                  <a:lnTo>
                    <a:pt x="2980" y="1449"/>
                  </a:lnTo>
                  <a:lnTo>
                    <a:pt x="2976" y="1454"/>
                  </a:lnTo>
                  <a:lnTo>
                    <a:pt x="2976" y="1458"/>
                  </a:lnTo>
                  <a:lnTo>
                    <a:pt x="2976" y="1463"/>
                  </a:lnTo>
                  <a:lnTo>
                    <a:pt x="2978" y="1469"/>
                  </a:lnTo>
                  <a:lnTo>
                    <a:pt x="2982" y="1474"/>
                  </a:lnTo>
                  <a:lnTo>
                    <a:pt x="2987" y="1481"/>
                  </a:lnTo>
                  <a:lnTo>
                    <a:pt x="2987" y="1481"/>
                  </a:lnTo>
                  <a:lnTo>
                    <a:pt x="3590" y="2037"/>
                  </a:lnTo>
                  <a:lnTo>
                    <a:pt x="3590" y="2037"/>
                  </a:lnTo>
                  <a:lnTo>
                    <a:pt x="3597" y="2042"/>
                  </a:lnTo>
                  <a:lnTo>
                    <a:pt x="3602" y="2046"/>
                  </a:lnTo>
                  <a:lnTo>
                    <a:pt x="3608" y="2048"/>
                  </a:lnTo>
                  <a:lnTo>
                    <a:pt x="3613" y="2048"/>
                  </a:lnTo>
                  <a:lnTo>
                    <a:pt x="3618" y="2048"/>
                  </a:lnTo>
                  <a:lnTo>
                    <a:pt x="3624" y="2044"/>
                  </a:lnTo>
                  <a:lnTo>
                    <a:pt x="3636" y="2035"/>
                  </a:lnTo>
                  <a:lnTo>
                    <a:pt x="3636" y="2035"/>
                  </a:lnTo>
                  <a:lnTo>
                    <a:pt x="3683" y="1988"/>
                  </a:lnTo>
                  <a:lnTo>
                    <a:pt x="3730" y="1943"/>
                  </a:lnTo>
                  <a:lnTo>
                    <a:pt x="3730" y="1943"/>
                  </a:lnTo>
                  <a:lnTo>
                    <a:pt x="3906" y="1773"/>
                  </a:lnTo>
                  <a:lnTo>
                    <a:pt x="4082" y="1600"/>
                  </a:lnTo>
                  <a:lnTo>
                    <a:pt x="4171" y="1514"/>
                  </a:lnTo>
                  <a:lnTo>
                    <a:pt x="4257" y="1427"/>
                  </a:lnTo>
                  <a:lnTo>
                    <a:pt x="4341" y="1339"/>
                  </a:lnTo>
                  <a:lnTo>
                    <a:pt x="4426" y="1249"/>
                  </a:lnTo>
                  <a:lnTo>
                    <a:pt x="4426" y="1249"/>
                  </a:lnTo>
                  <a:lnTo>
                    <a:pt x="4449" y="1224"/>
                  </a:lnTo>
                  <a:lnTo>
                    <a:pt x="4467" y="1197"/>
                  </a:lnTo>
                  <a:lnTo>
                    <a:pt x="4484" y="1169"/>
                  </a:lnTo>
                  <a:lnTo>
                    <a:pt x="4498" y="1138"/>
                  </a:lnTo>
                  <a:lnTo>
                    <a:pt x="4507" y="1107"/>
                  </a:lnTo>
                  <a:lnTo>
                    <a:pt x="4516" y="1075"/>
                  </a:lnTo>
                  <a:lnTo>
                    <a:pt x="4519" y="1041"/>
                  </a:lnTo>
                  <a:lnTo>
                    <a:pt x="4523" y="1005"/>
                  </a:lnTo>
                  <a:lnTo>
                    <a:pt x="4523" y="1005"/>
                  </a:lnTo>
                  <a:close/>
                  <a:moveTo>
                    <a:pt x="574" y="998"/>
                  </a:moveTo>
                  <a:lnTo>
                    <a:pt x="574" y="998"/>
                  </a:lnTo>
                  <a:lnTo>
                    <a:pt x="574" y="1021"/>
                  </a:lnTo>
                  <a:lnTo>
                    <a:pt x="576" y="1043"/>
                  </a:lnTo>
                  <a:lnTo>
                    <a:pt x="579" y="1066"/>
                  </a:lnTo>
                  <a:lnTo>
                    <a:pt x="583" y="1088"/>
                  </a:lnTo>
                  <a:lnTo>
                    <a:pt x="588" y="1109"/>
                  </a:lnTo>
                  <a:lnTo>
                    <a:pt x="593" y="1129"/>
                  </a:lnTo>
                  <a:lnTo>
                    <a:pt x="601" y="1149"/>
                  </a:lnTo>
                  <a:lnTo>
                    <a:pt x="610" y="1169"/>
                  </a:lnTo>
                  <a:lnTo>
                    <a:pt x="619" y="1188"/>
                  </a:lnTo>
                  <a:lnTo>
                    <a:pt x="629" y="1208"/>
                  </a:lnTo>
                  <a:lnTo>
                    <a:pt x="653" y="1244"/>
                  </a:lnTo>
                  <a:lnTo>
                    <a:pt x="680" y="1280"/>
                  </a:lnTo>
                  <a:lnTo>
                    <a:pt x="709" y="1312"/>
                  </a:lnTo>
                  <a:lnTo>
                    <a:pt x="709" y="1312"/>
                  </a:lnTo>
                  <a:lnTo>
                    <a:pt x="800" y="1404"/>
                  </a:lnTo>
                  <a:lnTo>
                    <a:pt x="894" y="1494"/>
                  </a:lnTo>
                  <a:lnTo>
                    <a:pt x="894" y="1494"/>
                  </a:lnTo>
                  <a:lnTo>
                    <a:pt x="1167" y="1758"/>
                  </a:lnTo>
                  <a:lnTo>
                    <a:pt x="1306" y="1889"/>
                  </a:lnTo>
                  <a:lnTo>
                    <a:pt x="1444" y="2021"/>
                  </a:lnTo>
                  <a:lnTo>
                    <a:pt x="1444" y="2021"/>
                  </a:lnTo>
                  <a:lnTo>
                    <a:pt x="1455" y="2028"/>
                  </a:lnTo>
                  <a:lnTo>
                    <a:pt x="1464" y="2033"/>
                  </a:lnTo>
                  <a:lnTo>
                    <a:pt x="1471" y="2037"/>
                  </a:lnTo>
                  <a:lnTo>
                    <a:pt x="1480" y="2039"/>
                  </a:lnTo>
                  <a:lnTo>
                    <a:pt x="1487" y="2037"/>
                  </a:lnTo>
                  <a:lnTo>
                    <a:pt x="1496" y="2033"/>
                  </a:lnTo>
                  <a:lnTo>
                    <a:pt x="1505" y="2028"/>
                  </a:lnTo>
                  <a:lnTo>
                    <a:pt x="1516" y="2021"/>
                  </a:lnTo>
                  <a:lnTo>
                    <a:pt x="1516" y="2021"/>
                  </a:lnTo>
                  <a:lnTo>
                    <a:pt x="1800" y="1756"/>
                  </a:lnTo>
                  <a:lnTo>
                    <a:pt x="1944" y="1625"/>
                  </a:lnTo>
                  <a:lnTo>
                    <a:pt x="2090" y="1498"/>
                  </a:lnTo>
                  <a:lnTo>
                    <a:pt x="2090" y="1498"/>
                  </a:lnTo>
                  <a:lnTo>
                    <a:pt x="2095" y="1490"/>
                  </a:lnTo>
                  <a:lnTo>
                    <a:pt x="2101" y="1485"/>
                  </a:lnTo>
                  <a:lnTo>
                    <a:pt x="2104" y="1480"/>
                  </a:lnTo>
                  <a:lnTo>
                    <a:pt x="2106" y="1474"/>
                  </a:lnTo>
                  <a:lnTo>
                    <a:pt x="2106" y="1467"/>
                  </a:lnTo>
                  <a:lnTo>
                    <a:pt x="2104" y="1462"/>
                  </a:lnTo>
                  <a:lnTo>
                    <a:pt x="2101" y="1454"/>
                  </a:lnTo>
                  <a:lnTo>
                    <a:pt x="2097" y="1449"/>
                  </a:lnTo>
                  <a:lnTo>
                    <a:pt x="2097" y="1449"/>
                  </a:lnTo>
                  <a:lnTo>
                    <a:pt x="2083" y="1433"/>
                  </a:lnTo>
                  <a:lnTo>
                    <a:pt x="2068" y="1417"/>
                  </a:lnTo>
                  <a:lnTo>
                    <a:pt x="2068" y="1417"/>
                  </a:lnTo>
                  <a:lnTo>
                    <a:pt x="1849" y="1204"/>
                  </a:lnTo>
                  <a:lnTo>
                    <a:pt x="1849" y="1204"/>
                  </a:lnTo>
                  <a:lnTo>
                    <a:pt x="1716" y="1073"/>
                  </a:lnTo>
                  <a:lnTo>
                    <a:pt x="1581" y="946"/>
                  </a:lnTo>
                  <a:lnTo>
                    <a:pt x="1446" y="816"/>
                  </a:lnTo>
                  <a:lnTo>
                    <a:pt x="1311" y="690"/>
                  </a:lnTo>
                  <a:lnTo>
                    <a:pt x="1311" y="690"/>
                  </a:lnTo>
                  <a:lnTo>
                    <a:pt x="1284" y="667"/>
                  </a:lnTo>
                  <a:lnTo>
                    <a:pt x="1257" y="647"/>
                  </a:lnTo>
                  <a:lnTo>
                    <a:pt x="1230" y="629"/>
                  </a:lnTo>
                  <a:lnTo>
                    <a:pt x="1203" y="613"/>
                  </a:lnTo>
                  <a:lnTo>
                    <a:pt x="1174" y="599"/>
                  </a:lnTo>
                  <a:lnTo>
                    <a:pt x="1146" y="588"/>
                  </a:lnTo>
                  <a:lnTo>
                    <a:pt x="1117" y="579"/>
                  </a:lnTo>
                  <a:lnTo>
                    <a:pt x="1086" y="572"/>
                  </a:lnTo>
                  <a:lnTo>
                    <a:pt x="1057" y="568"/>
                  </a:lnTo>
                  <a:lnTo>
                    <a:pt x="1027" y="566"/>
                  </a:lnTo>
                  <a:lnTo>
                    <a:pt x="996" y="566"/>
                  </a:lnTo>
                  <a:lnTo>
                    <a:pt x="966" y="570"/>
                  </a:lnTo>
                  <a:lnTo>
                    <a:pt x="933" y="573"/>
                  </a:lnTo>
                  <a:lnTo>
                    <a:pt x="903" y="582"/>
                  </a:lnTo>
                  <a:lnTo>
                    <a:pt x="870" y="591"/>
                  </a:lnTo>
                  <a:lnTo>
                    <a:pt x="838" y="604"/>
                  </a:lnTo>
                  <a:lnTo>
                    <a:pt x="838" y="604"/>
                  </a:lnTo>
                  <a:lnTo>
                    <a:pt x="808" y="618"/>
                  </a:lnTo>
                  <a:lnTo>
                    <a:pt x="777" y="635"/>
                  </a:lnTo>
                  <a:lnTo>
                    <a:pt x="750" y="651"/>
                  </a:lnTo>
                  <a:lnTo>
                    <a:pt x="725" y="671"/>
                  </a:lnTo>
                  <a:lnTo>
                    <a:pt x="703" y="690"/>
                  </a:lnTo>
                  <a:lnTo>
                    <a:pt x="682" y="712"/>
                  </a:lnTo>
                  <a:lnTo>
                    <a:pt x="662" y="733"/>
                  </a:lnTo>
                  <a:lnTo>
                    <a:pt x="644" y="759"/>
                  </a:lnTo>
                  <a:lnTo>
                    <a:pt x="629" y="784"/>
                  </a:lnTo>
                  <a:lnTo>
                    <a:pt x="615" y="811"/>
                  </a:lnTo>
                  <a:lnTo>
                    <a:pt x="604" y="840"/>
                  </a:lnTo>
                  <a:lnTo>
                    <a:pt x="595" y="868"/>
                  </a:lnTo>
                  <a:lnTo>
                    <a:pt x="586" y="899"/>
                  </a:lnTo>
                  <a:lnTo>
                    <a:pt x="581" y="929"/>
                  </a:lnTo>
                  <a:lnTo>
                    <a:pt x="576" y="964"/>
                  </a:lnTo>
                  <a:lnTo>
                    <a:pt x="574" y="998"/>
                  </a:lnTo>
                  <a:lnTo>
                    <a:pt x="574" y="998"/>
                  </a:lnTo>
                  <a:close/>
                  <a:moveTo>
                    <a:pt x="3985" y="3355"/>
                  </a:moveTo>
                  <a:lnTo>
                    <a:pt x="3985" y="3355"/>
                  </a:lnTo>
                  <a:lnTo>
                    <a:pt x="3985" y="3328"/>
                  </a:lnTo>
                  <a:lnTo>
                    <a:pt x="3982" y="3301"/>
                  </a:lnTo>
                  <a:lnTo>
                    <a:pt x="3976" y="3274"/>
                  </a:lnTo>
                  <a:lnTo>
                    <a:pt x="3969" y="3249"/>
                  </a:lnTo>
                  <a:lnTo>
                    <a:pt x="3958" y="3223"/>
                  </a:lnTo>
                  <a:lnTo>
                    <a:pt x="3944" y="3200"/>
                  </a:lnTo>
                  <a:lnTo>
                    <a:pt x="3930" y="3175"/>
                  </a:lnTo>
                  <a:lnTo>
                    <a:pt x="3912" y="3153"/>
                  </a:lnTo>
                  <a:lnTo>
                    <a:pt x="3912" y="3153"/>
                  </a:lnTo>
                  <a:lnTo>
                    <a:pt x="3877" y="3114"/>
                  </a:lnTo>
                  <a:lnTo>
                    <a:pt x="3843" y="3076"/>
                  </a:lnTo>
                  <a:lnTo>
                    <a:pt x="3806" y="3040"/>
                  </a:lnTo>
                  <a:lnTo>
                    <a:pt x="3770" y="3004"/>
                  </a:lnTo>
                  <a:lnTo>
                    <a:pt x="3694" y="2934"/>
                  </a:lnTo>
                  <a:lnTo>
                    <a:pt x="3618" y="2862"/>
                  </a:lnTo>
                  <a:lnTo>
                    <a:pt x="3618" y="2862"/>
                  </a:lnTo>
                  <a:lnTo>
                    <a:pt x="3613" y="2857"/>
                  </a:lnTo>
                  <a:lnTo>
                    <a:pt x="3606" y="2855"/>
                  </a:lnTo>
                  <a:lnTo>
                    <a:pt x="3600" y="2853"/>
                  </a:lnTo>
                  <a:lnTo>
                    <a:pt x="3597" y="2853"/>
                  </a:lnTo>
                  <a:lnTo>
                    <a:pt x="3591" y="2855"/>
                  </a:lnTo>
                  <a:lnTo>
                    <a:pt x="3586" y="2858"/>
                  </a:lnTo>
                  <a:lnTo>
                    <a:pt x="3577" y="2867"/>
                  </a:lnTo>
                  <a:lnTo>
                    <a:pt x="3577" y="2867"/>
                  </a:lnTo>
                  <a:lnTo>
                    <a:pt x="3449" y="3013"/>
                  </a:lnTo>
                  <a:lnTo>
                    <a:pt x="3386" y="3089"/>
                  </a:lnTo>
                  <a:lnTo>
                    <a:pt x="3358" y="3126"/>
                  </a:lnTo>
                  <a:lnTo>
                    <a:pt x="3327" y="3164"/>
                  </a:lnTo>
                  <a:lnTo>
                    <a:pt x="3327" y="3164"/>
                  </a:lnTo>
                  <a:lnTo>
                    <a:pt x="3309" y="3193"/>
                  </a:lnTo>
                  <a:lnTo>
                    <a:pt x="3293" y="3223"/>
                  </a:lnTo>
                  <a:lnTo>
                    <a:pt x="3280" y="3254"/>
                  </a:lnTo>
                  <a:lnTo>
                    <a:pt x="3270" y="3284"/>
                  </a:lnTo>
                  <a:lnTo>
                    <a:pt x="3264" y="3317"/>
                  </a:lnTo>
                  <a:lnTo>
                    <a:pt x="3262" y="3351"/>
                  </a:lnTo>
                  <a:lnTo>
                    <a:pt x="3262" y="3383"/>
                  </a:lnTo>
                  <a:lnTo>
                    <a:pt x="3268" y="3419"/>
                  </a:lnTo>
                  <a:lnTo>
                    <a:pt x="3268" y="3419"/>
                  </a:lnTo>
                  <a:lnTo>
                    <a:pt x="3275" y="3453"/>
                  </a:lnTo>
                  <a:lnTo>
                    <a:pt x="3286" y="3486"/>
                  </a:lnTo>
                  <a:lnTo>
                    <a:pt x="3298" y="3516"/>
                  </a:lnTo>
                  <a:lnTo>
                    <a:pt x="3315" y="3545"/>
                  </a:lnTo>
                  <a:lnTo>
                    <a:pt x="3333" y="3572"/>
                  </a:lnTo>
                  <a:lnTo>
                    <a:pt x="3354" y="3597"/>
                  </a:lnTo>
                  <a:lnTo>
                    <a:pt x="3377" y="3621"/>
                  </a:lnTo>
                  <a:lnTo>
                    <a:pt x="3403" y="3642"/>
                  </a:lnTo>
                  <a:lnTo>
                    <a:pt x="3430" y="3660"/>
                  </a:lnTo>
                  <a:lnTo>
                    <a:pt x="3458" y="3676"/>
                  </a:lnTo>
                  <a:lnTo>
                    <a:pt x="3489" y="3691"/>
                  </a:lnTo>
                  <a:lnTo>
                    <a:pt x="3521" y="3702"/>
                  </a:lnTo>
                  <a:lnTo>
                    <a:pt x="3556" y="3709"/>
                  </a:lnTo>
                  <a:lnTo>
                    <a:pt x="3590" y="3714"/>
                  </a:lnTo>
                  <a:lnTo>
                    <a:pt x="3624" y="3716"/>
                  </a:lnTo>
                  <a:lnTo>
                    <a:pt x="3662" y="3716"/>
                  </a:lnTo>
                  <a:lnTo>
                    <a:pt x="3662" y="3716"/>
                  </a:lnTo>
                  <a:lnTo>
                    <a:pt x="3694" y="3711"/>
                  </a:lnTo>
                  <a:lnTo>
                    <a:pt x="3728" y="3703"/>
                  </a:lnTo>
                  <a:lnTo>
                    <a:pt x="3759" y="3693"/>
                  </a:lnTo>
                  <a:lnTo>
                    <a:pt x="3789" y="3680"/>
                  </a:lnTo>
                  <a:lnTo>
                    <a:pt x="3816" y="3664"/>
                  </a:lnTo>
                  <a:lnTo>
                    <a:pt x="3843" y="3646"/>
                  </a:lnTo>
                  <a:lnTo>
                    <a:pt x="3868" y="3624"/>
                  </a:lnTo>
                  <a:lnTo>
                    <a:pt x="3892" y="3601"/>
                  </a:lnTo>
                  <a:lnTo>
                    <a:pt x="3912" y="3576"/>
                  </a:lnTo>
                  <a:lnTo>
                    <a:pt x="3931" y="3549"/>
                  </a:lnTo>
                  <a:lnTo>
                    <a:pt x="3946" y="3520"/>
                  </a:lnTo>
                  <a:lnTo>
                    <a:pt x="3960" y="3489"/>
                  </a:lnTo>
                  <a:lnTo>
                    <a:pt x="3971" y="3457"/>
                  </a:lnTo>
                  <a:lnTo>
                    <a:pt x="3978" y="3425"/>
                  </a:lnTo>
                  <a:lnTo>
                    <a:pt x="3984" y="3391"/>
                  </a:lnTo>
                  <a:lnTo>
                    <a:pt x="3985" y="3355"/>
                  </a:lnTo>
                  <a:lnTo>
                    <a:pt x="3985" y="3355"/>
                  </a:lnTo>
                  <a:close/>
                  <a:moveTo>
                    <a:pt x="1462" y="3716"/>
                  </a:moveTo>
                  <a:lnTo>
                    <a:pt x="1462" y="3716"/>
                  </a:lnTo>
                  <a:lnTo>
                    <a:pt x="1489" y="3716"/>
                  </a:lnTo>
                  <a:lnTo>
                    <a:pt x="1514" y="3712"/>
                  </a:lnTo>
                  <a:lnTo>
                    <a:pt x="1541" y="3709"/>
                  </a:lnTo>
                  <a:lnTo>
                    <a:pt x="1565" y="3702"/>
                  </a:lnTo>
                  <a:lnTo>
                    <a:pt x="1590" y="3694"/>
                  </a:lnTo>
                  <a:lnTo>
                    <a:pt x="1613" y="3685"/>
                  </a:lnTo>
                  <a:lnTo>
                    <a:pt x="1635" y="3675"/>
                  </a:lnTo>
                  <a:lnTo>
                    <a:pt x="1658" y="3662"/>
                  </a:lnTo>
                  <a:lnTo>
                    <a:pt x="1678" y="3648"/>
                  </a:lnTo>
                  <a:lnTo>
                    <a:pt x="1698" y="3631"/>
                  </a:lnTo>
                  <a:lnTo>
                    <a:pt x="1716" y="3615"/>
                  </a:lnTo>
                  <a:lnTo>
                    <a:pt x="1734" y="3597"/>
                  </a:lnTo>
                  <a:lnTo>
                    <a:pt x="1750" y="3578"/>
                  </a:lnTo>
                  <a:lnTo>
                    <a:pt x="1764" y="3556"/>
                  </a:lnTo>
                  <a:lnTo>
                    <a:pt x="1777" y="3534"/>
                  </a:lnTo>
                  <a:lnTo>
                    <a:pt x="1789" y="3509"/>
                  </a:lnTo>
                  <a:lnTo>
                    <a:pt x="1789" y="3509"/>
                  </a:lnTo>
                  <a:lnTo>
                    <a:pt x="1800" y="3486"/>
                  </a:lnTo>
                  <a:lnTo>
                    <a:pt x="1809" y="3461"/>
                  </a:lnTo>
                  <a:lnTo>
                    <a:pt x="1816" y="3436"/>
                  </a:lnTo>
                  <a:lnTo>
                    <a:pt x="1820" y="3412"/>
                  </a:lnTo>
                  <a:lnTo>
                    <a:pt x="1824" y="3387"/>
                  </a:lnTo>
                  <a:lnTo>
                    <a:pt x="1825" y="3364"/>
                  </a:lnTo>
                  <a:lnTo>
                    <a:pt x="1825" y="3340"/>
                  </a:lnTo>
                  <a:lnTo>
                    <a:pt x="1822" y="3317"/>
                  </a:lnTo>
                  <a:lnTo>
                    <a:pt x="1818" y="3293"/>
                  </a:lnTo>
                  <a:lnTo>
                    <a:pt x="1813" y="3270"/>
                  </a:lnTo>
                  <a:lnTo>
                    <a:pt x="1806" y="3247"/>
                  </a:lnTo>
                  <a:lnTo>
                    <a:pt x="1795" y="3225"/>
                  </a:lnTo>
                  <a:lnTo>
                    <a:pt x="1784" y="3204"/>
                  </a:lnTo>
                  <a:lnTo>
                    <a:pt x="1771" y="3180"/>
                  </a:lnTo>
                  <a:lnTo>
                    <a:pt x="1757" y="3159"/>
                  </a:lnTo>
                  <a:lnTo>
                    <a:pt x="1739" y="3137"/>
                  </a:lnTo>
                  <a:lnTo>
                    <a:pt x="1739" y="3137"/>
                  </a:lnTo>
                  <a:lnTo>
                    <a:pt x="1682" y="3071"/>
                  </a:lnTo>
                  <a:lnTo>
                    <a:pt x="1622" y="3004"/>
                  </a:lnTo>
                  <a:lnTo>
                    <a:pt x="1500" y="2875"/>
                  </a:lnTo>
                  <a:lnTo>
                    <a:pt x="1500" y="2875"/>
                  </a:lnTo>
                  <a:lnTo>
                    <a:pt x="1495" y="2869"/>
                  </a:lnTo>
                  <a:lnTo>
                    <a:pt x="1489" y="2866"/>
                  </a:lnTo>
                  <a:lnTo>
                    <a:pt x="1484" y="2864"/>
                  </a:lnTo>
                  <a:lnTo>
                    <a:pt x="1478" y="2864"/>
                  </a:lnTo>
                  <a:lnTo>
                    <a:pt x="1475" y="2866"/>
                  </a:lnTo>
                  <a:lnTo>
                    <a:pt x="1469" y="2867"/>
                  </a:lnTo>
                  <a:lnTo>
                    <a:pt x="1459" y="2876"/>
                  </a:lnTo>
                  <a:lnTo>
                    <a:pt x="1459" y="2876"/>
                  </a:lnTo>
                  <a:lnTo>
                    <a:pt x="1396" y="2934"/>
                  </a:lnTo>
                  <a:lnTo>
                    <a:pt x="1331" y="2993"/>
                  </a:lnTo>
                  <a:lnTo>
                    <a:pt x="1268" y="3051"/>
                  </a:lnTo>
                  <a:lnTo>
                    <a:pt x="1207" y="3112"/>
                  </a:lnTo>
                  <a:lnTo>
                    <a:pt x="1207" y="3112"/>
                  </a:lnTo>
                  <a:lnTo>
                    <a:pt x="1189" y="3133"/>
                  </a:lnTo>
                  <a:lnTo>
                    <a:pt x="1171" y="3155"/>
                  </a:lnTo>
                  <a:lnTo>
                    <a:pt x="1156" y="3177"/>
                  </a:lnTo>
                  <a:lnTo>
                    <a:pt x="1144" y="3200"/>
                  </a:lnTo>
                  <a:lnTo>
                    <a:pt x="1131" y="3223"/>
                  </a:lnTo>
                  <a:lnTo>
                    <a:pt x="1122" y="3247"/>
                  </a:lnTo>
                  <a:lnTo>
                    <a:pt x="1115" y="3270"/>
                  </a:lnTo>
                  <a:lnTo>
                    <a:pt x="1108" y="3295"/>
                  </a:lnTo>
                  <a:lnTo>
                    <a:pt x="1104" y="3320"/>
                  </a:lnTo>
                  <a:lnTo>
                    <a:pt x="1102" y="3346"/>
                  </a:lnTo>
                  <a:lnTo>
                    <a:pt x="1102" y="3371"/>
                  </a:lnTo>
                  <a:lnTo>
                    <a:pt x="1104" y="3396"/>
                  </a:lnTo>
                  <a:lnTo>
                    <a:pt x="1108" y="3423"/>
                  </a:lnTo>
                  <a:lnTo>
                    <a:pt x="1113" y="3448"/>
                  </a:lnTo>
                  <a:lnTo>
                    <a:pt x="1120" y="3473"/>
                  </a:lnTo>
                  <a:lnTo>
                    <a:pt x="1131" y="3500"/>
                  </a:lnTo>
                  <a:lnTo>
                    <a:pt x="1131" y="3500"/>
                  </a:lnTo>
                  <a:lnTo>
                    <a:pt x="1142" y="3524"/>
                  </a:lnTo>
                  <a:lnTo>
                    <a:pt x="1155" y="3547"/>
                  </a:lnTo>
                  <a:lnTo>
                    <a:pt x="1169" y="3569"/>
                  </a:lnTo>
                  <a:lnTo>
                    <a:pt x="1185" y="3590"/>
                  </a:lnTo>
                  <a:lnTo>
                    <a:pt x="1203" y="3610"/>
                  </a:lnTo>
                  <a:lnTo>
                    <a:pt x="1221" y="3628"/>
                  </a:lnTo>
                  <a:lnTo>
                    <a:pt x="1241" y="3644"/>
                  </a:lnTo>
                  <a:lnTo>
                    <a:pt x="1263" y="3658"/>
                  </a:lnTo>
                  <a:lnTo>
                    <a:pt x="1284" y="3671"/>
                  </a:lnTo>
                  <a:lnTo>
                    <a:pt x="1307" y="3684"/>
                  </a:lnTo>
                  <a:lnTo>
                    <a:pt x="1331" y="3693"/>
                  </a:lnTo>
                  <a:lnTo>
                    <a:pt x="1356" y="3702"/>
                  </a:lnTo>
                  <a:lnTo>
                    <a:pt x="1381" y="3707"/>
                  </a:lnTo>
                  <a:lnTo>
                    <a:pt x="1408" y="3712"/>
                  </a:lnTo>
                  <a:lnTo>
                    <a:pt x="1435" y="3716"/>
                  </a:lnTo>
                  <a:lnTo>
                    <a:pt x="1462" y="3716"/>
                  </a:lnTo>
                  <a:lnTo>
                    <a:pt x="1462" y="37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00" name="Group 199">
            <a:extLst>
              <a:ext uri="{FF2B5EF4-FFF2-40B4-BE49-F238E27FC236}">
                <a16:creationId xmlns:a16="http://schemas.microsoft.com/office/drawing/2014/main" id="{B208058B-B8EB-49CC-B23B-8542744405C8}"/>
              </a:ext>
            </a:extLst>
          </p:cNvPr>
          <p:cNvGrpSpPr/>
          <p:nvPr/>
        </p:nvGrpSpPr>
        <p:grpSpPr>
          <a:xfrm>
            <a:off x="10097202" y="5479422"/>
            <a:ext cx="914400" cy="914400"/>
            <a:chOff x="6991901" y="1560071"/>
            <a:chExt cx="1406582" cy="1428750"/>
          </a:xfrm>
        </p:grpSpPr>
        <p:sp>
          <p:nvSpPr>
            <p:cNvPr id="201" name="Oval 200">
              <a:extLst>
                <a:ext uri="{FF2B5EF4-FFF2-40B4-BE49-F238E27FC236}">
                  <a16:creationId xmlns:a16="http://schemas.microsoft.com/office/drawing/2014/main" id="{480166A1-8660-4626-9AE3-C4F91BE9CD00}"/>
                </a:ext>
              </a:extLst>
            </p:cNvPr>
            <p:cNvSpPr/>
            <p:nvPr/>
          </p:nvSpPr>
          <p:spPr bwMode="auto">
            <a:xfrm>
              <a:off x="6991901" y="1560071"/>
              <a:ext cx="1406582" cy="1428750"/>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202" name="Freeform 43">
              <a:extLst>
                <a:ext uri="{FF2B5EF4-FFF2-40B4-BE49-F238E27FC236}">
                  <a16:creationId xmlns:a16="http://schemas.microsoft.com/office/drawing/2014/main" id="{F391FD73-8B79-45DE-BC82-2A715BB099B2}"/>
                </a:ext>
              </a:extLst>
            </p:cNvPr>
            <p:cNvSpPr>
              <a:spLocks noEditPoints="1"/>
            </p:cNvSpPr>
            <p:nvPr/>
          </p:nvSpPr>
          <p:spPr bwMode="auto">
            <a:xfrm>
              <a:off x="7372913" y="1827081"/>
              <a:ext cx="674687" cy="857250"/>
            </a:xfrm>
            <a:custGeom>
              <a:avLst/>
              <a:gdLst>
                <a:gd name="T0" fmla="*/ 19 w 2125"/>
                <a:gd name="T1" fmla="*/ 1636 h 2700"/>
                <a:gd name="T2" fmla="*/ 3 w 2125"/>
                <a:gd name="T3" fmla="*/ 1808 h 2700"/>
                <a:gd name="T4" fmla="*/ 93 w 2125"/>
                <a:gd name="T5" fmla="*/ 2124 h 2700"/>
                <a:gd name="T6" fmla="*/ 403 w 2125"/>
                <a:gd name="T7" fmla="*/ 2484 h 2700"/>
                <a:gd name="T8" fmla="*/ 976 w 2125"/>
                <a:gd name="T9" fmla="*/ 2696 h 2700"/>
                <a:gd name="T10" fmla="*/ 1543 w 2125"/>
                <a:gd name="T11" fmla="*/ 2595 h 2700"/>
                <a:gd name="T12" fmla="*/ 1957 w 2125"/>
                <a:gd name="T13" fmla="*/ 2257 h 2700"/>
                <a:gd name="T14" fmla="*/ 2094 w 2125"/>
                <a:gd name="T15" fmla="*/ 1959 h 2700"/>
                <a:gd name="T16" fmla="*/ 2120 w 2125"/>
                <a:gd name="T17" fmla="*/ 1622 h 2700"/>
                <a:gd name="T18" fmla="*/ 1990 w 2125"/>
                <a:gd name="T19" fmla="*/ 1256 h 2700"/>
                <a:gd name="T20" fmla="*/ 2105 w 2125"/>
                <a:gd name="T21" fmla="*/ 1063 h 2700"/>
                <a:gd name="T22" fmla="*/ 2115 w 2125"/>
                <a:gd name="T23" fmla="*/ 839 h 2700"/>
                <a:gd name="T24" fmla="*/ 2009 w 2125"/>
                <a:gd name="T25" fmla="*/ 531 h 2700"/>
                <a:gd name="T26" fmla="*/ 1642 w 2125"/>
                <a:gd name="T27" fmla="*/ 163 h 2700"/>
                <a:gd name="T28" fmla="*/ 1056 w 2125"/>
                <a:gd name="T29" fmla="*/ 0 h 2700"/>
                <a:gd name="T30" fmla="*/ 494 w 2125"/>
                <a:gd name="T31" fmla="*/ 149 h 2700"/>
                <a:gd name="T32" fmla="*/ 141 w 2125"/>
                <a:gd name="T33" fmla="*/ 483 h 2700"/>
                <a:gd name="T34" fmla="*/ 19 w 2125"/>
                <a:gd name="T35" fmla="*/ 792 h 2700"/>
                <a:gd name="T36" fmla="*/ 14 w 2125"/>
                <a:gd name="T37" fmla="*/ 1136 h 2700"/>
                <a:gd name="T38" fmla="*/ 1056 w 2125"/>
                <a:gd name="T39" fmla="*/ 275 h 2700"/>
                <a:gd name="T40" fmla="*/ 1460 w 2125"/>
                <a:gd name="T41" fmla="*/ 375 h 2700"/>
                <a:gd name="T42" fmla="*/ 1780 w 2125"/>
                <a:gd name="T43" fmla="*/ 690 h 2700"/>
                <a:gd name="T44" fmla="*/ 1835 w 2125"/>
                <a:gd name="T45" fmla="*/ 995 h 2700"/>
                <a:gd name="T46" fmla="*/ 1715 w 2125"/>
                <a:gd name="T47" fmla="*/ 1070 h 2700"/>
                <a:gd name="T48" fmla="*/ 1579 w 2125"/>
                <a:gd name="T49" fmla="*/ 979 h 2700"/>
                <a:gd name="T50" fmla="*/ 1508 w 2125"/>
                <a:gd name="T51" fmla="*/ 760 h 2700"/>
                <a:gd name="T52" fmla="*/ 1282 w 2125"/>
                <a:gd name="T53" fmla="*/ 578 h 2700"/>
                <a:gd name="T54" fmla="*/ 987 w 2125"/>
                <a:gd name="T55" fmla="*/ 532 h 2700"/>
                <a:gd name="T56" fmla="*/ 710 w 2125"/>
                <a:gd name="T57" fmla="*/ 646 h 2700"/>
                <a:gd name="T58" fmla="*/ 562 w 2125"/>
                <a:gd name="T59" fmla="*/ 886 h 2700"/>
                <a:gd name="T60" fmla="*/ 572 w 2125"/>
                <a:gd name="T61" fmla="*/ 1097 h 2700"/>
                <a:gd name="T62" fmla="*/ 749 w 2125"/>
                <a:gd name="T63" fmla="*/ 1302 h 2700"/>
                <a:gd name="T64" fmla="*/ 1223 w 2125"/>
                <a:gd name="T65" fmla="*/ 1639 h 2700"/>
                <a:gd name="T66" fmla="*/ 1243 w 2125"/>
                <a:gd name="T67" fmla="*/ 1807 h 2700"/>
                <a:gd name="T68" fmla="*/ 1084 w 2125"/>
                <a:gd name="T69" fmla="*/ 1911 h 2700"/>
                <a:gd name="T70" fmla="*/ 918 w 2125"/>
                <a:gd name="T71" fmla="*/ 1792 h 2700"/>
                <a:gd name="T72" fmla="*/ 541 w 2125"/>
                <a:gd name="T73" fmla="*/ 1478 h 2700"/>
                <a:gd name="T74" fmla="*/ 321 w 2125"/>
                <a:gd name="T75" fmla="*/ 1205 h 2700"/>
                <a:gd name="T76" fmla="*/ 287 w 2125"/>
                <a:gd name="T77" fmla="*/ 866 h 2700"/>
                <a:gd name="T78" fmla="*/ 522 w 2125"/>
                <a:gd name="T79" fmla="*/ 464 h 2700"/>
                <a:gd name="T80" fmla="*/ 948 w 2125"/>
                <a:gd name="T81" fmla="*/ 282 h 2700"/>
                <a:gd name="T82" fmla="*/ 396 w 2125"/>
                <a:gd name="T83" fmla="*/ 1631 h 2700"/>
                <a:gd name="T84" fmla="*/ 535 w 2125"/>
                <a:gd name="T85" fmla="*/ 1697 h 2700"/>
                <a:gd name="T86" fmla="*/ 595 w 2125"/>
                <a:gd name="T87" fmla="*/ 1901 h 2700"/>
                <a:gd name="T88" fmla="*/ 800 w 2125"/>
                <a:gd name="T89" fmla="*/ 2100 h 2700"/>
                <a:gd name="T90" fmla="*/ 1088 w 2125"/>
                <a:gd name="T91" fmla="*/ 2169 h 2700"/>
                <a:gd name="T92" fmla="*/ 1378 w 2125"/>
                <a:gd name="T93" fmla="*/ 2080 h 2700"/>
                <a:gd name="T94" fmla="*/ 1551 w 2125"/>
                <a:gd name="T95" fmla="*/ 1855 h 2700"/>
                <a:gd name="T96" fmla="*/ 1562 w 2125"/>
                <a:gd name="T97" fmla="*/ 1631 h 2700"/>
                <a:gd name="T98" fmla="*/ 1446 w 2125"/>
                <a:gd name="T99" fmla="*/ 1453 h 2700"/>
                <a:gd name="T100" fmla="*/ 919 w 2125"/>
                <a:gd name="T101" fmla="*/ 1078 h 2700"/>
                <a:gd name="T102" fmla="*/ 872 w 2125"/>
                <a:gd name="T103" fmla="*/ 923 h 2700"/>
                <a:gd name="T104" fmla="*/ 1023 w 2125"/>
                <a:gd name="T105" fmla="*/ 789 h 2700"/>
                <a:gd name="T106" fmla="*/ 1194 w 2125"/>
                <a:gd name="T107" fmla="*/ 876 h 2700"/>
                <a:gd name="T108" fmla="*/ 1518 w 2125"/>
                <a:gd name="T109" fmla="*/ 1170 h 2700"/>
                <a:gd name="T110" fmla="*/ 1782 w 2125"/>
                <a:gd name="T111" fmla="*/ 1448 h 2700"/>
                <a:gd name="T112" fmla="*/ 1847 w 2125"/>
                <a:gd name="T113" fmla="*/ 1755 h 2700"/>
                <a:gd name="T114" fmla="*/ 1655 w 2125"/>
                <a:gd name="T115" fmla="*/ 2188 h 2700"/>
                <a:gd name="T116" fmla="*/ 1248 w 2125"/>
                <a:gd name="T117" fmla="*/ 2404 h 2700"/>
                <a:gd name="T118" fmla="*/ 828 w 2125"/>
                <a:gd name="T119" fmla="*/ 2390 h 2700"/>
                <a:gd name="T120" fmla="*/ 444 w 2125"/>
                <a:gd name="T121" fmla="*/ 2154 h 2700"/>
                <a:gd name="T122" fmla="*/ 277 w 2125"/>
                <a:gd name="T123" fmla="*/ 1763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25" h="2700">
                  <a:moveTo>
                    <a:pt x="141" y="1454"/>
                  </a:moveTo>
                  <a:lnTo>
                    <a:pt x="133" y="1463"/>
                  </a:lnTo>
                  <a:lnTo>
                    <a:pt x="109" y="1485"/>
                  </a:lnTo>
                  <a:lnTo>
                    <a:pt x="109" y="1485"/>
                  </a:lnTo>
                  <a:lnTo>
                    <a:pt x="96" y="1500"/>
                  </a:lnTo>
                  <a:lnTo>
                    <a:pt x="82" y="1516"/>
                  </a:lnTo>
                  <a:lnTo>
                    <a:pt x="71" y="1531"/>
                  </a:lnTo>
                  <a:lnTo>
                    <a:pt x="61" y="1548"/>
                  </a:lnTo>
                  <a:lnTo>
                    <a:pt x="50" y="1565"/>
                  </a:lnTo>
                  <a:lnTo>
                    <a:pt x="41" y="1582"/>
                  </a:lnTo>
                  <a:lnTo>
                    <a:pt x="33" y="1600"/>
                  </a:lnTo>
                  <a:lnTo>
                    <a:pt x="26" y="1618"/>
                  </a:lnTo>
                  <a:lnTo>
                    <a:pt x="19" y="1636"/>
                  </a:lnTo>
                  <a:lnTo>
                    <a:pt x="14" y="1655"/>
                  </a:lnTo>
                  <a:lnTo>
                    <a:pt x="9" y="1674"/>
                  </a:lnTo>
                  <a:lnTo>
                    <a:pt x="5" y="1694"/>
                  </a:lnTo>
                  <a:lnTo>
                    <a:pt x="3" y="1714"/>
                  </a:lnTo>
                  <a:lnTo>
                    <a:pt x="1" y="1732"/>
                  </a:lnTo>
                  <a:lnTo>
                    <a:pt x="0" y="1752"/>
                  </a:lnTo>
                  <a:lnTo>
                    <a:pt x="0" y="1773"/>
                  </a:lnTo>
                  <a:lnTo>
                    <a:pt x="0" y="1776"/>
                  </a:lnTo>
                  <a:lnTo>
                    <a:pt x="0" y="1777"/>
                  </a:lnTo>
                  <a:lnTo>
                    <a:pt x="0" y="1777"/>
                  </a:lnTo>
                  <a:lnTo>
                    <a:pt x="1" y="1782"/>
                  </a:lnTo>
                  <a:lnTo>
                    <a:pt x="1" y="1782"/>
                  </a:lnTo>
                  <a:lnTo>
                    <a:pt x="3" y="1808"/>
                  </a:lnTo>
                  <a:lnTo>
                    <a:pt x="6" y="1835"/>
                  </a:lnTo>
                  <a:lnTo>
                    <a:pt x="9" y="1861"/>
                  </a:lnTo>
                  <a:lnTo>
                    <a:pt x="14" y="1886"/>
                  </a:lnTo>
                  <a:lnTo>
                    <a:pt x="19" y="1913"/>
                  </a:lnTo>
                  <a:lnTo>
                    <a:pt x="25" y="1938"/>
                  </a:lnTo>
                  <a:lnTo>
                    <a:pt x="31" y="1961"/>
                  </a:lnTo>
                  <a:lnTo>
                    <a:pt x="38" y="1986"/>
                  </a:lnTo>
                  <a:lnTo>
                    <a:pt x="46" y="2010"/>
                  </a:lnTo>
                  <a:lnTo>
                    <a:pt x="54" y="2033"/>
                  </a:lnTo>
                  <a:lnTo>
                    <a:pt x="63" y="2057"/>
                  </a:lnTo>
                  <a:lnTo>
                    <a:pt x="72" y="2080"/>
                  </a:lnTo>
                  <a:lnTo>
                    <a:pt x="81" y="2102"/>
                  </a:lnTo>
                  <a:lnTo>
                    <a:pt x="93" y="2124"/>
                  </a:lnTo>
                  <a:lnTo>
                    <a:pt x="103" y="2146"/>
                  </a:lnTo>
                  <a:lnTo>
                    <a:pt x="115" y="2168"/>
                  </a:lnTo>
                  <a:lnTo>
                    <a:pt x="127" y="2189"/>
                  </a:lnTo>
                  <a:lnTo>
                    <a:pt x="140" y="2209"/>
                  </a:lnTo>
                  <a:lnTo>
                    <a:pt x="154" y="2229"/>
                  </a:lnTo>
                  <a:lnTo>
                    <a:pt x="167" y="2249"/>
                  </a:lnTo>
                  <a:lnTo>
                    <a:pt x="195" y="2288"/>
                  </a:lnTo>
                  <a:lnTo>
                    <a:pt x="227" y="2325"/>
                  </a:lnTo>
                  <a:lnTo>
                    <a:pt x="259" y="2360"/>
                  </a:lnTo>
                  <a:lnTo>
                    <a:pt x="292" y="2394"/>
                  </a:lnTo>
                  <a:lnTo>
                    <a:pt x="328" y="2426"/>
                  </a:lnTo>
                  <a:lnTo>
                    <a:pt x="364" y="2456"/>
                  </a:lnTo>
                  <a:lnTo>
                    <a:pt x="403" y="2484"/>
                  </a:lnTo>
                  <a:lnTo>
                    <a:pt x="443" y="2511"/>
                  </a:lnTo>
                  <a:lnTo>
                    <a:pt x="483" y="2538"/>
                  </a:lnTo>
                  <a:lnTo>
                    <a:pt x="525" y="2560"/>
                  </a:lnTo>
                  <a:lnTo>
                    <a:pt x="567" y="2582"/>
                  </a:lnTo>
                  <a:lnTo>
                    <a:pt x="611" y="2602"/>
                  </a:lnTo>
                  <a:lnTo>
                    <a:pt x="655" y="2621"/>
                  </a:lnTo>
                  <a:lnTo>
                    <a:pt x="700" y="2636"/>
                  </a:lnTo>
                  <a:lnTo>
                    <a:pt x="745" y="2651"/>
                  </a:lnTo>
                  <a:lnTo>
                    <a:pt x="790" y="2665"/>
                  </a:lnTo>
                  <a:lnTo>
                    <a:pt x="836" y="2675"/>
                  </a:lnTo>
                  <a:lnTo>
                    <a:pt x="883" y="2683"/>
                  </a:lnTo>
                  <a:lnTo>
                    <a:pt x="929" y="2691"/>
                  </a:lnTo>
                  <a:lnTo>
                    <a:pt x="976" y="2696"/>
                  </a:lnTo>
                  <a:lnTo>
                    <a:pt x="1023" y="2699"/>
                  </a:lnTo>
                  <a:lnTo>
                    <a:pt x="1069" y="2700"/>
                  </a:lnTo>
                  <a:lnTo>
                    <a:pt x="1069" y="2700"/>
                  </a:lnTo>
                  <a:lnTo>
                    <a:pt x="1118" y="2699"/>
                  </a:lnTo>
                  <a:lnTo>
                    <a:pt x="1166" y="2695"/>
                  </a:lnTo>
                  <a:lnTo>
                    <a:pt x="1215" y="2690"/>
                  </a:lnTo>
                  <a:lnTo>
                    <a:pt x="1264" y="2682"/>
                  </a:lnTo>
                  <a:lnTo>
                    <a:pt x="1312" y="2673"/>
                  </a:lnTo>
                  <a:lnTo>
                    <a:pt x="1360" y="2661"/>
                  </a:lnTo>
                  <a:lnTo>
                    <a:pt x="1407" y="2648"/>
                  </a:lnTo>
                  <a:lnTo>
                    <a:pt x="1453" y="2632"/>
                  </a:lnTo>
                  <a:lnTo>
                    <a:pt x="1498" y="2615"/>
                  </a:lnTo>
                  <a:lnTo>
                    <a:pt x="1543" y="2595"/>
                  </a:lnTo>
                  <a:lnTo>
                    <a:pt x="1588" y="2574"/>
                  </a:lnTo>
                  <a:lnTo>
                    <a:pt x="1631" y="2550"/>
                  </a:lnTo>
                  <a:lnTo>
                    <a:pt x="1673" y="2525"/>
                  </a:lnTo>
                  <a:lnTo>
                    <a:pt x="1714" y="2498"/>
                  </a:lnTo>
                  <a:lnTo>
                    <a:pt x="1753" y="2469"/>
                  </a:lnTo>
                  <a:lnTo>
                    <a:pt x="1792" y="2438"/>
                  </a:lnTo>
                  <a:lnTo>
                    <a:pt x="1827" y="2405"/>
                  </a:lnTo>
                  <a:lnTo>
                    <a:pt x="1863" y="2371"/>
                  </a:lnTo>
                  <a:lnTo>
                    <a:pt x="1896" y="2334"/>
                  </a:lnTo>
                  <a:lnTo>
                    <a:pt x="1912" y="2316"/>
                  </a:lnTo>
                  <a:lnTo>
                    <a:pt x="1928" y="2297"/>
                  </a:lnTo>
                  <a:lnTo>
                    <a:pt x="1942" y="2277"/>
                  </a:lnTo>
                  <a:lnTo>
                    <a:pt x="1957" y="2257"/>
                  </a:lnTo>
                  <a:lnTo>
                    <a:pt x="1970" y="2236"/>
                  </a:lnTo>
                  <a:lnTo>
                    <a:pt x="1984" y="2216"/>
                  </a:lnTo>
                  <a:lnTo>
                    <a:pt x="1998" y="2195"/>
                  </a:lnTo>
                  <a:lnTo>
                    <a:pt x="2009" y="2173"/>
                  </a:lnTo>
                  <a:lnTo>
                    <a:pt x="2022" y="2151"/>
                  </a:lnTo>
                  <a:lnTo>
                    <a:pt x="2032" y="2128"/>
                  </a:lnTo>
                  <a:lnTo>
                    <a:pt x="2044" y="2105"/>
                  </a:lnTo>
                  <a:lnTo>
                    <a:pt x="2053" y="2081"/>
                  </a:lnTo>
                  <a:lnTo>
                    <a:pt x="2062" y="2058"/>
                  </a:lnTo>
                  <a:lnTo>
                    <a:pt x="2072" y="2033"/>
                  </a:lnTo>
                  <a:lnTo>
                    <a:pt x="2080" y="2009"/>
                  </a:lnTo>
                  <a:lnTo>
                    <a:pt x="2087" y="1984"/>
                  </a:lnTo>
                  <a:lnTo>
                    <a:pt x="2094" y="1959"/>
                  </a:lnTo>
                  <a:lnTo>
                    <a:pt x="2100" y="1933"/>
                  </a:lnTo>
                  <a:lnTo>
                    <a:pt x="2106" y="1907"/>
                  </a:lnTo>
                  <a:lnTo>
                    <a:pt x="2110" y="1880"/>
                  </a:lnTo>
                  <a:lnTo>
                    <a:pt x="2115" y="1853"/>
                  </a:lnTo>
                  <a:lnTo>
                    <a:pt x="2119" y="1826"/>
                  </a:lnTo>
                  <a:lnTo>
                    <a:pt x="2121" y="1799"/>
                  </a:lnTo>
                  <a:lnTo>
                    <a:pt x="2123" y="1771"/>
                  </a:lnTo>
                  <a:lnTo>
                    <a:pt x="2124" y="1743"/>
                  </a:lnTo>
                  <a:lnTo>
                    <a:pt x="2124" y="1714"/>
                  </a:lnTo>
                  <a:lnTo>
                    <a:pt x="2124" y="1714"/>
                  </a:lnTo>
                  <a:lnTo>
                    <a:pt x="2124" y="1683"/>
                  </a:lnTo>
                  <a:lnTo>
                    <a:pt x="2122" y="1652"/>
                  </a:lnTo>
                  <a:lnTo>
                    <a:pt x="2120" y="1622"/>
                  </a:lnTo>
                  <a:lnTo>
                    <a:pt x="2116" y="1593"/>
                  </a:lnTo>
                  <a:lnTo>
                    <a:pt x="2111" y="1563"/>
                  </a:lnTo>
                  <a:lnTo>
                    <a:pt x="2105" y="1533"/>
                  </a:lnTo>
                  <a:lnTo>
                    <a:pt x="2099" y="1504"/>
                  </a:lnTo>
                  <a:lnTo>
                    <a:pt x="2091" y="1475"/>
                  </a:lnTo>
                  <a:lnTo>
                    <a:pt x="2082" y="1447"/>
                  </a:lnTo>
                  <a:lnTo>
                    <a:pt x="2072" y="1419"/>
                  </a:lnTo>
                  <a:lnTo>
                    <a:pt x="2060" y="1391"/>
                  </a:lnTo>
                  <a:lnTo>
                    <a:pt x="2049" y="1363"/>
                  </a:lnTo>
                  <a:lnTo>
                    <a:pt x="2035" y="1335"/>
                  </a:lnTo>
                  <a:lnTo>
                    <a:pt x="2022" y="1308"/>
                  </a:lnTo>
                  <a:lnTo>
                    <a:pt x="2006" y="1282"/>
                  </a:lnTo>
                  <a:lnTo>
                    <a:pt x="1990" y="1256"/>
                  </a:lnTo>
                  <a:lnTo>
                    <a:pt x="1983" y="1246"/>
                  </a:lnTo>
                  <a:lnTo>
                    <a:pt x="1992" y="1238"/>
                  </a:lnTo>
                  <a:lnTo>
                    <a:pt x="2015" y="1215"/>
                  </a:lnTo>
                  <a:lnTo>
                    <a:pt x="2015" y="1215"/>
                  </a:lnTo>
                  <a:lnTo>
                    <a:pt x="2029" y="1199"/>
                  </a:lnTo>
                  <a:lnTo>
                    <a:pt x="2041" y="1183"/>
                  </a:lnTo>
                  <a:lnTo>
                    <a:pt x="2053" y="1168"/>
                  </a:lnTo>
                  <a:lnTo>
                    <a:pt x="2064" y="1151"/>
                  </a:lnTo>
                  <a:lnTo>
                    <a:pt x="2074" y="1134"/>
                  </a:lnTo>
                  <a:lnTo>
                    <a:pt x="2083" y="1117"/>
                  </a:lnTo>
                  <a:lnTo>
                    <a:pt x="2092" y="1099"/>
                  </a:lnTo>
                  <a:lnTo>
                    <a:pt x="2099" y="1081"/>
                  </a:lnTo>
                  <a:lnTo>
                    <a:pt x="2105" y="1063"/>
                  </a:lnTo>
                  <a:lnTo>
                    <a:pt x="2111" y="1044"/>
                  </a:lnTo>
                  <a:lnTo>
                    <a:pt x="2116" y="1025"/>
                  </a:lnTo>
                  <a:lnTo>
                    <a:pt x="2120" y="1005"/>
                  </a:lnTo>
                  <a:lnTo>
                    <a:pt x="2122" y="986"/>
                  </a:lnTo>
                  <a:lnTo>
                    <a:pt x="2124" y="967"/>
                  </a:lnTo>
                  <a:lnTo>
                    <a:pt x="2125" y="947"/>
                  </a:lnTo>
                  <a:lnTo>
                    <a:pt x="2124" y="927"/>
                  </a:lnTo>
                  <a:lnTo>
                    <a:pt x="2124" y="923"/>
                  </a:lnTo>
                  <a:lnTo>
                    <a:pt x="2124" y="918"/>
                  </a:lnTo>
                  <a:lnTo>
                    <a:pt x="2124" y="918"/>
                  </a:lnTo>
                  <a:lnTo>
                    <a:pt x="2122" y="891"/>
                  </a:lnTo>
                  <a:lnTo>
                    <a:pt x="2119" y="865"/>
                  </a:lnTo>
                  <a:lnTo>
                    <a:pt x="2115" y="839"/>
                  </a:lnTo>
                  <a:lnTo>
                    <a:pt x="2110" y="813"/>
                  </a:lnTo>
                  <a:lnTo>
                    <a:pt x="2105" y="786"/>
                  </a:lnTo>
                  <a:lnTo>
                    <a:pt x="2100" y="761"/>
                  </a:lnTo>
                  <a:lnTo>
                    <a:pt x="2094" y="738"/>
                  </a:lnTo>
                  <a:lnTo>
                    <a:pt x="2086" y="713"/>
                  </a:lnTo>
                  <a:lnTo>
                    <a:pt x="2079" y="689"/>
                  </a:lnTo>
                  <a:lnTo>
                    <a:pt x="2071" y="666"/>
                  </a:lnTo>
                  <a:lnTo>
                    <a:pt x="2062" y="642"/>
                  </a:lnTo>
                  <a:lnTo>
                    <a:pt x="2053" y="620"/>
                  </a:lnTo>
                  <a:lnTo>
                    <a:pt x="2043" y="597"/>
                  </a:lnTo>
                  <a:lnTo>
                    <a:pt x="2032" y="575"/>
                  </a:lnTo>
                  <a:lnTo>
                    <a:pt x="2022" y="553"/>
                  </a:lnTo>
                  <a:lnTo>
                    <a:pt x="2009" y="531"/>
                  </a:lnTo>
                  <a:lnTo>
                    <a:pt x="1998" y="510"/>
                  </a:lnTo>
                  <a:lnTo>
                    <a:pt x="1985" y="490"/>
                  </a:lnTo>
                  <a:lnTo>
                    <a:pt x="1971" y="470"/>
                  </a:lnTo>
                  <a:lnTo>
                    <a:pt x="1958" y="450"/>
                  </a:lnTo>
                  <a:lnTo>
                    <a:pt x="1929" y="411"/>
                  </a:lnTo>
                  <a:lnTo>
                    <a:pt x="1898" y="375"/>
                  </a:lnTo>
                  <a:lnTo>
                    <a:pt x="1866" y="340"/>
                  </a:lnTo>
                  <a:lnTo>
                    <a:pt x="1833" y="305"/>
                  </a:lnTo>
                  <a:lnTo>
                    <a:pt x="1797" y="274"/>
                  </a:lnTo>
                  <a:lnTo>
                    <a:pt x="1760" y="243"/>
                  </a:lnTo>
                  <a:lnTo>
                    <a:pt x="1722" y="215"/>
                  </a:lnTo>
                  <a:lnTo>
                    <a:pt x="1682" y="188"/>
                  </a:lnTo>
                  <a:lnTo>
                    <a:pt x="1642" y="163"/>
                  </a:lnTo>
                  <a:lnTo>
                    <a:pt x="1600" y="139"/>
                  </a:lnTo>
                  <a:lnTo>
                    <a:pt x="1557" y="117"/>
                  </a:lnTo>
                  <a:lnTo>
                    <a:pt x="1514" y="97"/>
                  </a:lnTo>
                  <a:lnTo>
                    <a:pt x="1470" y="78"/>
                  </a:lnTo>
                  <a:lnTo>
                    <a:pt x="1425" y="63"/>
                  </a:lnTo>
                  <a:lnTo>
                    <a:pt x="1379" y="48"/>
                  </a:lnTo>
                  <a:lnTo>
                    <a:pt x="1333" y="35"/>
                  </a:lnTo>
                  <a:lnTo>
                    <a:pt x="1288" y="24"/>
                  </a:lnTo>
                  <a:lnTo>
                    <a:pt x="1242" y="16"/>
                  </a:lnTo>
                  <a:lnTo>
                    <a:pt x="1195" y="8"/>
                  </a:lnTo>
                  <a:lnTo>
                    <a:pt x="1149" y="3"/>
                  </a:lnTo>
                  <a:lnTo>
                    <a:pt x="1102" y="1"/>
                  </a:lnTo>
                  <a:lnTo>
                    <a:pt x="1056" y="0"/>
                  </a:lnTo>
                  <a:lnTo>
                    <a:pt x="1056" y="0"/>
                  </a:lnTo>
                  <a:lnTo>
                    <a:pt x="1007" y="1"/>
                  </a:lnTo>
                  <a:lnTo>
                    <a:pt x="959" y="4"/>
                  </a:lnTo>
                  <a:lnTo>
                    <a:pt x="910" y="9"/>
                  </a:lnTo>
                  <a:lnTo>
                    <a:pt x="861" y="17"/>
                  </a:lnTo>
                  <a:lnTo>
                    <a:pt x="813" y="26"/>
                  </a:lnTo>
                  <a:lnTo>
                    <a:pt x="765" y="38"/>
                  </a:lnTo>
                  <a:lnTo>
                    <a:pt x="718" y="51"/>
                  </a:lnTo>
                  <a:lnTo>
                    <a:pt x="671" y="67"/>
                  </a:lnTo>
                  <a:lnTo>
                    <a:pt x="625" y="84"/>
                  </a:lnTo>
                  <a:lnTo>
                    <a:pt x="581" y="104"/>
                  </a:lnTo>
                  <a:lnTo>
                    <a:pt x="537" y="125"/>
                  </a:lnTo>
                  <a:lnTo>
                    <a:pt x="494" y="149"/>
                  </a:lnTo>
                  <a:lnTo>
                    <a:pt x="452" y="174"/>
                  </a:lnTo>
                  <a:lnTo>
                    <a:pt x="410" y="201"/>
                  </a:lnTo>
                  <a:lnTo>
                    <a:pt x="372" y="230"/>
                  </a:lnTo>
                  <a:lnTo>
                    <a:pt x="333" y="261"/>
                  </a:lnTo>
                  <a:lnTo>
                    <a:pt x="297" y="294"/>
                  </a:lnTo>
                  <a:lnTo>
                    <a:pt x="262" y="328"/>
                  </a:lnTo>
                  <a:lnTo>
                    <a:pt x="229" y="365"/>
                  </a:lnTo>
                  <a:lnTo>
                    <a:pt x="213" y="383"/>
                  </a:lnTo>
                  <a:lnTo>
                    <a:pt x="197" y="402"/>
                  </a:lnTo>
                  <a:lnTo>
                    <a:pt x="183" y="422"/>
                  </a:lnTo>
                  <a:lnTo>
                    <a:pt x="168" y="442"/>
                  </a:lnTo>
                  <a:lnTo>
                    <a:pt x="154" y="463"/>
                  </a:lnTo>
                  <a:lnTo>
                    <a:pt x="141" y="483"/>
                  </a:lnTo>
                  <a:lnTo>
                    <a:pt x="127" y="505"/>
                  </a:lnTo>
                  <a:lnTo>
                    <a:pt x="115" y="526"/>
                  </a:lnTo>
                  <a:lnTo>
                    <a:pt x="103" y="549"/>
                  </a:lnTo>
                  <a:lnTo>
                    <a:pt x="92" y="571"/>
                  </a:lnTo>
                  <a:lnTo>
                    <a:pt x="81" y="594"/>
                  </a:lnTo>
                  <a:lnTo>
                    <a:pt x="71" y="618"/>
                  </a:lnTo>
                  <a:lnTo>
                    <a:pt x="62" y="642"/>
                  </a:lnTo>
                  <a:lnTo>
                    <a:pt x="53" y="666"/>
                  </a:lnTo>
                  <a:lnTo>
                    <a:pt x="45" y="690"/>
                  </a:lnTo>
                  <a:lnTo>
                    <a:pt x="38" y="715"/>
                  </a:lnTo>
                  <a:lnTo>
                    <a:pt x="30" y="741"/>
                  </a:lnTo>
                  <a:lnTo>
                    <a:pt x="24" y="766"/>
                  </a:lnTo>
                  <a:lnTo>
                    <a:pt x="19" y="792"/>
                  </a:lnTo>
                  <a:lnTo>
                    <a:pt x="14" y="819"/>
                  </a:lnTo>
                  <a:lnTo>
                    <a:pt x="9" y="846"/>
                  </a:lnTo>
                  <a:lnTo>
                    <a:pt x="6" y="873"/>
                  </a:lnTo>
                  <a:lnTo>
                    <a:pt x="4" y="900"/>
                  </a:lnTo>
                  <a:lnTo>
                    <a:pt x="2" y="928"/>
                  </a:lnTo>
                  <a:lnTo>
                    <a:pt x="1" y="957"/>
                  </a:lnTo>
                  <a:lnTo>
                    <a:pt x="0" y="985"/>
                  </a:lnTo>
                  <a:lnTo>
                    <a:pt x="0" y="985"/>
                  </a:lnTo>
                  <a:lnTo>
                    <a:pt x="1" y="1017"/>
                  </a:lnTo>
                  <a:lnTo>
                    <a:pt x="2" y="1047"/>
                  </a:lnTo>
                  <a:lnTo>
                    <a:pt x="5" y="1077"/>
                  </a:lnTo>
                  <a:lnTo>
                    <a:pt x="8" y="1107"/>
                  </a:lnTo>
                  <a:lnTo>
                    <a:pt x="14" y="1136"/>
                  </a:lnTo>
                  <a:lnTo>
                    <a:pt x="19" y="1166"/>
                  </a:lnTo>
                  <a:lnTo>
                    <a:pt x="26" y="1195"/>
                  </a:lnTo>
                  <a:lnTo>
                    <a:pt x="34" y="1224"/>
                  </a:lnTo>
                  <a:lnTo>
                    <a:pt x="43" y="1252"/>
                  </a:lnTo>
                  <a:lnTo>
                    <a:pt x="53" y="1280"/>
                  </a:lnTo>
                  <a:lnTo>
                    <a:pt x="64" y="1308"/>
                  </a:lnTo>
                  <a:lnTo>
                    <a:pt x="76" y="1336"/>
                  </a:lnTo>
                  <a:lnTo>
                    <a:pt x="89" y="1364"/>
                  </a:lnTo>
                  <a:lnTo>
                    <a:pt x="103" y="1391"/>
                  </a:lnTo>
                  <a:lnTo>
                    <a:pt x="118" y="1417"/>
                  </a:lnTo>
                  <a:lnTo>
                    <a:pt x="135" y="1444"/>
                  </a:lnTo>
                  <a:lnTo>
                    <a:pt x="141" y="1454"/>
                  </a:lnTo>
                  <a:close/>
                  <a:moveTo>
                    <a:pt x="1056" y="275"/>
                  </a:moveTo>
                  <a:lnTo>
                    <a:pt x="1056" y="275"/>
                  </a:lnTo>
                  <a:lnTo>
                    <a:pt x="1090" y="276"/>
                  </a:lnTo>
                  <a:lnTo>
                    <a:pt x="1125" y="278"/>
                  </a:lnTo>
                  <a:lnTo>
                    <a:pt x="1159" y="282"/>
                  </a:lnTo>
                  <a:lnTo>
                    <a:pt x="1194" y="286"/>
                  </a:lnTo>
                  <a:lnTo>
                    <a:pt x="1228" y="293"/>
                  </a:lnTo>
                  <a:lnTo>
                    <a:pt x="1262" y="301"/>
                  </a:lnTo>
                  <a:lnTo>
                    <a:pt x="1296" y="310"/>
                  </a:lnTo>
                  <a:lnTo>
                    <a:pt x="1330" y="321"/>
                  </a:lnTo>
                  <a:lnTo>
                    <a:pt x="1364" y="332"/>
                  </a:lnTo>
                  <a:lnTo>
                    <a:pt x="1396" y="346"/>
                  </a:lnTo>
                  <a:lnTo>
                    <a:pt x="1429" y="359"/>
                  </a:lnTo>
                  <a:lnTo>
                    <a:pt x="1460" y="375"/>
                  </a:lnTo>
                  <a:lnTo>
                    <a:pt x="1491" y="393"/>
                  </a:lnTo>
                  <a:lnTo>
                    <a:pt x="1521" y="410"/>
                  </a:lnTo>
                  <a:lnTo>
                    <a:pt x="1551" y="430"/>
                  </a:lnTo>
                  <a:lnTo>
                    <a:pt x="1579" y="451"/>
                  </a:lnTo>
                  <a:lnTo>
                    <a:pt x="1606" y="473"/>
                  </a:lnTo>
                  <a:lnTo>
                    <a:pt x="1632" y="496"/>
                  </a:lnTo>
                  <a:lnTo>
                    <a:pt x="1657" y="520"/>
                  </a:lnTo>
                  <a:lnTo>
                    <a:pt x="1681" y="546"/>
                  </a:lnTo>
                  <a:lnTo>
                    <a:pt x="1704" y="572"/>
                  </a:lnTo>
                  <a:lnTo>
                    <a:pt x="1725" y="600"/>
                  </a:lnTo>
                  <a:lnTo>
                    <a:pt x="1745" y="628"/>
                  </a:lnTo>
                  <a:lnTo>
                    <a:pt x="1764" y="658"/>
                  </a:lnTo>
                  <a:lnTo>
                    <a:pt x="1780" y="690"/>
                  </a:lnTo>
                  <a:lnTo>
                    <a:pt x="1796" y="722"/>
                  </a:lnTo>
                  <a:lnTo>
                    <a:pt x="1809" y="755"/>
                  </a:lnTo>
                  <a:lnTo>
                    <a:pt x="1821" y="790"/>
                  </a:lnTo>
                  <a:lnTo>
                    <a:pt x="1831" y="825"/>
                  </a:lnTo>
                  <a:lnTo>
                    <a:pt x="1839" y="860"/>
                  </a:lnTo>
                  <a:lnTo>
                    <a:pt x="1844" y="898"/>
                  </a:lnTo>
                  <a:lnTo>
                    <a:pt x="1848" y="936"/>
                  </a:lnTo>
                  <a:lnTo>
                    <a:pt x="1848" y="936"/>
                  </a:lnTo>
                  <a:lnTo>
                    <a:pt x="1848" y="949"/>
                  </a:lnTo>
                  <a:lnTo>
                    <a:pt x="1846" y="960"/>
                  </a:lnTo>
                  <a:lnTo>
                    <a:pt x="1844" y="973"/>
                  </a:lnTo>
                  <a:lnTo>
                    <a:pt x="1840" y="984"/>
                  </a:lnTo>
                  <a:lnTo>
                    <a:pt x="1835" y="995"/>
                  </a:lnTo>
                  <a:lnTo>
                    <a:pt x="1829" y="1006"/>
                  </a:lnTo>
                  <a:lnTo>
                    <a:pt x="1822" y="1016"/>
                  </a:lnTo>
                  <a:lnTo>
                    <a:pt x="1814" y="1026"/>
                  </a:lnTo>
                  <a:lnTo>
                    <a:pt x="1814" y="1026"/>
                  </a:lnTo>
                  <a:lnTo>
                    <a:pt x="1803" y="1035"/>
                  </a:lnTo>
                  <a:lnTo>
                    <a:pt x="1793" y="1044"/>
                  </a:lnTo>
                  <a:lnTo>
                    <a:pt x="1781" y="1051"/>
                  </a:lnTo>
                  <a:lnTo>
                    <a:pt x="1769" y="1057"/>
                  </a:lnTo>
                  <a:lnTo>
                    <a:pt x="1756" y="1063"/>
                  </a:lnTo>
                  <a:lnTo>
                    <a:pt x="1743" y="1066"/>
                  </a:lnTo>
                  <a:lnTo>
                    <a:pt x="1729" y="1069"/>
                  </a:lnTo>
                  <a:lnTo>
                    <a:pt x="1715" y="1070"/>
                  </a:lnTo>
                  <a:lnTo>
                    <a:pt x="1715" y="1070"/>
                  </a:lnTo>
                  <a:lnTo>
                    <a:pt x="1701" y="1069"/>
                  </a:lnTo>
                  <a:lnTo>
                    <a:pt x="1687" y="1067"/>
                  </a:lnTo>
                  <a:lnTo>
                    <a:pt x="1674" y="1064"/>
                  </a:lnTo>
                  <a:lnTo>
                    <a:pt x="1660" y="1059"/>
                  </a:lnTo>
                  <a:lnTo>
                    <a:pt x="1649" y="1054"/>
                  </a:lnTo>
                  <a:lnTo>
                    <a:pt x="1636" y="1047"/>
                  </a:lnTo>
                  <a:lnTo>
                    <a:pt x="1626" y="1040"/>
                  </a:lnTo>
                  <a:lnTo>
                    <a:pt x="1615" y="1031"/>
                  </a:lnTo>
                  <a:lnTo>
                    <a:pt x="1606" y="1022"/>
                  </a:lnTo>
                  <a:lnTo>
                    <a:pt x="1598" y="1013"/>
                  </a:lnTo>
                  <a:lnTo>
                    <a:pt x="1590" y="1002"/>
                  </a:lnTo>
                  <a:lnTo>
                    <a:pt x="1584" y="991"/>
                  </a:lnTo>
                  <a:lnTo>
                    <a:pt x="1579" y="979"/>
                  </a:lnTo>
                  <a:lnTo>
                    <a:pt x="1576" y="968"/>
                  </a:lnTo>
                  <a:lnTo>
                    <a:pt x="1574" y="955"/>
                  </a:lnTo>
                  <a:lnTo>
                    <a:pt x="1573" y="943"/>
                  </a:lnTo>
                  <a:lnTo>
                    <a:pt x="1573" y="943"/>
                  </a:lnTo>
                  <a:lnTo>
                    <a:pt x="1569" y="921"/>
                  </a:lnTo>
                  <a:lnTo>
                    <a:pt x="1566" y="899"/>
                  </a:lnTo>
                  <a:lnTo>
                    <a:pt x="1561" y="878"/>
                  </a:lnTo>
                  <a:lnTo>
                    <a:pt x="1555" y="857"/>
                  </a:lnTo>
                  <a:lnTo>
                    <a:pt x="1548" y="838"/>
                  </a:lnTo>
                  <a:lnTo>
                    <a:pt x="1539" y="818"/>
                  </a:lnTo>
                  <a:lnTo>
                    <a:pt x="1530" y="798"/>
                  </a:lnTo>
                  <a:lnTo>
                    <a:pt x="1519" y="779"/>
                  </a:lnTo>
                  <a:lnTo>
                    <a:pt x="1508" y="760"/>
                  </a:lnTo>
                  <a:lnTo>
                    <a:pt x="1495" y="743"/>
                  </a:lnTo>
                  <a:lnTo>
                    <a:pt x="1482" y="725"/>
                  </a:lnTo>
                  <a:lnTo>
                    <a:pt x="1468" y="708"/>
                  </a:lnTo>
                  <a:lnTo>
                    <a:pt x="1453" y="693"/>
                  </a:lnTo>
                  <a:lnTo>
                    <a:pt x="1437" y="677"/>
                  </a:lnTo>
                  <a:lnTo>
                    <a:pt x="1420" y="663"/>
                  </a:lnTo>
                  <a:lnTo>
                    <a:pt x="1402" y="648"/>
                  </a:lnTo>
                  <a:lnTo>
                    <a:pt x="1384" y="634"/>
                  </a:lnTo>
                  <a:lnTo>
                    <a:pt x="1365" y="622"/>
                  </a:lnTo>
                  <a:lnTo>
                    <a:pt x="1345" y="610"/>
                  </a:lnTo>
                  <a:lnTo>
                    <a:pt x="1325" y="599"/>
                  </a:lnTo>
                  <a:lnTo>
                    <a:pt x="1303" y="589"/>
                  </a:lnTo>
                  <a:lnTo>
                    <a:pt x="1282" y="578"/>
                  </a:lnTo>
                  <a:lnTo>
                    <a:pt x="1259" y="570"/>
                  </a:lnTo>
                  <a:lnTo>
                    <a:pt x="1236" y="561"/>
                  </a:lnTo>
                  <a:lnTo>
                    <a:pt x="1213" y="554"/>
                  </a:lnTo>
                  <a:lnTo>
                    <a:pt x="1189" y="548"/>
                  </a:lnTo>
                  <a:lnTo>
                    <a:pt x="1164" y="543"/>
                  </a:lnTo>
                  <a:lnTo>
                    <a:pt x="1140" y="539"/>
                  </a:lnTo>
                  <a:lnTo>
                    <a:pt x="1114" y="534"/>
                  </a:lnTo>
                  <a:lnTo>
                    <a:pt x="1089" y="532"/>
                  </a:lnTo>
                  <a:lnTo>
                    <a:pt x="1063" y="530"/>
                  </a:lnTo>
                  <a:lnTo>
                    <a:pt x="1036" y="530"/>
                  </a:lnTo>
                  <a:lnTo>
                    <a:pt x="1036" y="530"/>
                  </a:lnTo>
                  <a:lnTo>
                    <a:pt x="1011" y="531"/>
                  </a:lnTo>
                  <a:lnTo>
                    <a:pt x="987" y="532"/>
                  </a:lnTo>
                  <a:lnTo>
                    <a:pt x="963" y="535"/>
                  </a:lnTo>
                  <a:lnTo>
                    <a:pt x="939" y="540"/>
                  </a:lnTo>
                  <a:lnTo>
                    <a:pt x="915" y="544"/>
                  </a:lnTo>
                  <a:lnTo>
                    <a:pt x="892" y="550"/>
                  </a:lnTo>
                  <a:lnTo>
                    <a:pt x="870" y="557"/>
                  </a:lnTo>
                  <a:lnTo>
                    <a:pt x="848" y="566"/>
                  </a:lnTo>
                  <a:lnTo>
                    <a:pt x="826" y="574"/>
                  </a:lnTo>
                  <a:lnTo>
                    <a:pt x="805" y="584"/>
                  </a:lnTo>
                  <a:lnTo>
                    <a:pt x="785" y="595"/>
                  </a:lnTo>
                  <a:lnTo>
                    <a:pt x="765" y="606"/>
                  </a:lnTo>
                  <a:lnTo>
                    <a:pt x="747" y="619"/>
                  </a:lnTo>
                  <a:lnTo>
                    <a:pt x="728" y="632"/>
                  </a:lnTo>
                  <a:lnTo>
                    <a:pt x="710" y="646"/>
                  </a:lnTo>
                  <a:lnTo>
                    <a:pt x="693" y="661"/>
                  </a:lnTo>
                  <a:lnTo>
                    <a:pt x="678" y="676"/>
                  </a:lnTo>
                  <a:lnTo>
                    <a:pt x="662" y="693"/>
                  </a:lnTo>
                  <a:lnTo>
                    <a:pt x="648" y="709"/>
                  </a:lnTo>
                  <a:lnTo>
                    <a:pt x="635" y="727"/>
                  </a:lnTo>
                  <a:lnTo>
                    <a:pt x="622" y="745"/>
                  </a:lnTo>
                  <a:lnTo>
                    <a:pt x="610" y="764"/>
                  </a:lnTo>
                  <a:lnTo>
                    <a:pt x="599" y="783"/>
                  </a:lnTo>
                  <a:lnTo>
                    <a:pt x="590" y="803"/>
                  </a:lnTo>
                  <a:lnTo>
                    <a:pt x="582" y="823"/>
                  </a:lnTo>
                  <a:lnTo>
                    <a:pt x="573" y="844"/>
                  </a:lnTo>
                  <a:lnTo>
                    <a:pt x="567" y="865"/>
                  </a:lnTo>
                  <a:lnTo>
                    <a:pt x="562" y="886"/>
                  </a:lnTo>
                  <a:lnTo>
                    <a:pt x="558" y="908"/>
                  </a:lnTo>
                  <a:lnTo>
                    <a:pt x="554" y="931"/>
                  </a:lnTo>
                  <a:lnTo>
                    <a:pt x="552" y="953"/>
                  </a:lnTo>
                  <a:lnTo>
                    <a:pt x="551" y="976"/>
                  </a:lnTo>
                  <a:lnTo>
                    <a:pt x="551" y="976"/>
                  </a:lnTo>
                  <a:lnTo>
                    <a:pt x="552" y="993"/>
                  </a:lnTo>
                  <a:lnTo>
                    <a:pt x="552" y="1008"/>
                  </a:lnTo>
                  <a:lnTo>
                    <a:pt x="554" y="1024"/>
                  </a:lnTo>
                  <a:lnTo>
                    <a:pt x="557" y="1039"/>
                  </a:lnTo>
                  <a:lnTo>
                    <a:pt x="560" y="1054"/>
                  </a:lnTo>
                  <a:lnTo>
                    <a:pt x="563" y="1069"/>
                  </a:lnTo>
                  <a:lnTo>
                    <a:pt x="567" y="1082"/>
                  </a:lnTo>
                  <a:lnTo>
                    <a:pt x="572" y="1097"/>
                  </a:lnTo>
                  <a:lnTo>
                    <a:pt x="577" y="1110"/>
                  </a:lnTo>
                  <a:lnTo>
                    <a:pt x="583" y="1124"/>
                  </a:lnTo>
                  <a:lnTo>
                    <a:pt x="590" y="1138"/>
                  </a:lnTo>
                  <a:lnTo>
                    <a:pt x="597" y="1151"/>
                  </a:lnTo>
                  <a:lnTo>
                    <a:pt x="606" y="1165"/>
                  </a:lnTo>
                  <a:lnTo>
                    <a:pt x="614" y="1177"/>
                  </a:lnTo>
                  <a:lnTo>
                    <a:pt x="634" y="1203"/>
                  </a:lnTo>
                  <a:lnTo>
                    <a:pt x="634" y="1203"/>
                  </a:lnTo>
                  <a:lnTo>
                    <a:pt x="642" y="1213"/>
                  </a:lnTo>
                  <a:lnTo>
                    <a:pt x="652" y="1223"/>
                  </a:lnTo>
                  <a:lnTo>
                    <a:pt x="678" y="1246"/>
                  </a:lnTo>
                  <a:lnTo>
                    <a:pt x="710" y="1273"/>
                  </a:lnTo>
                  <a:lnTo>
                    <a:pt x="749" y="1302"/>
                  </a:lnTo>
                  <a:lnTo>
                    <a:pt x="790" y="1333"/>
                  </a:lnTo>
                  <a:lnTo>
                    <a:pt x="835" y="1366"/>
                  </a:lnTo>
                  <a:lnTo>
                    <a:pt x="928" y="1431"/>
                  </a:lnTo>
                  <a:lnTo>
                    <a:pt x="1018" y="1493"/>
                  </a:lnTo>
                  <a:lnTo>
                    <a:pt x="1094" y="1544"/>
                  </a:lnTo>
                  <a:lnTo>
                    <a:pt x="1171" y="1594"/>
                  </a:lnTo>
                  <a:lnTo>
                    <a:pt x="1173" y="1595"/>
                  </a:lnTo>
                  <a:lnTo>
                    <a:pt x="1173" y="1595"/>
                  </a:lnTo>
                  <a:lnTo>
                    <a:pt x="1185" y="1603"/>
                  </a:lnTo>
                  <a:lnTo>
                    <a:pt x="1197" y="1611"/>
                  </a:lnTo>
                  <a:lnTo>
                    <a:pt x="1206" y="1621"/>
                  </a:lnTo>
                  <a:lnTo>
                    <a:pt x="1215" y="1629"/>
                  </a:lnTo>
                  <a:lnTo>
                    <a:pt x="1223" y="1639"/>
                  </a:lnTo>
                  <a:lnTo>
                    <a:pt x="1230" y="1648"/>
                  </a:lnTo>
                  <a:lnTo>
                    <a:pt x="1235" y="1658"/>
                  </a:lnTo>
                  <a:lnTo>
                    <a:pt x="1241" y="1668"/>
                  </a:lnTo>
                  <a:lnTo>
                    <a:pt x="1245" y="1677"/>
                  </a:lnTo>
                  <a:lnTo>
                    <a:pt x="1248" y="1688"/>
                  </a:lnTo>
                  <a:lnTo>
                    <a:pt x="1253" y="1706"/>
                  </a:lnTo>
                  <a:lnTo>
                    <a:pt x="1256" y="1724"/>
                  </a:lnTo>
                  <a:lnTo>
                    <a:pt x="1256" y="1742"/>
                  </a:lnTo>
                  <a:lnTo>
                    <a:pt x="1256" y="1742"/>
                  </a:lnTo>
                  <a:lnTo>
                    <a:pt x="1255" y="1758"/>
                  </a:lnTo>
                  <a:lnTo>
                    <a:pt x="1253" y="1776"/>
                  </a:lnTo>
                  <a:lnTo>
                    <a:pt x="1249" y="1792"/>
                  </a:lnTo>
                  <a:lnTo>
                    <a:pt x="1243" y="1807"/>
                  </a:lnTo>
                  <a:lnTo>
                    <a:pt x="1235" y="1823"/>
                  </a:lnTo>
                  <a:lnTo>
                    <a:pt x="1227" y="1836"/>
                  </a:lnTo>
                  <a:lnTo>
                    <a:pt x="1217" y="1850"/>
                  </a:lnTo>
                  <a:lnTo>
                    <a:pt x="1206" y="1861"/>
                  </a:lnTo>
                  <a:lnTo>
                    <a:pt x="1194" y="1873"/>
                  </a:lnTo>
                  <a:lnTo>
                    <a:pt x="1180" y="1882"/>
                  </a:lnTo>
                  <a:lnTo>
                    <a:pt x="1165" y="1892"/>
                  </a:lnTo>
                  <a:lnTo>
                    <a:pt x="1151" y="1898"/>
                  </a:lnTo>
                  <a:lnTo>
                    <a:pt x="1135" y="1904"/>
                  </a:lnTo>
                  <a:lnTo>
                    <a:pt x="1118" y="1908"/>
                  </a:lnTo>
                  <a:lnTo>
                    <a:pt x="1101" y="1910"/>
                  </a:lnTo>
                  <a:lnTo>
                    <a:pt x="1084" y="1911"/>
                  </a:lnTo>
                  <a:lnTo>
                    <a:pt x="1084" y="1911"/>
                  </a:lnTo>
                  <a:lnTo>
                    <a:pt x="1066" y="1910"/>
                  </a:lnTo>
                  <a:lnTo>
                    <a:pt x="1048" y="1908"/>
                  </a:lnTo>
                  <a:lnTo>
                    <a:pt x="1032" y="1904"/>
                  </a:lnTo>
                  <a:lnTo>
                    <a:pt x="1016" y="1898"/>
                  </a:lnTo>
                  <a:lnTo>
                    <a:pt x="1001" y="1892"/>
                  </a:lnTo>
                  <a:lnTo>
                    <a:pt x="987" y="1882"/>
                  </a:lnTo>
                  <a:lnTo>
                    <a:pt x="973" y="1873"/>
                  </a:lnTo>
                  <a:lnTo>
                    <a:pt x="961" y="1861"/>
                  </a:lnTo>
                  <a:lnTo>
                    <a:pt x="950" y="1850"/>
                  </a:lnTo>
                  <a:lnTo>
                    <a:pt x="940" y="1836"/>
                  </a:lnTo>
                  <a:lnTo>
                    <a:pt x="931" y="1823"/>
                  </a:lnTo>
                  <a:lnTo>
                    <a:pt x="924" y="1807"/>
                  </a:lnTo>
                  <a:lnTo>
                    <a:pt x="918" y="1792"/>
                  </a:lnTo>
                  <a:lnTo>
                    <a:pt x="914" y="1776"/>
                  </a:lnTo>
                  <a:lnTo>
                    <a:pt x="912" y="1758"/>
                  </a:lnTo>
                  <a:lnTo>
                    <a:pt x="911" y="1742"/>
                  </a:lnTo>
                  <a:lnTo>
                    <a:pt x="911" y="1739"/>
                  </a:lnTo>
                  <a:lnTo>
                    <a:pt x="907" y="1735"/>
                  </a:lnTo>
                  <a:lnTo>
                    <a:pt x="907" y="1735"/>
                  </a:lnTo>
                  <a:lnTo>
                    <a:pt x="849" y="1698"/>
                  </a:lnTo>
                  <a:lnTo>
                    <a:pt x="782" y="1653"/>
                  </a:lnTo>
                  <a:lnTo>
                    <a:pt x="712" y="1605"/>
                  </a:lnTo>
                  <a:lnTo>
                    <a:pt x="641" y="1555"/>
                  </a:lnTo>
                  <a:lnTo>
                    <a:pt x="607" y="1529"/>
                  </a:lnTo>
                  <a:lnTo>
                    <a:pt x="573" y="1503"/>
                  </a:lnTo>
                  <a:lnTo>
                    <a:pt x="541" y="1478"/>
                  </a:lnTo>
                  <a:lnTo>
                    <a:pt x="511" y="1453"/>
                  </a:lnTo>
                  <a:lnTo>
                    <a:pt x="482" y="1428"/>
                  </a:lnTo>
                  <a:lnTo>
                    <a:pt x="456" y="1404"/>
                  </a:lnTo>
                  <a:lnTo>
                    <a:pt x="434" y="1382"/>
                  </a:lnTo>
                  <a:lnTo>
                    <a:pt x="416" y="1360"/>
                  </a:lnTo>
                  <a:lnTo>
                    <a:pt x="416" y="1360"/>
                  </a:lnTo>
                  <a:lnTo>
                    <a:pt x="399" y="1339"/>
                  </a:lnTo>
                  <a:lnTo>
                    <a:pt x="383" y="1318"/>
                  </a:lnTo>
                  <a:lnTo>
                    <a:pt x="368" y="1296"/>
                  </a:lnTo>
                  <a:lnTo>
                    <a:pt x="354" y="1273"/>
                  </a:lnTo>
                  <a:lnTo>
                    <a:pt x="341" y="1251"/>
                  </a:lnTo>
                  <a:lnTo>
                    <a:pt x="331" y="1228"/>
                  </a:lnTo>
                  <a:lnTo>
                    <a:pt x="321" y="1205"/>
                  </a:lnTo>
                  <a:lnTo>
                    <a:pt x="311" y="1182"/>
                  </a:lnTo>
                  <a:lnTo>
                    <a:pt x="303" y="1158"/>
                  </a:lnTo>
                  <a:lnTo>
                    <a:pt x="296" y="1135"/>
                  </a:lnTo>
                  <a:lnTo>
                    <a:pt x="290" y="1110"/>
                  </a:lnTo>
                  <a:lnTo>
                    <a:pt x="285" y="1086"/>
                  </a:lnTo>
                  <a:lnTo>
                    <a:pt x="282" y="1061"/>
                  </a:lnTo>
                  <a:lnTo>
                    <a:pt x="279" y="1036"/>
                  </a:lnTo>
                  <a:lnTo>
                    <a:pt x="278" y="1011"/>
                  </a:lnTo>
                  <a:lnTo>
                    <a:pt x="277" y="985"/>
                  </a:lnTo>
                  <a:lnTo>
                    <a:pt x="277" y="985"/>
                  </a:lnTo>
                  <a:lnTo>
                    <a:pt x="278" y="945"/>
                  </a:lnTo>
                  <a:lnTo>
                    <a:pt x="281" y="904"/>
                  </a:lnTo>
                  <a:lnTo>
                    <a:pt x="287" y="866"/>
                  </a:lnTo>
                  <a:lnTo>
                    <a:pt x="294" y="827"/>
                  </a:lnTo>
                  <a:lnTo>
                    <a:pt x="304" y="791"/>
                  </a:lnTo>
                  <a:lnTo>
                    <a:pt x="315" y="755"/>
                  </a:lnTo>
                  <a:lnTo>
                    <a:pt x="329" y="721"/>
                  </a:lnTo>
                  <a:lnTo>
                    <a:pt x="345" y="688"/>
                  </a:lnTo>
                  <a:lnTo>
                    <a:pt x="361" y="655"/>
                  </a:lnTo>
                  <a:lnTo>
                    <a:pt x="380" y="624"/>
                  </a:lnTo>
                  <a:lnTo>
                    <a:pt x="401" y="594"/>
                  </a:lnTo>
                  <a:lnTo>
                    <a:pt x="422" y="566"/>
                  </a:lnTo>
                  <a:lnTo>
                    <a:pt x="445" y="539"/>
                  </a:lnTo>
                  <a:lnTo>
                    <a:pt x="470" y="513"/>
                  </a:lnTo>
                  <a:lnTo>
                    <a:pt x="496" y="488"/>
                  </a:lnTo>
                  <a:lnTo>
                    <a:pt x="522" y="464"/>
                  </a:lnTo>
                  <a:lnTo>
                    <a:pt x="550" y="442"/>
                  </a:lnTo>
                  <a:lnTo>
                    <a:pt x="580" y="421"/>
                  </a:lnTo>
                  <a:lnTo>
                    <a:pt x="610" y="401"/>
                  </a:lnTo>
                  <a:lnTo>
                    <a:pt x="641" y="383"/>
                  </a:lnTo>
                  <a:lnTo>
                    <a:pt x="672" y="366"/>
                  </a:lnTo>
                  <a:lnTo>
                    <a:pt x="705" y="351"/>
                  </a:lnTo>
                  <a:lnTo>
                    <a:pt x="738" y="336"/>
                  </a:lnTo>
                  <a:lnTo>
                    <a:pt x="773" y="324"/>
                  </a:lnTo>
                  <a:lnTo>
                    <a:pt x="806" y="313"/>
                  </a:lnTo>
                  <a:lnTo>
                    <a:pt x="842" y="303"/>
                  </a:lnTo>
                  <a:lnTo>
                    <a:pt x="876" y="295"/>
                  </a:lnTo>
                  <a:lnTo>
                    <a:pt x="912" y="288"/>
                  </a:lnTo>
                  <a:lnTo>
                    <a:pt x="948" y="282"/>
                  </a:lnTo>
                  <a:lnTo>
                    <a:pt x="984" y="278"/>
                  </a:lnTo>
                  <a:lnTo>
                    <a:pt x="1019" y="276"/>
                  </a:lnTo>
                  <a:lnTo>
                    <a:pt x="1056" y="275"/>
                  </a:lnTo>
                  <a:lnTo>
                    <a:pt x="1056" y="275"/>
                  </a:lnTo>
                  <a:close/>
                  <a:moveTo>
                    <a:pt x="311" y="1674"/>
                  </a:moveTo>
                  <a:lnTo>
                    <a:pt x="311" y="1674"/>
                  </a:lnTo>
                  <a:lnTo>
                    <a:pt x="321" y="1664"/>
                  </a:lnTo>
                  <a:lnTo>
                    <a:pt x="332" y="1655"/>
                  </a:lnTo>
                  <a:lnTo>
                    <a:pt x="344" y="1648"/>
                  </a:lnTo>
                  <a:lnTo>
                    <a:pt x="355" y="1642"/>
                  </a:lnTo>
                  <a:lnTo>
                    <a:pt x="369" y="1636"/>
                  </a:lnTo>
                  <a:lnTo>
                    <a:pt x="381" y="1633"/>
                  </a:lnTo>
                  <a:lnTo>
                    <a:pt x="396" y="1631"/>
                  </a:lnTo>
                  <a:lnTo>
                    <a:pt x="409" y="1629"/>
                  </a:lnTo>
                  <a:lnTo>
                    <a:pt x="409" y="1629"/>
                  </a:lnTo>
                  <a:lnTo>
                    <a:pt x="424" y="1630"/>
                  </a:lnTo>
                  <a:lnTo>
                    <a:pt x="438" y="1632"/>
                  </a:lnTo>
                  <a:lnTo>
                    <a:pt x="451" y="1635"/>
                  </a:lnTo>
                  <a:lnTo>
                    <a:pt x="464" y="1640"/>
                  </a:lnTo>
                  <a:lnTo>
                    <a:pt x="476" y="1646"/>
                  </a:lnTo>
                  <a:lnTo>
                    <a:pt x="489" y="1652"/>
                  </a:lnTo>
                  <a:lnTo>
                    <a:pt x="499" y="1659"/>
                  </a:lnTo>
                  <a:lnTo>
                    <a:pt x="510" y="1668"/>
                  </a:lnTo>
                  <a:lnTo>
                    <a:pt x="519" y="1677"/>
                  </a:lnTo>
                  <a:lnTo>
                    <a:pt x="527" y="1686"/>
                  </a:lnTo>
                  <a:lnTo>
                    <a:pt x="535" y="1697"/>
                  </a:lnTo>
                  <a:lnTo>
                    <a:pt x="541" y="1708"/>
                  </a:lnTo>
                  <a:lnTo>
                    <a:pt x="546" y="1720"/>
                  </a:lnTo>
                  <a:lnTo>
                    <a:pt x="549" y="1731"/>
                  </a:lnTo>
                  <a:lnTo>
                    <a:pt x="551" y="1744"/>
                  </a:lnTo>
                  <a:lnTo>
                    <a:pt x="552" y="1756"/>
                  </a:lnTo>
                  <a:lnTo>
                    <a:pt x="552" y="1756"/>
                  </a:lnTo>
                  <a:lnTo>
                    <a:pt x="556" y="1778"/>
                  </a:lnTo>
                  <a:lnTo>
                    <a:pt x="559" y="1800"/>
                  </a:lnTo>
                  <a:lnTo>
                    <a:pt x="564" y="1821"/>
                  </a:lnTo>
                  <a:lnTo>
                    <a:pt x="570" y="1842"/>
                  </a:lnTo>
                  <a:lnTo>
                    <a:pt x="577" y="1861"/>
                  </a:lnTo>
                  <a:lnTo>
                    <a:pt x="586" y="1881"/>
                  </a:lnTo>
                  <a:lnTo>
                    <a:pt x="595" y="1901"/>
                  </a:lnTo>
                  <a:lnTo>
                    <a:pt x="606" y="1920"/>
                  </a:lnTo>
                  <a:lnTo>
                    <a:pt x="617" y="1939"/>
                  </a:lnTo>
                  <a:lnTo>
                    <a:pt x="630" y="1956"/>
                  </a:lnTo>
                  <a:lnTo>
                    <a:pt x="642" y="1974"/>
                  </a:lnTo>
                  <a:lnTo>
                    <a:pt x="657" y="1991"/>
                  </a:lnTo>
                  <a:lnTo>
                    <a:pt x="672" y="2006"/>
                  </a:lnTo>
                  <a:lnTo>
                    <a:pt x="688" y="2022"/>
                  </a:lnTo>
                  <a:lnTo>
                    <a:pt x="705" y="2036"/>
                  </a:lnTo>
                  <a:lnTo>
                    <a:pt x="723" y="2051"/>
                  </a:lnTo>
                  <a:lnTo>
                    <a:pt x="740" y="2065"/>
                  </a:lnTo>
                  <a:lnTo>
                    <a:pt x="760" y="2077"/>
                  </a:lnTo>
                  <a:lnTo>
                    <a:pt x="780" y="2090"/>
                  </a:lnTo>
                  <a:lnTo>
                    <a:pt x="800" y="2100"/>
                  </a:lnTo>
                  <a:lnTo>
                    <a:pt x="821" y="2110"/>
                  </a:lnTo>
                  <a:lnTo>
                    <a:pt x="843" y="2121"/>
                  </a:lnTo>
                  <a:lnTo>
                    <a:pt x="866" y="2129"/>
                  </a:lnTo>
                  <a:lnTo>
                    <a:pt x="889" y="2138"/>
                  </a:lnTo>
                  <a:lnTo>
                    <a:pt x="912" y="2145"/>
                  </a:lnTo>
                  <a:lnTo>
                    <a:pt x="936" y="2151"/>
                  </a:lnTo>
                  <a:lnTo>
                    <a:pt x="960" y="2156"/>
                  </a:lnTo>
                  <a:lnTo>
                    <a:pt x="985" y="2160"/>
                  </a:lnTo>
                  <a:lnTo>
                    <a:pt x="1010" y="2165"/>
                  </a:lnTo>
                  <a:lnTo>
                    <a:pt x="1036" y="2167"/>
                  </a:lnTo>
                  <a:lnTo>
                    <a:pt x="1062" y="2169"/>
                  </a:lnTo>
                  <a:lnTo>
                    <a:pt x="1088" y="2169"/>
                  </a:lnTo>
                  <a:lnTo>
                    <a:pt x="1088" y="2169"/>
                  </a:lnTo>
                  <a:lnTo>
                    <a:pt x="1113" y="2169"/>
                  </a:lnTo>
                  <a:lnTo>
                    <a:pt x="1138" y="2167"/>
                  </a:lnTo>
                  <a:lnTo>
                    <a:pt x="1162" y="2164"/>
                  </a:lnTo>
                  <a:lnTo>
                    <a:pt x="1186" y="2159"/>
                  </a:lnTo>
                  <a:lnTo>
                    <a:pt x="1209" y="2155"/>
                  </a:lnTo>
                  <a:lnTo>
                    <a:pt x="1232" y="2149"/>
                  </a:lnTo>
                  <a:lnTo>
                    <a:pt x="1255" y="2142"/>
                  </a:lnTo>
                  <a:lnTo>
                    <a:pt x="1277" y="2133"/>
                  </a:lnTo>
                  <a:lnTo>
                    <a:pt x="1298" y="2125"/>
                  </a:lnTo>
                  <a:lnTo>
                    <a:pt x="1319" y="2115"/>
                  </a:lnTo>
                  <a:lnTo>
                    <a:pt x="1340" y="2104"/>
                  </a:lnTo>
                  <a:lnTo>
                    <a:pt x="1360" y="2093"/>
                  </a:lnTo>
                  <a:lnTo>
                    <a:pt x="1378" y="2080"/>
                  </a:lnTo>
                  <a:lnTo>
                    <a:pt x="1396" y="2067"/>
                  </a:lnTo>
                  <a:lnTo>
                    <a:pt x="1414" y="2053"/>
                  </a:lnTo>
                  <a:lnTo>
                    <a:pt x="1431" y="2038"/>
                  </a:lnTo>
                  <a:lnTo>
                    <a:pt x="1447" y="2023"/>
                  </a:lnTo>
                  <a:lnTo>
                    <a:pt x="1462" y="2006"/>
                  </a:lnTo>
                  <a:lnTo>
                    <a:pt x="1477" y="1990"/>
                  </a:lnTo>
                  <a:lnTo>
                    <a:pt x="1490" y="1972"/>
                  </a:lnTo>
                  <a:lnTo>
                    <a:pt x="1503" y="1954"/>
                  </a:lnTo>
                  <a:lnTo>
                    <a:pt x="1514" y="1935"/>
                  </a:lnTo>
                  <a:lnTo>
                    <a:pt x="1526" y="1916"/>
                  </a:lnTo>
                  <a:lnTo>
                    <a:pt x="1535" y="1896"/>
                  </a:lnTo>
                  <a:lnTo>
                    <a:pt x="1543" y="1876"/>
                  </a:lnTo>
                  <a:lnTo>
                    <a:pt x="1551" y="1855"/>
                  </a:lnTo>
                  <a:lnTo>
                    <a:pt x="1558" y="1834"/>
                  </a:lnTo>
                  <a:lnTo>
                    <a:pt x="1563" y="1813"/>
                  </a:lnTo>
                  <a:lnTo>
                    <a:pt x="1567" y="1791"/>
                  </a:lnTo>
                  <a:lnTo>
                    <a:pt x="1571" y="1768"/>
                  </a:lnTo>
                  <a:lnTo>
                    <a:pt x="1573" y="1746"/>
                  </a:lnTo>
                  <a:lnTo>
                    <a:pt x="1573" y="1723"/>
                  </a:lnTo>
                  <a:lnTo>
                    <a:pt x="1573" y="1723"/>
                  </a:lnTo>
                  <a:lnTo>
                    <a:pt x="1573" y="1706"/>
                  </a:lnTo>
                  <a:lnTo>
                    <a:pt x="1572" y="1691"/>
                  </a:lnTo>
                  <a:lnTo>
                    <a:pt x="1571" y="1675"/>
                  </a:lnTo>
                  <a:lnTo>
                    <a:pt x="1568" y="1660"/>
                  </a:lnTo>
                  <a:lnTo>
                    <a:pt x="1565" y="1646"/>
                  </a:lnTo>
                  <a:lnTo>
                    <a:pt x="1562" y="1631"/>
                  </a:lnTo>
                  <a:lnTo>
                    <a:pt x="1558" y="1617"/>
                  </a:lnTo>
                  <a:lnTo>
                    <a:pt x="1553" y="1602"/>
                  </a:lnTo>
                  <a:lnTo>
                    <a:pt x="1548" y="1589"/>
                  </a:lnTo>
                  <a:lnTo>
                    <a:pt x="1541" y="1575"/>
                  </a:lnTo>
                  <a:lnTo>
                    <a:pt x="1535" y="1561"/>
                  </a:lnTo>
                  <a:lnTo>
                    <a:pt x="1528" y="1548"/>
                  </a:lnTo>
                  <a:lnTo>
                    <a:pt x="1519" y="1534"/>
                  </a:lnTo>
                  <a:lnTo>
                    <a:pt x="1511" y="1522"/>
                  </a:lnTo>
                  <a:lnTo>
                    <a:pt x="1491" y="1496"/>
                  </a:lnTo>
                  <a:lnTo>
                    <a:pt x="1491" y="1496"/>
                  </a:lnTo>
                  <a:lnTo>
                    <a:pt x="1483" y="1486"/>
                  </a:lnTo>
                  <a:lnTo>
                    <a:pt x="1472" y="1476"/>
                  </a:lnTo>
                  <a:lnTo>
                    <a:pt x="1446" y="1453"/>
                  </a:lnTo>
                  <a:lnTo>
                    <a:pt x="1414" y="1426"/>
                  </a:lnTo>
                  <a:lnTo>
                    <a:pt x="1376" y="1397"/>
                  </a:lnTo>
                  <a:lnTo>
                    <a:pt x="1335" y="1366"/>
                  </a:lnTo>
                  <a:lnTo>
                    <a:pt x="1290" y="1333"/>
                  </a:lnTo>
                  <a:lnTo>
                    <a:pt x="1197" y="1268"/>
                  </a:lnTo>
                  <a:lnTo>
                    <a:pt x="1107" y="1206"/>
                  </a:lnTo>
                  <a:lnTo>
                    <a:pt x="1030" y="1155"/>
                  </a:lnTo>
                  <a:lnTo>
                    <a:pt x="954" y="1105"/>
                  </a:lnTo>
                  <a:lnTo>
                    <a:pt x="952" y="1104"/>
                  </a:lnTo>
                  <a:lnTo>
                    <a:pt x="952" y="1104"/>
                  </a:lnTo>
                  <a:lnTo>
                    <a:pt x="940" y="1096"/>
                  </a:lnTo>
                  <a:lnTo>
                    <a:pt x="928" y="1088"/>
                  </a:lnTo>
                  <a:lnTo>
                    <a:pt x="919" y="1078"/>
                  </a:lnTo>
                  <a:lnTo>
                    <a:pt x="910" y="1070"/>
                  </a:lnTo>
                  <a:lnTo>
                    <a:pt x="902" y="1060"/>
                  </a:lnTo>
                  <a:lnTo>
                    <a:pt x="895" y="1051"/>
                  </a:lnTo>
                  <a:lnTo>
                    <a:pt x="890" y="1041"/>
                  </a:lnTo>
                  <a:lnTo>
                    <a:pt x="884" y="1031"/>
                  </a:lnTo>
                  <a:lnTo>
                    <a:pt x="880" y="1022"/>
                  </a:lnTo>
                  <a:lnTo>
                    <a:pt x="876" y="1011"/>
                  </a:lnTo>
                  <a:lnTo>
                    <a:pt x="872" y="993"/>
                  </a:lnTo>
                  <a:lnTo>
                    <a:pt x="869" y="975"/>
                  </a:lnTo>
                  <a:lnTo>
                    <a:pt x="868" y="957"/>
                  </a:lnTo>
                  <a:lnTo>
                    <a:pt x="868" y="957"/>
                  </a:lnTo>
                  <a:lnTo>
                    <a:pt x="869" y="941"/>
                  </a:lnTo>
                  <a:lnTo>
                    <a:pt x="872" y="923"/>
                  </a:lnTo>
                  <a:lnTo>
                    <a:pt x="876" y="907"/>
                  </a:lnTo>
                  <a:lnTo>
                    <a:pt x="882" y="892"/>
                  </a:lnTo>
                  <a:lnTo>
                    <a:pt x="889" y="876"/>
                  </a:lnTo>
                  <a:lnTo>
                    <a:pt x="898" y="863"/>
                  </a:lnTo>
                  <a:lnTo>
                    <a:pt x="907" y="849"/>
                  </a:lnTo>
                  <a:lnTo>
                    <a:pt x="919" y="838"/>
                  </a:lnTo>
                  <a:lnTo>
                    <a:pt x="931" y="826"/>
                  </a:lnTo>
                  <a:lnTo>
                    <a:pt x="945" y="817"/>
                  </a:lnTo>
                  <a:lnTo>
                    <a:pt x="959" y="808"/>
                  </a:lnTo>
                  <a:lnTo>
                    <a:pt x="974" y="801"/>
                  </a:lnTo>
                  <a:lnTo>
                    <a:pt x="990" y="795"/>
                  </a:lnTo>
                  <a:lnTo>
                    <a:pt x="1007" y="791"/>
                  </a:lnTo>
                  <a:lnTo>
                    <a:pt x="1023" y="789"/>
                  </a:lnTo>
                  <a:lnTo>
                    <a:pt x="1041" y="788"/>
                  </a:lnTo>
                  <a:lnTo>
                    <a:pt x="1041" y="788"/>
                  </a:lnTo>
                  <a:lnTo>
                    <a:pt x="1059" y="789"/>
                  </a:lnTo>
                  <a:lnTo>
                    <a:pt x="1077" y="791"/>
                  </a:lnTo>
                  <a:lnTo>
                    <a:pt x="1092" y="795"/>
                  </a:lnTo>
                  <a:lnTo>
                    <a:pt x="1109" y="801"/>
                  </a:lnTo>
                  <a:lnTo>
                    <a:pt x="1124" y="808"/>
                  </a:lnTo>
                  <a:lnTo>
                    <a:pt x="1138" y="817"/>
                  </a:lnTo>
                  <a:lnTo>
                    <a:pt x="1152" y="826"/>
                  </a:lnTo>
                  <a:lnTo>
                    <a:pt x="1163" y="838"/>
                  </a:lnTo>
                  <a:lnTo>
                    <a:pt x="1175" y="849"/>
                  </a:lnTo>
                  <a:lnTo>
                    <a:pt x="1185" y="863"/>
                  </a:lnTo>
                  <a:lnTo>
                    <a:pt x="1194" y="876"/>
                  </a:lnTo>
                  <a:lnTo>
                    <a:pt x="1201" y="892"/>
                  </a:lnTo>
                  <a:lnTo>
                    <a:pt x="1206" y="907"/>
                  </a:lnTo>
                  <a:lnTo>
                    <a:pt x="1211" y="923"/>
                  </a:lnTo>
                  <a:lnTo>
                    <a:pt x="1213" y="941"/>
                  </a:lnTo>
                  <a:lnTo>
                    <a:pt x="1214" y="957"/>
                  </a:lnTo>
                  <a:lnTo>
                    <a:pt x="1214" y="960"/>
                  </a:lnTo>
                  <a:lnTo>
                    <a:pt x="1217" y="964"/>
                  </a:lnTo>
                  <a:lnTo>
                    <a:pt x="1217" y="964"/>
                  </a:lnTo>
                  <a:lnTo>
                    <a:pt x="1276" y="1002"/>
                  </a:lnTo>
                  <a:lnTo>
                    <a:pt x="1342" y="1046"/>
                  </a:lnTo>
                  <a:lnTo>
                    <a:pt x="1413" y="1094"/>
                  </a:lnTo>
                  <a:lnTo>
                    <a:pt x="1484" y="1145"/>
                  </a:lnTo>
                  <a:lnTo>
                    <a:pt x="1518" y="1170"/>
                  </a:lnTo>
                  <a:lnTo>
                    <a:pt x="1552" y="1196"/>
                  </a:lnTo>
                  <a:lnTo>
                    <a:pt x="1584" y="1221"/>
                  </a:lnTo>
                  <a:lnTo>
                    <a:pt x="1614" y="1247"/>
                  </a:lnTo>
                  <a:lnTo>
                    <a:pt x="1643" y="1271"/>
                  </a:lnTo>
                  <a:lnTo>
                    <a:pt x="1668" y="1295"/>
                  </a:lnTo>
                  <a:lnTo>
                    <a:pt x="1691" y="1317"/>
                  </a:lnTo>
                  <a:lnTo>
                    <a:pt x="1709" y="1339"/>
                  </a:lnTo>
                  <a:lnTo>
                    <a:pt x="1709" y="1339"/>
                  </a:lnTo>
                  <a:lnTo>
                    <a:pt x="1726" y="1360"/>
                  </a:lnTo>
                  <a:lnTo>
                    <a:pt x="1742" y="1381"/>
                  </a:lnTo>
                  <a:lnTo>
                    <a:pt x="1756" y="1404"/>
                  </a:lnTo>
                  <a:lnTo>
                    <a:pt x="1770" y="1426"/>
                  </a:lnTo>
                  <a:lnTo>
                    <a:pt x="1782" y="1448"/>
                  </a:lnTo>
                  <a:lnTo>
                    <a:pt x="1794" y="1471"/>
                  </a:lnTo>
                  <a:lnTo>
                    <a:pt x="1804" y="1494"/>
                  </a:lnTo>
                  <a:lnTo>
                    <a:pt x="1814" y="1517"/>
                  </a:lnTo>
                  <a:lnTo>
                    <a:pt x="1822" y="1541"/>
                  </a:lnTo>
                  <a:lnTo>
                    <a:pt x="1828" y="1565"/>
                  </a:lnTo>
                  <a:lnTo>
                    <a:pt x="1835" y="1589"/>
                  </a:lnTo>
                  <a:lnTo>
                    <a:pt x="1840" y="1613"/>
                  </a:lnTo>
                  <a:lnTo>
                    <a:pt x="1843" y="1638"/>
                  </a:lnTo>
                  <a:lnTo>
                    <a:pt x="1846" y="1663"/>
                  </a:lnTo>
                  <a:lnTo>
                    <a:pt x="1847" y="1688"/>
                  </a:lnTo>
                  <a:lnTo>
                    <a:pt x="1848" y="1714"/>
                  </a:lnTo>
                  <a:lnTo>
                    <a:pt x="1848" y="1714"/>
                  </a:lnTo>
                  <a:lnTo>
                    <a:pt x="1847" y="1755"/>
                  </a:lnTo>
                  <a:lnTo>
                    <a:pt x="1843" y="1795"/>
                  </a:lnTo>
                  <a:lnTo>
                    <a:pt x="1838" y="1833"/>
                  </a:lnTo>
                  <a:lnTo>
                    <a:pt x="1831" y="1872"/>
                  </a:lnTo>
                  <a:lnTo>
                    <a:pt x="1820" y="1908"/>
                  </a:lnTo>
                  <a:lnTo>
                    <a:pt x="1809" y="1944"/>
                  </a:lnTo>
                  <a:lnTo>
                    <a:pt x="1795" y="1979"/>
                  </a:lnTo>
                  <a:lnTo>
                    <a:pt x="1780" y="2013"/>
                  </a:lnTo>
                  <a:lnTo>
                    <a:pt x="1763" y="2044"/>
                  </a:lnTo>
                  <a:lnTo>
                    <a:pt x="1745" y="2075"/>
                  </a:lnTo>
                  <a:lnTo>
                    <a:pt x="1724" y="2105"/>
                  </a:lnTo>
                  <a:lnTo>
                    <a:pt x="1702" y="2133"/>
                  </a:lnTo>
                  <a:lnTo>
                    <a:pt x="1679" y="2161"/>
                  </a:lnTo>
                  <a:lnTo>
                    <a:pt x="1655" y="2188"/>
                  </a:lnTo>
                  <a:lnTo>
                    <a:pt x="1629" y="2211"/>
                  </a:lnTo>
                  <a:lnTo>
                    <a:pt x="1602" y="2235"/>
                  </a:lnTo>
                  <a:lnTo>
                    <a:pt x="1574" y="2257"/>
                  </a:lnTo>
                  <a:lnTo>
                    <a:pt x="1545" y="2278"/>
                  </a:lnTo>
                  <a:lnTo>
                    <a:pt x="1515" y="2298"/>
                  </a:lnTo>
                  <a:lnTo>
                    <a:pt x="1484" y="2317"/>
                  </a:lnTo>
                  <a:lnTo>
                    <a:pt x="1453" y="2333"/>
                  </a:lnTo>
                  <a:lnTo>
                    <a:pt x="1419" y="2349"/>
                  </a:lnTo>
                  <a:lnTo>
                    <a:pt x="1387" y="2363"/>
                  </a:lnTo>
                  <a:lnTo>
                    <a:pt x="1352" y="2375"/>
                  </a:lnTo>
                  <a:lnTo>
                    <a:pt x="1318" y="2386"/>
                  </a:lnTo>
                  <a:lnTo>
                    <a:pt x="1283" y="2396"/>
                  </a:lnTo>
                  <a:lnTo>
                    <a:pt x="1248" y="2404"/>
                  </a:lnTo>
                  <a:lnTo>
                    <a:pt x="1212" y="2411"/>
                  </a:lnTo>
                  <a:lnTo>
                    <a:pt x="1177" y="2417"/>
                  </a:lnTo>
                  <a:lnTo>
                    <a:pt x="1141" y="2421"/>
                  </a:lnTo>
                  <a:lnTo>
                    <a:pt x="1105" y="2423"/>
                  </a:lnTo>
                  <a:lnTo>
                    <a:pt x="1069" y="2424"/>
                  </a:lnTo>
                  <a:lnTo>
                    <a:pt x="1069" y="2424"/>
                  </a:lnTo>
                  <a:lnTo>
                    <a:pt x="1035" y="2423"/>
                  </a:lnTo>
                  <a:lnTo>
                    <a:pt x="1000" y="2421"/>
                  </a:lnTo>
                  <a:lnTo>
                    <a:pt x="966" y="2418"/>
                  </a:lnTo>
                  <a:lnTo>
                    <a:pt x="931" y="2413"/>
                  </a:lnTo>
                  <a:lnTo>
                    <a:pt x="897" y="2406"/>
                  </a:lnTo>
                  <a:lnTo>
                    <a:pt x="863" y="2398"/>
                  </a:lnTo>
                  <a:lnTo>
                    <a:pt x="828" y="2390"/>
                  </a:lnTo>
                  <a:lnTo>
                    <a:pt x="795" y="2378"/>
                  </a:lnTo>
                  <a:lnTo>
                    <a:pt x="761" y="2367"/>
                  </a:lnTo>
                  <a:lnTo>
                    <a:pt x="729" y="2354"/>
                  </a:lnTo>
                  <a:lnTo>
                    <a:pt x="696" y="2340"/>
                  </a:lnTo>
                  <a:lnTo>
                    <a:pt x="665" y="2324"/>
                  </a:lnTo>
                  <a:lnTo>
                    <a:pt x="634" y="2306"/>
                  </a:lnTo>
                  <a:lnTo>
                    <a:pt x="604" y="2289"/>
                  </a:lnTo>
                  <a:lnTo>
                    <a:pt x="574" y="2269"/>
                  </a:lnTo>
                  <a:lnTo>
                    <a:pt x="546" y="2248"/>
                  </a:lnTo>
                  <a:lnTo>
                    <a:pt x="519" y="2226"/>
                  </a:lnTo>
                  <a:lnTo>
                    <a:pt x="493" y="2203"/>
                  </a:lnTo>
                  <a:lnTo>
                    <a:pt x="468" y="2179"/>
                  </a:lnTo>
                  <a:lnTo>
                    <a:pt x="444" y="2154"/>
                  </a:lnTo>
                  <a:lnTo>
                    <a:pt x="421" y="2127"/>
                  </a:lnTo>
                  <a:lnTo>
                    <a:pt x="399" y="2099"/>
                  </a:lnTo>
                  <a:lnTo>
                    <a:pt x="379" y="2071"/>
                  </a:lnTo>
                  <a:lnTo>
                    <a:pt x="361" y="2041"/>
                  </a:lnTo>
                  <a:lnTo>
                    <a:pt x="345" y="2009"/>
                  </a:lnTo>
                  <a:lnTo>
                    <a:pt x="329" y="1977"/>
                  </a:lnTo>
                  <a:lnTo>
                    <a:pt x="315" y="1944"/>
                  </a:lnTo>
                  <a:lnTo>
                    <a:pt x="304" y="1909"/>
                  </a:lnTo>
                  <a:lnTo>
                    <a:pt x="294" y="1875"/>
                  </a:lnTo>
                  <a:lnTo>
                    <a:pt x="286" y="1839"/>
                  </a:lnTo>
                  <a:lnTo>
                    <a:pt x="281" y="1801"/>
                  </a:lnTo>
                  <a:lnTo>
                    <a:pt x="277" y="1763"/>
                  </a:lnTo>
                  <a:lnTo>
                    <a:pt x="277" y="1763"/>
                  </a:lnTo>
                  <a:lnTo>
                    <a:pt x="277" y="1750"/>
                  </a:lnTo>
                  <a:lnTo>
                    <a:pt x="279" y="1739"/>
                  </a:lnTo>
                  <a:lnTo>
                    <a:pt x="281" y="1727"/>
                  </a:lnTo>
                  <a:lnTo>
                    <a:pt x="285" y="1715"/>
                  </a:lnTo>
                  <a:lnTo>
                    <a:pt x="289" y="1704"/>
                  </a:lnTo>
                  <a:lnTo>
                    <a:pt x="296" y="1694"/>
                  </a:lnTo>
                  <a:lnTo>
                    <a:pt x="303" y="1683"/>
                  </a:lnTo>
                  <a:lnTo>
                    <a:pt x="311" y="1674"/>
                  </a:lnTo>
                  <a:lnTo>
                    <a:pt x="311" y="167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lgn="ctr"/>
              <a:endParaRPr lang="en-US" sz="1200">
                <a:solidFill>
                  <a:srgbClr val="E90595"/>
                </a:solidFill>
              </a:endParaRPr>
            </a:p>
          </p:txBody>
        </p:sp>
      </p:grpSp>
      <p:sp>
        <p:nvSpPr>
          <p:cNvPr id="209" name="TextBox 208">
            <a:extLst>
              <a:ext uri="{FF2B5EF4-FFF2-40B4-BE49-F238E27FC236}">
                <a16:creationId xmlns:a16="http://schemas.microsoft.com/office/drawing/2014/main" id="{7BEC2221-A2EC-4FAE-9BAF-BF81C19013C5}"/>
              </a:ext>
            </a:extLst>
          </p:cNvPr>
          <p:cNvSpPr txBox="1"/>
          <p:nvPr/>
        </p:nvSpPr>
        <p:spPr>
          <a:xfrm>
            <a:off x="320529" y="1415077"/>
            <a:ext cx="2635701" cy="2185085"/>
          </a:xfrm>
          <a:prstGeom prst="rect">
            <a:avLst/>
          </a:prstGeom>
          <a:noFill/>
        </p:spPr>
        <p:txBody>
          <a:bodyPr wrap="square" rtlCol="0">
            <a:spAutoFit/>
          </a:bodyPr>
          <a:lstStyle/>
          <a:p>
            <a:pPr>
              <a:buClr>
                <a:schemeClr val="tx1"/>
              </a:buClr>
            </a:pPr>
            <a:r>
              <a:rPr lang="en-US" sz="2800" b="1" dirty="0">
                <a:solidFill>
                  <a:schemeClr val="accent6"/>
                </a:solidFill>
              </a:rPr>
              <a:t>Experience</a:t>
            </a:r>
          </a:p>
          <a:p>
            <a:pPr marL="228600" indent="-228600">
              <a:buClr>
                <a:schemeClr val="tx1"/>
              </a:buClr>
              <a:buFont typeface="Arial" panose="020B0604020202020204" pitchFamily="34" charset="0"/>
              <a:buChar char="•"/>
            </a:pPr>
            <a:r>
              <a:rPr lang="en-US" sz="1799" dirty="0"/>
              <a:t>Unified workspace with SSO</a:t>
            </a:r>
          </a:p>
          <a:p>
            <a:pPr marL="228600" indent="-228600">
              <a:buClr>
                <a:schemeClr val="tx1"/>
              </a:buClr>
              <a:buFont typeface="Arial" panose="020B0604020202020204" pitchFamily="34" charset="0"/>
              <a:buChar char="•"/>
            </a:pPr>
            <a:r>
              <a:rPr lang="en-US" sz="1799" dirty="0"/>
              <a:t>Enterprise-grade email</a:t>
            </a:r>
          </a:p>
          <a:p>
            <a:pPr marL="228600" indent="-228600">
              <a:buClr>
                <a:schemeClr val="tx1"/>
              </a:buClr>
              <a:buFont typeface="Arial" panose="020B0604020202020204" pitchFamily="34" charset="0"/>
              <a:buChar char="•"/>
            </a:pPr>
            <a:r>
              <a:rPr lang="en-US" sz="1799" dirty="0"/>
              <a:t>File Sharing PLUS Content Collaboration </a:t>
            </a:r>
          </a:p>
          <a:p>
            <a:pPr lvl="0" defTabSz="914126">
              <a:defRPr/>
            </a:pPr>
            <a:endParaRPr kumimoji="0" lang="en-US" sz="1799" b="0" i="0" u="none" strike="noStrike" kern="1200" cap="none" spc="0" normalizeH="0" baseline="0" noProof="0" dirty="0">
              <a:ln>
                <a:noFill/>
              </a:ln>
              <a:effectLst/>
              <a:uLnTx/>
              <a:uFillTx/>
              <a:latin typeface="Calibri" panose="020F0502020204030204"/>
              <a:ea typeface="+mn-ea"/>
              <a:cs typeface="+mn-cs"/>
            </a:endParaRPr>
          </a:p>
        </p:txBody>
      </p:sp>
      <p:sp>
        <p:nvSpPr>
          <p:cNvPr id="210" name="TextBox 209">
            <a:extLst>
              <a:ext uri="{FF2B5EF4-FFF2-40B4-BE49-F238E27FC236}">
                <a16:creationId xmlns:a16="http://schemas.microsoft.com/office/drawing/2014/main" id="{A01A6CA5-5939-4896-915B-1ED0FCD20E03}"/>
              </a:ext>
            </a:extLst>
          </p:cNvPr>
          <p:cNvSpPr txBox="1"/>
          <p:nvPr/>
        </p:nvSpPr>
        <p:spPr>
          <a:xfrm>
            <a:off x="2945105" y="1396849"/>
            <a:ext cx="2635701" cy="2185085"/>
          </a:xfrm>
          <a:prstGeom prst="rect">
            <a:avLst/>
          </a:prstGeom>
          <a:noFill/>
        </p:spPr>
        <p:txBody>
          <a:bodyPr wrap="square" rtlCol="0">
            <a:spAutoFit/>
          </a:bodyPr>
          <a:lstStyle/>
          <a:p>
            <a:pPr lvl="0">
              <a:buClr>
                <a:srgbClr val="000000"/>
              </a:buClr>
            </a:pPr>
            <a:r>
              <a:rPr lang="en-US" sz="2800" b="1" dirty="0">
                <a:solidFill>
                  <a:srgbClr val="DF1995"/>
                </a:solidFill>
              </a:rPr>
              <a:t>Security</a:t>
            </a:r>
          </a:p>
          <a:p>
            <a:pPr marL="228600" indent="-228600">
              <a:buClr>
                <a:schemeClr val="tx1"/>
              </a:buClr>
              <a:buFont typeface="Arial" panose="020B0604020202020204" pitchFamily="34" charset="0"/>
              <a:buChar char="•"/>
            </a:pPr>
            <a:r>
              <a:rPr lang="en-US" sz="1799" dirty="0"/>
              <a:t>2 levels of data encryption – without device enrollment</a:t>
            </a:r>
          </a:p>
          <a:p>
            <a:pPr marL="228600" indent="-228600">
              <a:buClr>
                <a:schemeClr val="tx1"/>
              </a:buClr>
              <a:buFont typeface="Arial" panose="020B0604020202020204" pitchFamily="34" charset="0"/>
              <a:buChar char="•"/>
            </a:pPr>
            <a:r>
              <a:rPr lang="en-US" sz="1799" dirty="0" err="1"/>
              <a:t>microVPN</a:t>
            </a:r>
            <a:r>
              <a:rPr lang="en-US" sz="1799" dirty="0"/>
              <a:t> integrated network security</a:t>
            </a:r>
          </a:p>
          <a:p>
            <a:pPr lvl="0" defTabSz="914126">
              <a:defRPr/>
            </a:pPr>
            <a:endParaRPr kumimoji="0" lang="en-US" sz="1799" b="0" i="0" u="none" strike="noStrike" kern="1200" cap="none" spc="0" normalizeH="0" baseline="0" noProof="0" dirty="0">
              <a:ln>
                <a:noFill/>
              </a:ln>
              <a:effectLst/>
              <a:uLnTx/>
              <a:uFillTx/>
              <a:latin typeface="Calibri" panose="020F0502020204030204"/>
              <a:ea typeface="+mn-ea"/>
              <a:cs typeface="+mn-cs"/>
            </a:endParaRPr>
          </a:p>
        </p:txBody>
      </p:sp>
      <p:sp>
        <p:nvSpPr>
          <p:cNvPr id="211" name="TextBox 210">
            <a:extLst>
              <a:ext uri="{FF2B5EF4-FFF2-40B4-BE49-F238E27FC236}">
                <a16:creationId xmlns:a16="http://schemas.microsoft.com/office/drawing/2014/main" id="{7D972D8A-50B4-4882-9531-F4E27577E0CF}"/>
              </a:ext>
            </a:extLst>
          </p:cNvPr>
          <p:cNvSpPr txBox="1"/>
          <p:nvPr/>
        </p:nvSpPr>
        <p:spPr>
          <a:xfrm>
            <a:off x="5408445" y="1396946"/>
            <a:ext cx="2635701" cy="2184444"/>
          </a:xfrm>
          <a:prstGeom prst="rect">
            <a:avLst/>
          </a:prstGeom>
          <a:noFill/>
        </p:spPr>
        <p:txBody>
          <a:bodyPr wrap="square" rtlCol="0">
            <a:spAutoFit/>
          </a:bodyPr>
          <a:lstStyle/>
          <a:p>
            <a:pPr lvl="0">
              <a:buClr>
                <a:srgbClr val="000000"/>
              </a:buClr>
            </a:pPr>
            <a:r>
              <a:rPr lang="en-US" sz="2800" b="1" dirty="0">
                <a:solidFill>
                  <a:srgbClr val="DF1995"/>
                </a:solidFill>
              </a:rPr>
              <a:t>Choice</a:t>
            </a:r>
          </a:p>
          <a:p>
            <a:pPr marL="228600" lvl="0" indent="-228600">
              <a:buClr>
                <a:schemeClr val="tx1"/>
              </a:buClr>
              <a:buFont typeface="Arial" panose="020B0604020202020204" pitchFamily="34" charset="0"/>
              <a:buChar char="•"/>
            </a:pPr>
            <a:r>
              <a:rPr lang="en-US" sz="1799" dirty="0"/>
              <a:t>Deliver any app</a:t>
            </a:r>
          </a:p>
          <a:p>
            <a:pPr marL="228600" lvl="0" indent="-228600">
              <a:buClr>
                <a:schemeClr val="tx1"/>
              </a:buClr>
              <a:buFont typeface="Arial" panose="020B0604020202020204" pitchFamily="34" charset="0"/>
              <a:buChar char="•"/>
            </a:pPr>
            <a:r>
              <a:rPr lang="en-US" sz="1799" dirty="0"/>
              <a:t>Multi-container support</a:t>
            </a:r>
          </a:p>
          <a:p>
            <a:pPr marL="228600" lvl="0" indent="-228600">
              <a:buClr>
                <a:schemeClr val="tx1"/>
              </a:buClr>
              <a:buFont typeface="Arial" panose="020B0604020202020204" pitchFamily="34" charset="0"/>
              <a:buChar char="•"/>
            </a:pPr>
            <a:r>
              <a:rPr lang="en-US" sz="1799" dirty="0"/>
              <a:t>Unique EMA/Intune    &amp; O365 integration</a:t>
            </a:r>
          </a:p>
          <a:p>
            <a:pPr lvl="0">
              <a:buClr>
                <a:schemeClr val="tx1"/>
              </a:buClr>
            </a:pPr>
            <a:endParaRPr kumimoji="0" lang="en-US" sz="1799"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113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91" grpId="0"/>
      <p:bldP spid="6" grpId="0" animBg="1"/>
      <p:bldP spid="192" grpId="0"/>
      <p:bldP spid="193" grpId="0"/>
      <p:bldP spid="209" grpId="0"/>
      <p:bldP spid="210" grpId="0"/>
      <p:bldP spid="2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CE831-4A2B-4C0C-9A96-97B4258DDD19}"/>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Use Cases: Citrix Endpoint Management</a:t>
            </a:r>
          </a:p>
        </p:txBody>
      </p:sp>
      <p:sp>
        <p:nvSpPr>
          <p:cNvPr id="7" name="TextBox 6">
            <a:extLst>
              <a:ext uri="{FF2B5EF4-FFF2-40B4-BE49-F238E27FC236}">
                <a16:creationId xmlns:a16="http://schemas.microsoft.com/office/drawing/2014/main" id="{84BAC0A2-892B-4BF5-84E4-DFE696F023F7}"/>
              </a:ext>
            </a:extLst>
          </p:cNvPr>
          <p:cNvSpPr txBox="1"/>
          <p:nvPr/>
        </p:nvSpPr>
        <p:spPr>
          <a:xfrm>
            <a:off x="428129" y="1295233"/>
            <a:ext cx="3521571" cy="830997"/>
          </a:xfrm>
          <a:prstGeom prst="rect">
            <a:avLst/>
          </a:prstGeom>
          <a:noFill/>
        </p:spPr>
        <p:txBody>
          <a:bodyPr wrap="square" rtlCol="0">
            <a:spAutoFit/>
          </a:bodyPr>
          <a:lstStyle/>
          <a:p>
            <a:pPr algn="ctr"/>
            <a:r>
              <a:rPr lang="en-US" sz="2400" b="1" dirty="0">
                <a:solidFill>
                  <a:schemeClr val="accent6"/>
                </a:solidFill>
              </a:rPr>
              <a:t>Enhance Microsoft EMS/Intune deployment</a:t>
            </a:r>
            <a:endParaRPr lang="en-US" sz="1400" b="1" dirty="0">
              <a:solidFill>
                <a:schemeClr val="accent6"/>
              </a:solidFill>
            </a:endParaRPr>
          </a:p>
        </p:txBody>
      </p:sp>
      <p:sp>
        <p:nvSpPr>
          <p:cNvPr id="8" name="TextBox 7">
            <a:extLst>
              <a:ext uri="{FF2B5EF4-FFF2-40B4-BE49-F238E27FC236}">
                <a16:creationId xmlns:a16="http://schemas.microsoft.com/office/drawing/2014/main" id="{2910B101-69D3-4CBF-8332-2B2B74E57C7F}"/>
              </a:ext>
            </a:extLst>
          </p:cNvPr>
          <p:cNvSpPr txBox="1"/>
          <p:nvPr/>
        </p:nvSpPr>
        <p:spPr>
          <a:xfrm>
            <a:off x="4335214" y="1295233"/>
            <a:ext cx="3521571" cy="830997"/>
          </a:xfrm>
          <a:prstGeom prst="rect">
            <a:avLst/>
          </a:prstGeom>
          <a:noFill/>
        </p:spPr>
        <p:txBody>
          <a:bodyPr wrap="square" rtlCol="0">
            <a:spAutoFit/>
          </a:bodyPr>
          <a:lstStyle/>
          <a:p>
            <a:pPr algn="ctr"/>
            <a:r>
              <a:rPr lang="en-US" sz="2400" b="1" dirty="0">
                <a:solidFill>
                  <a:schemeClr val="accent3"/>
                </a:solidFill>
              </a:rPr>
              <a:t>Enable shared mobile devices &amp; apps</a:t>
            </a:r>
            <a:endParaRPr lang="en-US" sz="1400" b="1" dirty="0">
              <a:solidFill>
                <a:schemeClr val="accent3"/>
              </a:solidFill>
            </a:endParaRPr>
          </a:p>
        </p:txBody>
      </p:sp>
      <p:sp>
        <p:nvSpPr>
          <p:cNvPr id="9" name="TextBox 8">
            <a:extLst>
              <a:ext uri="{FF2B5EF4-FFF2-40B4-BE49-F238E27FC236}">
                <a16:creationId xmlns:a16="http://schemas.microsoft.com/office/drawing/2014/main" id="{4E229309-D5A8-4DA7-AB64-69BFFD876AF9}"/>
              </a:ext>
            </a:extLst>
          </p:cNvPr>
          <p:cNvSpPr txBox="1"/>
          <p:nvPr/>
        </p:nvSpPr>
        <p:spPr>
          <a:xfrm>
            <a:off x="8242300" y="1295233"/>
            <a:ext cx="3521571" cy="830997"/>
          </a:xfrm>
          <a:prstGeom prst="rect">
            <a:avLst/>
          </a:prstGeom>
          <a:noFill/>
        </p:spPr>
        <p:txBody>
          <a:bodyPr wrap="square" rtlCol="0">
            <a:spAutoFit/>
          </a:bodyPr>
          <a:lstStyle/>
          <a:p>
            <a:pPr algn="ctr"/>
            <a:r>
              <a:rPr lang="en-US" sz="2400" b="1" dirty="0">
                <a:solidFill>
                  <a:schemeClr val="accent5"/>
                </a:solidFill>
              </a:rPr>
              <a:t>Securely deliver enterprise apps to users</a:t>
            </a:r>
            <a:endParaRPr lang="en-US" sz="1400" b="1" dirty="0">
              <a:solidFill>
                <a:schemeClr val="accent5"/>
              </a:solidFill>
            </a:endParaRPr>
          </a:p>
        </p:txBody>
      </p:sp>
      <p:sp>
        <p:nvSpPr>
          <p:cNvPr id="10" name="TextBox 9">
            <a:extLst>
              <a:ext uri="{FF2B5EF4-FFF2-40B4-BE49-F238E27FC236}">
                <a16:creationId xmlns:a16="http://schemas.microsoft.com/office/drawing/2014/main" id="{C4C1C60A-8D3B-46FC-9A31-4D80CE058986}"/>
              </a:ext>
            </a:extLst>
          </p:cNvPr>
          <p:cNvSpPr txBox="1"/>
          <p:nvPr/>
        </p:nvSpPr>
        <p:spPr>
          <a:xfrm>
            <a:off x="457204" y="4005830"/>
            <a:ext cx="3521571" cy="830997"/>
          </a:xfrm>
          <a:prstGeom prst="rect">
            <a:avLst/>
          </a:prstGeom>
          <a:noFill/>
        </p:spPr>
        <p:txBody>
          <a:bodyPr wrap="square" rtlCol="0">
            <a:spAutoFit/>
          </a:bodyPr>
          <a:lstStyle/>
          <a:p>
            <a:pPr algn="ctr"/>
            <a:r>
              <a:rPr lang="en-US" sz="2400" b="1" dirty="0">
                <a:solidFill>
                  <a:schemeClr val="accent2"/>
                </a:solidFill>
              </a:rPr>
              <a:t>Secure &amp; manage O365 on mobile devices</a:t>
            </a:r>
            <a:endParaRPr lang="en-US" sz="1400" b="1" dirty="0">
              <a:solidFill>
                <a:schemeClr val="accent2"/>
              </a:solidFill>
            </a:endParaRPr>
          </a:p>
        </p:txBody>
      </p:sp>
      <p:sp>
        <p:nvSpPr>
          <p:cNvPr id="11" name="TextBox 10">
            <a:extLst>
              <a:ext uri="{FF2B5EF4-FFF2-40B4-BE49-F238E27FC236}">
                <a16:creationId xmlns:a16="http://schemas.microsoft.com/office/drawing/2014/main" id="{2FEC235A-B64C-4D99-8E7B-78500983BADB}"/>
              </a:ext>
            </a:extLst>
          </p:cNvPr>
          <p:cNvSpPr txBox="1"/>
          <p:nvPr/>
        </p:nvSpPr>
        <p:spPr>
          <a:xfrm>
            <a:off x="4335213" y="4042057"/>
            <a:ext cx="3521571" cy="830997"/>
          </a:xfrm>
          <a:prstGeom prst="rect">
            <a:avLst/>
          </a:prstGeom>
          <a:noFill/>
        </p:spPr>
        <p:txBody>
          <a:bodyPr wrap="square" rtlCol="0">
            <a:spAutoFit/>
          </a:bodyPr>
          <a:lstStyle/>
          <a:p>
            <a:pPr algn="ctr"/>
            <a:r>
              <a:rPr lang="en-US" sz="2400" b="1" dirty="0">
                <a:solidFill>
                  <a:schemeClr val="accent1"/>
                </a:solidFill>
              </a:rPr>
              <a:t>Enable BYOD without compromising security</a:t>
            </a:r>
            <a:endParaRPr lang="en-US" sz="1400" b="1" dirty="0">
              <a:solidFill>
                <a:schemeClr val="accent1"/>
              </a:solidFill>
            </a:endParaRPr>
          </a:p>
        </p:txBody>
      </p:sp>
      <p:sp>
        <p:nvSpPr>
          <p:cNvPr id="12" name="TextBox 11">
            <a:extLst>
              <a:ext uri="{FF2B5EF4-FFF2-40B4-BE49-F238E27FC236}">
                <a16:creationId xmlns:a16="http://schemas.microsoft.com/office/drawing/2014/main" id="{6A373E17-D7C8-4657-82B4-7F116B20094E}"/>
              </a:ext>
            </a:extLst>
          </p:cNvPr>
          <p:cNvSpPr txBox="1"/>
          <p:nvPr/>
        </p:nvSpPr>
        <p:spPr>
          <a:xfrm>
            <a:off x="8213225" y="4042057"/>
            <a:ext cx="3521571" cy="830997"/>
          </a:xfrm>
          <a:prstGeom prst="rect">
            <a:avLst/>
          </a:prstGeom>
          <a:noFill/>
        </p:spPr>
        <p:txBody>
          <a:bodyPr wrap="square" rtlCol="0">
            <a:spAutoFit/>
          </a:bodyPr>
          <a:lstStyle/>
          <a:p>
            <a:pPr algn="ctr"/>
            <a:r>
              <a:rPr lang="en-US" sz="2400" b="1" dirty="0">
                <a:solidFill>
                  <a:schemeClr val="accent4"/>
                </a:solidFill>
              </a:rPr>
              <a:t>Secure internally developed &amp; vendor apps</a:t>
            </a:r>
            <a:endParaRPr lang="en-US" sz="1400" b="1" dirty="0">
              <a:solidFill>
                <a:schemeClr val="accent4"/>
              </a:solidFill>
            </a:endParaRPr>
          </a:p>
        </p:txBody>
      </p:sp>
      <p:sp>
        <p:nvSpPr>
          <p:cNvPr id="13" name="TextBox 12">
            <a:extLst>
              <a:ext uri="{FF2B5EF4-FFF2-40B4-BE49-F238E27FC236}">
                <a16:creationId xmlns:a16="http://schemas.microsoft.com/office/drawing/2014/main" id="{6C7E9965-5BA7-4DE0-B9E5-ED96601A6128}"/>
              </a:ext>
            </a:extLst>
          </p:cNvPr>
          <p:cNvSpPr txBox="1"/>
          <p:nvPr/>
        </p:nvSpPr>
        <p:spPr>
          <a:xfrm>
            <a:off x="4533904" y="4908590"/>
            <a:ext cx="3322881" cy="1477328"/>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Combined policies, procedures, and technologies protect customers’ corporate data regardless of where the it is accessed or resides.</a:t>
            </a:r>
          </a:p>
        </p:txBody>
      </p:sp>
      <p:sp>
        <p:nvSpPr>
          <p:cNvPr id="14" name="TextBox 13">
            <a:extLst>
              <a:ext uri="{FF2B5EF4-FFF2-40B4-BE49-F238E27FC236}">
                <a16:creationId xmlns:a16="http://schemas.microsoft.com/office/drawing/2014/main" id="{01A1CDD1-1B11-47AE-B428-CC230E3A38FF}"/>
              </a:ext>
            </a:extLst>
          </p:cNvPr>
          <p:cNvSpPr txBox="1"/>
          <p:nvPr/>
        </p:nvSpPr>
        <p:spPr>
          <a:xfrm>
            <a:off x="8312569" y="4908590"/>
            <a:ext cx="3322881" cy="1754326"/>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The Citrix MDX toolkit is a simple and powerful SDK that makes any mobile application secure with a single line of code, providing features like data encryption and micro-VPN.</a:t>
            </a:r>
          </a:p>
        </p:txBody>
      </p:sp>
      <p:sp>
        <p:nvSpPr>
          <p:cNvPr id="15" name="TextBox 14">
            <a:extLst>
              <a:ext uri="{FF2B5EF4-FFF2-40B4-BE49-F238E27FC236}">
                <a16:creationId xmlns:a16="http://schemas.microsoft.com/office/drawing/2014/main" id="{DD31125B-DE30-45F8-BA0C-9ED001B090E7}"/>
              </a:ext>
            </a:extLst>
          </p:cNvPr>
          <p:cNvSpPr txBox="1"/>
          <p:nvPr/>
        </p:nvSpPr>
        <p:spPr>
          <a:xfrm>
            <a:off x="556551" y="4928757"/>
            <a:ext cx="3393149" cy="1754326"/>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Provide protection for corporate apps, as well isolation from personal apps on users’ mobile devices. Selectively wipe corporate apps without impacting personal device settings</a:t>
            </a:r>
          </a:p>
        </p:txBody>
      </p:sp>
      <p:sp>
        <p:nvSpPr>
          <p:cNvPr id="16" name="TextBox 15">
            <a:extLst>
              <a:ext uri="{FF2B5EF4-FFF2-40B4-BE49-F238E27FC236}">
                <a16:creationId xmlns:a16="http://schemas.microsoft.com/office/drawing/2014/main" id="{8B5A53A4-89AF-4753-9E68-0BEBE8398ACE}"/>
              </a:ext>
            </a:extLst>
          </p:cNvPr>
          <p:cNvSpPr txBox="1"/>
          <p:nvPr/>
        </p:nvSpPr>
        <p:spPr>
          <a:xfrm>
            <a:off x="556551" y="2126230"/>
            <a:ext cx="3322881" cy="1754326"/>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Augment the security of Microsoft EMS/Intune by setting MDM and MAM policies to trigger automated actions for context-aware and action-oriented security.</a:t>
            </a:r>
          </a:p>
        </p:txBody>
      </p:sp>
      <p:sp>
        <p:nvSpPr>
          <p:cNvPr id="17" name="TextBox 16">
            <a:extLst>
              <a:ext uri="{FF2B5EF4-FFF2-40B4-BE49-F238E27FC236}">
                <a16:creationId xmlns:a16="http://schemas.microsoft.com/office/drawing/2014/main" id="{C81801D0-DAFE-4DAC-99CD-35FE55E67CD2}"/>
              </a:ext>
            </a:extLst>
          </p:cNvPr>
          <p:cNvSpPr txBox="1"/>
          <p:nvPr/>
        </p:nvSpPr>
        <p:spPr>
          <a:xfrm>
            <a:off x="4533904" y="2126230"/>
            <a:ext cx="3322881" cy="1754326"/>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The shared devices feature lets, for example, clinicians in hospitals use any nearby device to access apps and data, rather than having to carry around a specific device. </a:t>
            </a:r>
          </a:p>
        </p:txBody>
      </p:sp>
      <p:sp>
        <p:nvSpPr>
          <p:cNvPr id="18" name="TextBox 17">
            <a:extLst>
              <a:ext uri="{FF2B5EF4-FFF2-40B4-BE49-F238E27FC236}">
                <a16:creationId xmlns:a16="http://schemas.microsoft.com/office/drawing/2014/main" id="{527F9A8A-79C3-47C6-A39D-B4EBD1479739}"/>
              </a:ext>
            </a:extLst>
          </p:cNvPr>
          <p:cNvSpPr txBox="1"/>
          <p:nvPr/>
        </p:nvSpPr>
        <p:spPr>
          <a:xfrm>
            <a:off x="8312569" y="2126230"/>
            <a:ext cx="3322881" cy="1477328"/>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Offer the most complete solution for secure enterprise apps, including email, calendar, contacts, file sync and share, and web.</a:t>
            </a:r>
          </a:p>
        </p:txBody>
      </p:sp>
    </p:spTree>
    <p:extLst>
      <p:ext uri="{BB962C8B-B14F-4D97-AF65-F5344CB8AC3E}">
        <p14:creationId xmlns:p14="http://schemas.microsoft.com/office/powerpoint/2010/main" val="167551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2961" y="1456492"/>
            <a:ext cx="4952502" cy="2167260"/>
          </a:xfrm>
          <a:prstGeom prst="rect">
            <a:avLst/>
          </a:prstGeom>
        </p:spPr>
        <p:txBody>
          <a:bodyPr vert="horz" wrap="square" lIns="0" tIns="12700" rIns="0" bIns="0" rtlCol="0">
            <a:spAutoFit/>
          </a:bodyPr>
          <a:lstStyle/>
          <a:p>
            <a:pPr marL="342900" indent="-342900">
              <a:buClr>
                <a:schemeClr val="tx1"/>
              </a:buClr>
              <a:buFont typeface="Arial" panose="020B0604020202020204" pitchFamily="34" charset="0"/>
              <a:buChar char="•"/>
            </a:pPr>
            <a:r>
              <a:rPr lang="en-US" sz="2000" dirty="0"/>
              <a:t>Access, share and sync files from </a:t>
            </a:r>
            <a:r>
              <a:rPr lang="en-US" sz="2000" b="1" dirty="0">
                <a:solidFill>
                  <a:schemeClr val="accent6"/>
                </a:solidFill>
              </a:rPr>
              <a:t>any device</a:t>
            </a:r>
          </a:p>
          <a:p>
            <a:pPr marL="342900" indent="-342900">
              <a:buClr>
                <a:schemeClr val="tx1"/>
              </a:buClr>
              <a:buFont typeface="Arial" panose="020B0604020202020204" pitchFamily="34" charset="0"/>
              <a:buChar char="•"/>
            </a:pPr>
            <a:r>
              <a:rPr lang="en-US" sz="2000" dirty="0"/>
              <a:t>Access data residing in existing network shares, SharePoint, &amp; other </a:t>
            </a:r>
            <a:r>
              <a:rPr lang="en-US" sz="2000" b="1" dirty="0">
                <a:solidFill>
                  <a:schemeClr val="accent6"/>
                </a:solidFill>
              </a:rPr>
              <a:t>data sources</a:t>
            </a:r>
          </a:p>
          <a:p>
            <a:pPr marL="342900" indent="-342900">
              <a:buClr>
                <a:schemeClr val="tx1"/>
              </a:buClr>
              <a:buFont typeface="Arial" panose="020B0604020202020204" pitchFamily="34" charset="0"/>
              <a:buChar char="•"/>
            </a:pPr>
            <a:r>
              <a:rPr lang="en-US" sz="2000" b="1" dirty="0">
                <a:solidFill>
                  <a:schemeClr val="accent6"/>
                </a:solidFill>
              </a:rPr>
              <a:t>Offline access </a:t>
            </a:r>
            <a:r>
              <a:rPr lang="en-US" sz="2000" dirty="0"/>
              <a:t>and editing</a:t>
            </a:r>
          </a:p>
          <a:p>
            <a:pPr marL="342900" indent="-342900">
              <a:buClr>
                <a:schemeClr val="tx1"/>
              </a:buClr>
              <a:buFont typeface="Arial" panose="020B0604020202020204" pitchFamily="34" charset="0"/>
              <a:buChar char="•"/>
            </a:pPr>
            <a:r>
              <a:rPr lang="en-US" sz="2000" dirty="0"/>
              <a:t>Built-in </a:t>
            </a:r>
            <a:r>
              <a:rPr lang="en-US" sz="2000" b="1" dirty="0">
                <a:solidFill>
                  <a:schemeClr val="accent6"/>
                </a:solidFill>
              </a:rPr>
              <a:t>mobile editor, </a:t>
            </a:r>
            <a:r>
              <a:rPr lang="en-US" sz="2000" dirty="0"/>
              <a:t>rich content editing</a:t>
            </a:r>
          </a:p>
          <a:p>
            <a:pPr marL="342900" indent="-342900">
              <a:buClr>
                <a:schemeClr val="tx1"/>
              </a:buClr>
              <a:buFont typeface="Arial" panose="020B0604020202020204" pitchFamily="34" charset="0"/>
              <a:buChar char="•"/>
            </a:pPr>
            <a:r>
              <a:rPr lang="en-US" sz="2000" dirty="0"/>
              <a:t>Document feedback &amp; approval </a:t>
            </a:r>
            <a:r>
              <a:rPr lang="en-US" sz="2000" b="1" dirty="0">
                <a:solidFill>
                  <a:schemeClr val="accent6"/>
                </a:solidFill>
              </a:rPr>
              <a:t>workflows</a:t>
            </a:r>
          </a:p>
          <a:p>
            <a:pPr marL="342900" indent="-342900">
              <a:buClr>
                <a:schemeClr val="tx1"/>
              </a:buClr>
              <a:buFont typeface="Arial" panose="020B0604020202020204" pitchFamily="34" charset="0"/>
              <a:buChar char="•"/>
            </a:pPr>
            <a:r>
              <a:rPr lang="en-US" sz="2000" b="1" dirty="0">
                <a:solidFill>
                  <a:schemeClr val="accent6"/>
                </a:solidFill>
              </a:rPr>
              <a:t>Integrated </a:t>
            </a:r>
            <a:r>
              <a:rPr lang="en-US" sz="2000" dirty="0"/>
              <a:t>with Outlook</a:t>
            </a:r>
          </a:p>
        </p:txBody>
      </p:sp>
      <p:sp>
        <p:nvSpPr>
          <p:cNvPr id="33" name="object 33"/>
          <p:cNvSpPr txBox="1">
            <a:spLocks noGrp="1"/>
          </p:cNvSpPr>
          <p:nvPr>
            <p:ph type="sldNum" sz="quarter" idx="4294967295"/>
          </p:nvPr>
        </p:nvSpPr>
        <p:spPr>
          <a:xfrm>
            <a:off x="-304860" y="-361722"/>
            <a:ext cx="0" cy="0"/>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BEBEB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16</a:t>
            </a:fld>
            <a:endParaRPr kumimoji="0" sz="700" b="0" i="0" u="none" strike="noStrike" kern="1200" cap="none" spc="-5" normalizeH="0" baseline="0" noProof="0" dirty="0">
              <a:ln>
                <a:noFill/>
              </a:ln>
              <a:solidFill>
                <a:srgbClr val="BEBEBE"/>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57450A3-B3B3-4009-A150-2594CA512E6D}"/>
              </a:ext>
            </a:extLst>
          </p:cNvPr>
          <p:cNvSpPr txBox="1"/>
          <p:nvPr/>
        </p:nvSpPr>
        <p:spPr>
          <a:xfrm>
            <a:off x="254781" y="174917"/>
            <a:ext cx="10330408" cy="830997"/>
          </a:xfrm>
          <a:prstGeom prst="rect">
            <a:avLst/>
          </a:prstGeom>
          <a:noFill/>
        </p:spPr>
        <p:txBody>
          <a:bodyPr wrap="square" rtlCol="0">
            <a:spAutoFit/>
          </a:bodyPr>
          <a:lstStyle/>
          <a:p>
            <a:r>
              <a:rPr lang="en-US" sz="4800" b="1" dirty="0">
                <a:solidFill>
                  <a:schemeClr val="accent1"/>
                </a:solidFill>
                <a:latin typeface="+mj-lt"/>
              </a:rPr>
              <a:t>Citrix Content Collaboration</a:t>
            </a:r>
          </a:p>
        </p:txBody>
      </p:sp>
      <p:sp>
        <p:nvSpPr>
          <p:cNvPr id="53" name="TextBox 52">
            <a:extLst>
              <a:ext uri="{FF2B5EF4-FFF2-40B4-BE49-F238E27FC236}">
                <a16:creationId xmlns:a16="http://schemas.microsoft.com/office/drawing/2014/main" id="{9B0D3FAC-E80C-4AAC-837E-6BEF641260B0}"/>
              </a:ext>
            </a:extLst>
          </p:cNvPr>
          <p:cNvSpPr txBox="1"/>
          <p:nvPr/>
        </p:nvSpPr>
        <p:spPr>
          <a:xfrm>
            <a:off x="254781" y="903709"/>
            <a:ext cx="6999836" cy="338554"/>
          </a:xfrm>
          <a:prstGeom prst="rect">
            <a:avLst/>
          </a:prstGeom>
          <a:noFill/>
        </p:spPr>
        <p:txBody>
          <a:bodyPr wrap="square" rtlCol="0">
            <a:spAutoFit/>
          </a:bodyPr>
          <a:lstStyle/>
          <a:p>
            <a:r>
              <a:rPr lang="en-US" sz="1600" dirty="0">
                <a:solidFill>
                  <a:schemeClr val="tx2"/>
                </a:solidFill>
                <a:latin typeface="+mj-lt"/>
              </a:rPr>
              <a:t>Formerly ShareFile</a:t>
            </a:r>
          </a:p>
        </p:txBody>
      </p:sp>
      <p:sp>
        <p:nvSpPr>
          <p:cNvPr id="41" name="object 19">
            <a:extLst>
              <a:ext uri="{FF2B5EF4-FFF2-40B4-BE49-F238E27FC236}">
                <a16:creationId xmlns:a16="http://schemas.microsoft.com/office/drawing/2014/main" id="{5122DE40-6B7C-4112-8B6D-15FDCAC2D4E6}"/>
              </a:ext>
            </a:extLst>
          </p:cNvPr>
          <p:cNvSpPr txBox="1"/>
          <p:nvPr/>
        </p:nvSpPr>
        <p:spPr>
          <a:xfrm>
            <a:off x="10105385" y="2023166"/>
            <a:ext cx="1172845" cy="239395"/>
          </a:xfrm>
          <a:prstGeom prst="rect">
            <a:avLst/>
          </a:prstGeom>
          <a:ln>
            <a:noFill/>
          </a:ln>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125"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55" name="Picture 154">
            <a:extLst>
              <a:ext uri="{FF2B5EF4-FFF2-40B4-BE49-F238E27FC236}">
                <a16:creationId xmlns:a16="http://schemas.microsoft.com/office/drawing/2014/main" id="{C49BA2D4-4A6D-428C-B421-2131F4379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245" y="1812038"/>
            <a:ext cx="881973" cy="881973"/>
          </a:xfrm>
          <a:prstGeom prst="rect">
            <a:avLst/>
          </a:prstGeom>
        </p:spPr>
      </p:pic>
      <p:pic>
        <p:nvPicPr>
          <p:cNvPr id="156" name="Picture 155">
            <a:extLst>
              <a:ext uri="{FF2B5EF4-FFF2-40B4-BE49-F238E27FC236}">
                <a16:creationId xmlns:a16="http://schemas.microsoft.com/office/drawing/2014/main" id="{91EC404F-408B-4C64-BFC5-C7E321BB7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8547" y="1812038"/>
            <a:ext cx="881973" cy="881973"/>
          </a:xfrm>
          <a:prstGeom prst="rect">
            <a:avLst/>
          </a:prstGeom>
        </p:spPr>
      </p:pic>
      <p:sp>
        <p:nvSpPr>
          <p:cNvPr id="129" name="Freeform 61">
            <a:extLst>
              <a:ext uri="{FF2B5EF4-FFF2-40B4-BE49-F238E27FC236}">
                <a16:creationId xmlns:a16="http://schemas.microsoft.com/office/drawing/2014/main" id="{050ADFB3-84D0-4ED2-BA64-8E83CBEA3F29}"/>
              </a:ext>
            </a:extLst>
          </p:cNvPr>
          <p:cNvSpPr>
            <a:spLocks noChangeArrowheads="1"/>
          </p:cNvSpPr>
          <p:nvPr/>
        </p:nvSpPr>
        <p:spPr bwMode="auto">
          <a:xfrm>
            <a:off x="10496228" y="2037763"/>
            <a:ext cx="414836" cy="510464"/>
          </a:xfrm>
          <a:custGeom>
            <a:avLst/>
            <a:gdLst>
              <a:gd name="T0" fmla="*/ 1387 w 1687"/>
              <a:gd name="T1" fmla="*/ 1891 h 1989"/>
              <a:gd name="T2" fmla="*/ 458 w 1687"/>
              <a:gd name="T3" fmla="*/ 1958 h 1989"/>
              <a:gd name="T4" fmla="*/ 44 w 1687"/>
              <a:gd name="T5" fmla="*/ 1830 h 1989"/>
              <a:gd name="T6" fmla="*/ 165 w 1687"/>
              <a:gd name="T7" fmla="*/ 1423 h 1989"/>
              <a:gd name="T8" fmla="*/ 381 w 1687"/>
              <a:gd name="T9" fmla="*/ 952 h 1989"/>
              <a:gd name="T10" fmla="*/ 576 w 1687"/>
              <a:gd name="T11" fmla="*/ 491 h 1989"/>
              <a:gd name="T12" fmla="*/ 1121 w 1687"/>
              <a:gd name="T13" fmla="*/ 192 h 1989"/>
              <a:gd name="T14" fmla="*/ 1188 w 1687"/>
              <a:gd name="T15" fmla="*/ 602 h 1989"/>
              <a:gd name="T16" fmla="*/ 1434 w 1687"/>
              <a:gd name="T17" fmla="*/ 996 h 1989"/>
              <a:gd name="T18" fmla="*/ 1676 w 1687"/>
              <a:gd name="T19" fmla="*/ 1672 h 1989"/>
              <a:gd name="T20" fmla="*/ 525 w 1687"/>
              <a:gd name="T21" fmla="*/ 1648 h 1989"/>
              <a:gd name="T22" fmla="*/ 347 w 1687"/>
              <a:gd name="T23" fmla="*/ 1386 h 1989"/>
              <a:gd name="T24" fmla="*/ 286 w 1687"/>
              <a:gd name="T25" fmla="*/ 1393 h 1989"/>
              <a:gd name="T26" fmla="*/ 229 w 1687"/>
              <a:gd name="T27" fmla="*/ 1470 h 1989"/>
              <a:gd name="T28" fmla="*/ 148 w 1687"/>
              <a:gd name="T29" fmla="*/ 1480 h 1989"/>
              <a:gd name="T30" fmla="*/ 98 w 1687"/>
              <a:gd name="T31" fmla="*/ 1544 h 1989"/>
              <a:gd name="T32" fmla="*/ 84 w 1687"/>
              <a:gd name="T33" fmla="*/ 1726 h 1989"/>
              <a:gd name="T34" fmla="*/ 88 w 1687"/>
              <a:gd name="T35" fmla="*/ 1790 h 1989"/>
              <a:gd name="T36" fmla="*/ 182 w 1687"/>
              <a:gd name="T37" fmla="*/ 1820 h 1989"/>
              <a:gd name="T38" fmla="*/ 502 w 1687"/>
              <a:gd name="T39" fmla="*/ 1911 h 1989"/>
              <a:gd name="T40" fmla="*/ 572 w 1687"/>
              <a:gd name="T41" fmla="*/ 1709 h 1989"/>
              <a:gd name="T42" fmla="*/ 670 w 1687"/>
              <a:gd name="T43" fmla="*/ 437 h 1989"/>
              <a:gd name="T44" fmla="*/ 727 w 1687"/>
              <a:gd name="T45" fmla="*/ 397 h 1989"/>
              <a:gd name="T46" fmla="*/ 663 w 1687"/>
              <a:gd name="T47" fmla="*/ 262 h 1989"/>
              <a:gd name="T48" fmla="*/ 673 w 1687"/>
              <a:gd name="T49" fmla="*/ 488 h 1989"/>
              <a:gd name="T50" fmla="*/ 633 w 1687"/>
              <a:gd name="T51" fmla="*/ 535 h 1989"/>
              <a:gd name="T52" fmla="*/ 737 w 1687"/>
              <a:gd name="T53" fmla="*/ 582 h 1989"/>
              <a:gd name="T54" fmla="*/ 916 w 1687"/>
              <a:gd name="T55" fmla="*/ 552 h 1989"/>
              <a:gd name="T56" fmla="*/ 730 w 1687"/>
              <a:gd name="T57" fmla="*/ 622 h 1989"/>
              <a:gd name="T58" fmla="*/ 720 w 1687"/>
              <a:gd name="T59" fmla="*/ 649 h 1989"/>
              <a:gd name="T60" fmla="*/ 882 w 1687"/>
              <a:gd name="T61" fmla="*/ 619 h 1989"/>
              <a:gd name="T62" fmla="*/ 966 w 1687"/>
              <a:gd name="T63" fmla="*/ 568 h 1989"/>
              <a:gd name="T64" fmla="*/ 943 w 1687"/>
              <a:gd name="T65" fmla="*/ 494 h 1989"/>
              <a:gd name="T66" fmla="*/ 811 w 1687"/>
              <a:gd name="T67" fmla="*/ 441 h 1989"/>
              <a:gd name="T68" fmla="*/ 798 w 1687"/>
              <a:gd name="T69" fmla="*/ 471 h 1989"/>
              <a:gd name="T70" fmla="*/ 815 w 1687"/>
              <a:gd name="T71" fmla="*/ 488 h 1989"/>
              <a:gd name="T72" fmla="*/ 855 w 1687"/>
              <a:gd name="T73" fmla="*/ 397 h 1989"/>
              <a:gd name="T74" fmla="*/ 939 w 1687"/>
              <a:gd name="T75" fmla="*/ 437 h 1989"/>
              <a:gd name="T76" fmla="*/ 1013 w 1687"/>
              <a:gd name="T77" fmla="*/ 383 h 1989"/>
              <a:gd name="T78" fmla="*/ 832 w 1687"/>
              <a:gd name="T79" fmla="*/ 387 h 1989"/>
              <a:gd name="T80" fmla="*/ 1161 w 1687"/>
              <a:gd name="T81" fmla="*/ 1349 h 1989"/>
              <a:gd name="T82" fmla="*/ 1067 w 1687"/>
              <a:gd name="T83" fmla="*/ 754 h 1989"/>
              <a:gd name="T84" fmla="*/ 986 w 1687"/>
              <a:gd name="T85" fmla="*/ 622 h 1989"/>
              <a:gd name="T86" fmla="*/ 879 w 1687"/>
              <a:gd name="T87" fmla="*/ 686 h 1989"/>
              <a:gd name="T88" fmla="*/ 653 w 1687"/>
              <a:gd name="T89" fmla="*/ 649 h 1989"/>
              <a:gd name="T90" fmla="*/ 596 w 1687"/>
              <a:gd name="T91" fmla="*/ 757 h 1989"/>
              <a:gd name="T92" fmla="*/ 407 w 1687"/>
              <a:gd name="T93" fmla="*/ 1265 h 1989"/>
              <a:gd name="T94" fmla="*/ 522 w 1687"/>
              <a:gd name="T95" fmla="*/ 1544 h 1989"/>
              <a:gd name="T96" fmla="*/ 653 w 1687"/>
              <a:gd name="T97" fmla="*/ 1736 h 1989"/>
              <a:gd name="T98" fmla="*/ 1104 w 1687"/>
              <a:gd name="T99" fmla="*/ 1433 h 1989"/>
              <a:gd name="T100" fmla="*/ 1592 w 1687"/>
              <a:gd name="T101" fmla="*/ 1642 h 1989"/>
              <a:gd name="T102" fmla="*/ 1538 w 1687"/>
              <a:gd name="T103" fmla="*/ 1601 h 1989"/>
              <a:gd name="T104" fmla="*/ 1477 w 1687"/>
              <a:gd name="T105" fmla="*/ 1490 h 1989"/>
              <a:gd name="T106" fmla="*/ 1336 w 1687"/>
              <a:gd name="T107" fmla="*/ 1554 h 1989"/>
              <a:gd name="T108" fmla="*/ 1198 w 1687"/>
              <a:gd name="T109" fmla="*/ 1423 h 1989"/>
              <a:gd name="T110" fmla="*/ 1165 w 1687"/>
              <a:gd name="T111" fmla="*/ 1460 h 1989"/>
              <a:gd name="T112" fmla="*/ 1151 w 1687"/>
              <a:gd name="T113" fmla="*/ 1719 h 1989"/>
              <a:gd name="T114" fmla="*/ 1259 w 1687"/>
              <a:gd name="T115" fmla="*/ 1904 h 1989"/>
              <a:gd name="T116" fmla="*/ 1430 w 1687"/>
              <a:gd name="T117" fmla="*/ 1783 h 1989"/>
              <a:gd name="T118" fmla="*/ 1605 w 1687"/>
              <a:gd name="T119" fmla="*/ 16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7" h="1989">
                <a:moveTo>
                  <a:pt x="1676" y="1672"/>
                </a:moveTo>
                <a:lnTo>
                  <a:pt x="1676" y="1672"/>
                </a:lnTo>
                <a:cubicBezTo>
                  <a:pt x="1659" y="1729"/>
                  <a:pt x="1599" y="1756"/>
                  <a:pt x="1548" y="1780"/>
                </a:cubicBezTo>
                <a:cubicBezTo>
                  <a:pt x="1488" y="1810"/>
                  <a:pt x="1434" y="1844"/>
                  <a:pt x="1387" y="1891"/>
                </a:cubicBezTo>
                <a:cubicBezTo>
                  <a:pt x="1340" y="1935"/>
                  <a:pt x="1289" y="1975"/>
                  <a:pt x="1222" y="1971"/>
                </a:cubicBezTo>
                <a:cubicBezTo>
                  <a:pt x="1161" y="1968"/>
                  <a:pt x="1094" y="1938"/>
                  <a:pt x="1077" y="1874"/>
                </a:cubicBezTo>
                <a:cubicBezTo>
                  <a:pt x="943" y="1840"/>
                  <a:pt x="805" y="1823"/>
                  <a:pt x="667" y="1847"/>
                </a:cubicBezTo>
                <a:cubicBezTo>
                  <a:pt x="643" y="1941"/>
                  <a:pt x="545" y="1988"/>
                  <a:pt x="458" y="1958"/>
                </a:cubicBezTo>
                <a:cubicBezTo>
                  <a:pt x="411" y="1941"/>
                  <a:pt x="371" y="1921"/>
                  <a:pt x="323" y="1908"/>
                </a:cubicBezTo>
                <a:cubicBezTo>
                  <a:pt x="276" y="1894"/>
                  <a:pt x="226" y="1887"/>
                  <a:pt x="175" y="1874"/>
                </a:cubicBezTo>
                <a:cubicBezTo>
                  <a:pt x="152" y="1867"/>
                  <a:pt x="132" y="1857"/>
                  <a:pt x="108" y="1850"/>
                </a:cubicBezTo>
                <a:cubicBezTo>
                  <a:pt x="88" y="1844"/>
                  <a:pt x="64" y="1840"/>
                  <a:pt x="44" y="1830"/>
                </a:cubicBezTo>
                <a:cubicBezTo>
                  <a:pt x="0" y="1807"/>
                  <a:pt x="4" y="1760"/>
                  <a:pt x="24" y="1719"/>
                </a:cubicBezTo>
                <a:cubicBezTo>
                  <a:pt x="41" y="1679"/>
                  <a:pt x="47" y="1645"/>
                  <a:pt x="44" y="1598"/>
                </a:cubicBezTo>
                <a:cubicBezTo>
                  <a:pt x="41" y="1558"/>
                  <a:pt x="27" y="1507"/>
                  <a:pt x="47" y="1467"/>
                </a:cubicBezTo>
                <a:cubicBezTo>
                  <a:pt x="71" y="1420"/>
                  <a:pt x="121" y="1426"/>
                  <a:pt x="165" y="1423"/>
                </a:cubicBezTo>
                <a:cubicBezTo>
                  <a:pt x="219" y="1423"/>
                  <a:pt x="226" y="1376"/>
                  <a:pt x="256" y="1342"/>
                </a:cubicBezTo>
                <a:cubicBezTo>
                  <a:pt x="239" y="1295"/>
                  <a:pt x="253" y="1255"/>
                  <a:pt x="276" y="1215"/>
                </a:cubicBezTo>
                <a:cubicBezTo>
                  <a:pt x="300" y="1171"/>
                  <a:pt x="320" y="1130"/>
                  <a:pt x="340" y="1087"/>
                </a:cubicBezTo>
                <a:cubicBezTo>
                  <a:pt x="357" y="1043"/>
                  <a:pt x="367" y="996"/>
                  <a:pt x="381" y="952"/>
                </a:cubicBezTo>
                <a:cubicBezTo>
                  <a:pt x="397" y="905"/>
                  <a:pt x="431" y="868"/>
                  <a:pt x="465" y="828"/>
                </a:cubicBezTo>
                <a:cubicBezTo>
                  <a:pt x="488" y="797"/>
                  <a:pt x="512" y="767"/>
                  <a:pt x="539" y="737"/>
                </a:cubicBezTo>
                <a:cubicBezTo>
                  <a:pt x="559" y="710"/>
                  <a:pt x="579" y="679"/>
                  <a:pt x="582" y="646"/>
                </a:cubicBezTo>
                <a:cubicBezTo>
                  <a:pt x="582" y="595"/>
                  <a:pt x="576" y="542"/>
                  <a:pt x="576" y="491"/>
                </a:cubicBezTo>
                <a:cubicBezTo>
                  <a:pt x="572" y="441"/>
                  <a:pt x="569" y="387"/>
                  <a:pt x="569" y="336"/>
                </a:cubicBezTo>
                <a:cubicBezTo>
                  <a:pt x="566" y="242"/>
                  <a:pt x="579" y="145"/>
                  <a:pt x="653" y="74"/>
                </a:cubicBezTo>
                <a:cubicBezTo>
                  <a:pt x="717" y="17"/>
                  <a:pt x="808" y="0"/>
                  <a:pt x="892" y="7"/>
                </a:cubicBezTo>
                <a:cubicBezTo>
                  <a:pt x="1003" y="17"/>
                  <a:pt x="1084" y="91"/>
                  <a:pt x="1121" y="192"/>
                </a:cubicBezTo>
                <a:cubicBezTo>
                  <a:pt x="1141" y="242"/>
                  <a:pt x="1151" y="299"/>
                  <a:pt x="1154" y="353"/>
                </a:cubicBezTo>
                <a:cubicBezTo>
                  <a:pt x="1154" y="410"/>
                  <a:pt x="1158" y="468"/>
                  <a:pt x="1161" y="525"/>
                </a:cubicBezTo>
                <a:cubicBezTo>
                  <a:pt x="1165" y="542"/>
                  <a:pt x="1165" y="552"/>
                  <a:pt x="1171" y="565"/>
                </a:cubicBezTo>
                <a:cubicBezTo>
                  <a:pt x="1175" y="579"/>
                  <a:pt x="1185" y="589"/>
                  <a:pt x="1188" y="602"/>
                </a:cubicBezTo>
                <a:cubicBezTo>
                  <a:pt x="1205" y="629"/>
                  <a:pt x="1215" y="659"/>
                  <a:pt x="1228" y="686"/>
                </a:cubicBezTo>
                <a:lnTo>
                  <a:pt x="1228" y="686"/>
                </a:lnTo>
                <a:cubicBezTo>
                  <a:pt x="1255" y="743"/>
                  <a:pt x="1292" y="794"/>
                  <a:pt x="1336" y="841"/>
                </a:cubicBezTo>
                <a:cubicBezTo>
                  <a:pt x="1380" y="888"/>
                  <a:pt x="1410" y="939"/>
                  <a:pt x="1434" y="996"/>
                </a:cubicBezTo>
                <a:cubicBezTo>
                  <a:pt x="1481" y="1110"/>
                  <a:pt x="1525" y="1255"/>
                  <a:pt x="1477" y="1376"/>
                </a:cubicBezTo>
                <a:cubicBezTo>
                  <a:pt x="1548" y="1399"/>
                  <a:pt x="1518" y="1480"/>
                  <a:pt x="1555" y="1527"/>
                </a:cubicBezTo>
                <a:cubicBezTo>
                  <a:pt x="1575" y="1551"/>
                  <a:pt x="1605" y="1574"/>
                  <a:pt x="1632" y="1591"/>
                </a:cubicBezTo>
                <a:cubicBezTo>
                  <a:pt x="1659" y="1612"/>
                  <a:pt x="1686" y="1635"/>
                  <a:pt x="1676" y="1672"/>
                </a:cubicBezTo>
                <a:close/>
                <a:moveTo>
                  <a:pt x="572" y="1709"/>
                </a:moveTo>
                <a:lnTo>
                  <a:pt x="572" y="1709"/>
                </a:lnTo>
                <a:cubicBezTo>
                  <a:pt x="566" y="1699"/>
                  <a:pt x="559" y="1689"/>
                  <a:pt x="552" y="1679"/>
                </a:cubicBezTo>
                <a:cubicBezTo>
                  <a:pt x="542" y="1669"/>
                  <a:pt x="535" y="1659"/>
                  <a:pt x="525" y="1648"/>
                </a:cubicBezTo>
                <a:cubicBezTo>
                  <a:pt x="508" y="1625"/>
                  <a:pt x="495" y="1598"/>
                  <a:pt x="478" y="1574"/>
                </a:cubicBezTo>
                <a:cubicBezTo>
                  <a:pt x="475" y="1564"/>
                  <a:pt x="468" y="1558"/>
                  <a:pt x="465" y="1548"/>
                </a:cubicBezTo>
                <a:cubicBezTo>
                  <a:pt x="441" y="1511"/>
                  <a:pt x="418" y="1473"/>
                  <a:pt x="384" y="1430"/>
                </a:cubicBezTo>
                <a:cubicBezTo>
                  <a:pt x="374" y="1413"/>
                  <a:pt x="360" y="1396"/>
                  <a:pt x="347" y="1386"/>
                </a:cubicBezTo>
                <a:cubicBezTo>
                  <a:pt x="340" y="1383"/>
                  <a:pt x="333" y="1379"/>
                  <a:pt x="323" y="1379"/>
                </a:cubicBezTo>
                <a:cubicBezTo>
                  <a:pt x="317" y="1376"/>
                  <a:pt x="310" y="1376"/>
                  <a:pt x="303" y="1379"/>
                </a:cubicBezTo>
                <a:lnTo>
                  <a:pt x="303" y="1379"/>
                </a:lnTo>
                <a:cubicBezTo>
                  <a:pt x="300" y="1383"/>
                  <a:pt x="293" y="1386"/>
                  <a:pt x="286" y="1393"/>
                </a:cubicBezTo>
                <a:cubicBezTo>
                  <a:pt x="283" y="1399"/>
                  <a:pt x="276" y="1406"/>
                  <a:pt x="273" y="1416"/>
                </a:cubicBezTo>
                <a:cubicBezTo>
                  <a:pt x="269" y="1420"/>
                  <a:pt x="269" y="1420"/>
                  <a:pt x="269" y="1420"/>
                </a:cubicBezTo>
                <a:cubicBezTo>
                  <a:pt x="266" y="1426"/>
                  <a:pt x="263" y="1437"/>
                  <a:pt x="256" y="1443"/>
                </a:cubicBezTo>
                <a:cubicBezTo>
                  <a:pt x="246" y="1457"/>
                  <a:pt x="239" y="1463"/>
                  <a:pt x="229" y="1470"/>
                </a:cubicBezTo>
                <a:cubicBezTo>
                  <a:pt x="216" y="1477"/>
                  <a:pt x="206" y="1480"/>
                  <a:pt x="189" y="1480"/>
                </a:cubicBezTo>
                <a:cubicBezTo>
                  <a:pt x="179" y="1480"/>
                  <a:pt x="172" y="1480"/>
                  <a:pt x="162" y="1480"/>
                </a:cubicBezTo>
                <a:cubicBezTo>
                  <a:pt x="155" y="1480"/>
                  <a:pt x="155" y="1480"/>
                  <a:pt x="155" y="1480"/>
                </a:cubicBezTo>
                <a:cubicBezTo>
                  <a:pt x="152" y="1480"/>
                  <a:pt x="152" y="1480"/>
                  <a:pt x="148" y="1480"/>
                </a:cubicBezTo>
                <a:cubicBezTo>
                  <a:pt x="142" y="1480"/>
                  <a:pt x="135" y="1480"/>
                  <a:pt x="128" y="1484"/>
                </a:cubicBezTo>
                <a:cubicBezTo>
                  <a:pt x="121" y="1484"/>
                  <a:pt x="115" y="1487"/>
                  <a:pt x="108" y="1490"/>
                </a:cubicBezTo>
                <a:cubicBezTo>
                  <a:pt x="101" y="1497"/>
                  <a:pt x="98" y="1507"/>
                  <a:pt x="98" y="1514"/>
                </a:cubicBezTo>
                <a:cubicBezTo>
                  <a:pt x="95" y="1524"/>
                  <a:pt x="98" y="1534"/>
                  <a:pt x="98" y="1544"/>
                </a:cubicBezTo>
                <a:cubicBezTo>
                  <a:pt x="98" y="1554"/>
                  <a:pt x="98" y="1568"/>
                  <a:pt x="101" y="1578"/>
                </a:cubicBezTo>
                <a:cubicBezTo>
                  <a:pt x="101" y="1591"/>
                  <a:pt x="105" y="1605"/>
                  <a:pt x="105" y="1622"/>
                </a:cubicBezTo>
                <a:cubicBezTo>
                  <a:pt x="105" y="1655"/>
                  <a:pt x="101" y="1682"/>
                  <a:pt x="95" y="1706"/>
                </a:cubicBezTo>
                <a:cubicBezTo>
                  <a:pt x="91" y="1712"/>
                  <a:pt x="88" y="1719"/>
                  <a:pt x="84" y="1726"/>
                </a:cubicBezTo>
                <a:cubicBezTo>
                  <a:pt x="78" y="1733"/>
                  <a:pt x="74" y="1743"/>
                  <a:pt x="74" y="1749"/>
                </a:cubicBezTo>
                <a:cubicBezTo>
                  <a:pt x="71" y="1756"/>
                  <a:pt x="71" y="1760"/>
                  <a:pt x="71" y="1766"/>
                </a:cubicBezTo>
                <a:cubicBezTo>
                  <a:pt x="71" y="1770"/>
                  <a:pt x="71" y="1776"/>
                  <a:pt x="71" y="1780"/>
                </a:cubicBezTo>
                <a:cubicBezTo>
                  <a:pt x="78" y="1786"/>
                  <a:pt x="84" y="1790"/>
                  <a:pt x="88" y="1790"/>
                </a:cubicBezTo>
                <a:cubicBezTo>
                  <a:pt x="95" y="1793"/>
                  <a:pt x="101" y="1796"/>
                  <a:pt x="111" y="1800"/>
                </a:cubicBezTo>
                <a:cubicBezTo>
                  <a:pt x="115" y="1800"/>
                  <a:pt x="115" y="1800"/>
                  <a:pt x="115" y="1800"/>
                </a:cubicBezTo>
                <a:cubicBezTo>
                  <a:pt x="128" y="1803"/>
                  <a:pt x="142" y="1807"/>
                  <a:pt x="155" y="1813"/>
                </a:cubicBezTo>
                <a:cubicBezTo>
                  <a:pt x="162" y="1813"/>
                  <a:pt x="172" y="1817"/>
                  <a:pt x="182" y="1820"/>
                </a:cubicBezTo>
                <a:cubicBezTo>
                  <a:pt x="209" y="1830"/>
                  <a:pt x="239" y="1837"/>
                  <a:pt x="269" y="1844"/>
                </a:cubicBezTo>
                <a:cubicBezTo>
                  <a:pt x="313" y="1850"/>
                  <a:pt x="357" y="1864"/>
                  <a:pt x="401" y="1881"/>
                </a:cubicBezTo>
                <a:cubicBezTo>
                  <a:pt x="407" y="1884"/>
                  <a:pt x="418" y="1884"/>
                  <a:pt x="424" y="1887"/>
                </a:cubicBezTo>
                <a:cubicBezTo>
                  <a:pt x="451" y="1901"/>
                  <a:pt x="475" y="1911"/>
                  <a:pt x="502" y="1911"/>
                </a:cubicBezTo>
                <a:cubicBezTo>
                  <a:pt x="519" y="1911"/>
                  <a:pt x="539" y="1908"/>
                  <a:pt x="559" y="1897"/>
                </a:cubicBezTo>
                <a:cubicBezTo>
                  <a:pt x="576" y="1887"/>
                  <a:pt x="589" y="1871"/>
                  <a:pt x="599" y="1854"/>
                </a:cubicBezTo>
                <a:cubicBezTo>
                  <a:pt x="609" y="1827"/>
                  <a:pt x="613" y="1796"/>
                  <a:pt x="606" y="1770"/>
                </a:cubicBezTo>
                <a:cubicBezTo>
                  <a:pt x="599" y="1753"/>
                  <a:pt x="589" y="1733"/>
                  <a:pt x="572" y="1709"/>
                </a:cubicBezTo>
                <a:close/>
                <a:moveTo>
                  <a:pt x="643" y="461"/>
                </a:moveTo>
                <a:lnTo>
                  <a:pt x="643" y="461"/>
                </a:lnTo>
                <a:cubicBezTo>
                  <a:pt x="650" y="454"/>
                  <a:pt x="653" y="454"/>
                  <a:pt x="657" y="451"/>
                </a:cubicBezTo>
                <a:cubicBezTo>
                  <a:pt x="660" y="444"/>
                  <a:pt x="667" y="441"/>
                  <a:pt x="670" y="437"/>
                </a:cubicBezTo>
                <a:cubicBezTo>
                  <a:pt x="657" y="427"/>
                  <a:pt x="646" y="410"/>
                  <a:pt x="643" y="390"/>
                </a:cubicBezTo>
                <a:cubicBezTo>
                  <a:pt x="636" y="360"/>
                  <a:pt x="650" y="330"/>
                  <a:pt x="673" y="326"/>
                </a:cubicBezTo>
                <a:cubicBezTo>
                  <a:pt x="697" y="320"/>
                  <a:pt x="720" y="343"/>
                  <a:pt x="727" y="377"/>
                </a:cubicBezTo>
                <a:cubicBezTo>
                  <a:pt x="727" y="383"/>
                  <a:pt x="727" y="390"/>
                  <a:pt x="727" y="397"/>
                </a:cubicBezTo>
                <a:cubicBezTo>
                  <a:pt x="730" y="397"/>
                  <a:pt x="737" y="394"/>
                  <a:pt x="741" y="394"/>
                </a:cubicBezTo>
                <a:cubicBezTo>
                  <a:pt x="744" y="390"/>
                  <a:pt x="751" y="390"/>
                  <a:pt x="754" y="390"/>
                </a:cubicBezTo>
                <a:cubicBezTo>
                  <a:pt x="754" y="380"/>
                  <a:pt x="754" y="373"/>
                  <a:pt x="751" y="367"/>
                </a:cubicBezTo>
                <a:cubicBezTo>
                  <a:pt x="741" y="303"/>
                  <a:pt x="700" y="256"/>
                  <a:pt x="663" y="262"/>
                </a:cubicBezTo>
                <a:cubicBezTo>
                  <a:pt x="626" y="269"/>
                  <a:pt x="606" y="326"/>
                  <a:pt x="616" y="390"/>
                </a:cubicBezTo>
                <a:cubicBezTo>
                  <a:pt x="623" y="417"/>
                  <a:pt x="633" y="441"/>
                  <a:pt x="643" y="461"/>
                </a:cubicBezTo>
                <a:close/>
                <a:moveTo>
                  <a:pt x="673" y="488"/>
                </a:moveTo>
                <a:lnTo>
                  <a:pt x="673" y="488"/>
                </a:lnTo>
                <a:cubicBezTo>
                  <a:pt x="673" y="491"/>
                  <a:pt x="673" y="491"/>
                  <a:pt x="673" y="491"/>
                </a:cubicBezTo>
                <a:lnTo>
                  <a:pt x="673" y="491"/>
                </a:lnTo>
                <a:cubicBezTo>
                  <a:pt x="660" y="498"/>
                  <a:pt x="653" y="508"/>
                  <a:pt x="643" y="518"/>
                </a:cubicBezTo>
                <a:cubicBezTo>
                  <a:pt x="640" y="525"/>
                  <a:pt x="636" y="528"/>
                  <a:pt x="633" y="535"/>
                </a:cubicBezTo>
                <a:cubicBezTo>
                  <a:pt x="633" y="538"/>
                  <a:pt x="630" y="542"/>
                  <a:pt x="630" y="542"/>
                </a:cubicBezTo>
                <a:cubicBezTo>
                  <a:pt x="633" y="542"/>
                  <a:pt x="633" y="542"/>
                  <a:pt x="636" y="542"/>
                </a:cubicBezTo>
                <a:cubicBezTo>
                  <a:pt x="643" y="542"/>
                  <a:pt x="650" y="548"/>
                  <a:pt x="657" y="552"/>
                </a:cubicBezTo>
                <a:cubicBezTo>
                  <a:pt x="683" y="568"/>
                  <a:pt x="724" y="582"/>
                  <a:pt x="737" y="582"/>
                </a:cubicBezTo>
                <a:cubicBezTo>
                  <a:pt x="754" y="582"/>
                  <a:pt x="808" y="572"/>
                  <a:pt x="821" y="568"/>
                </a:cubicBezTo>
                <a:cubicBezTo>
                  <a:pt x="842" y="558"/>
                  <a:pt x="848" y="555"/>
                  <a:pt x="865" y="542"/>
                </a:cubicBezTo>
                <a:cubicBezTo>
                  <a:pt x="872" y="535"/>
                  <a:pt x="882" y="531"/>
                  <a:pt x="889" y="528"/>
                </a:cubicBezTo>
                <a:cubicBezTo>
                  <a:pt x="902" y="521"/>
                  <a:pt x="922" y="538"/>
                  <a:pt x="916" y="552"/>
                </a:cubicBezTo>
                <a:cubicBezTo>
                  <a:pt x="916" y="555"/>
                  <a:pt x="892" y="565"/>
                  <a:pt x="889" y="568"/>
                </a:cubicBezTo>
                <a:cubicBezTo>
                  <a:pt x="868" y="585"/>
                  <a:pt x="848" y="595"/>
                  <a:pt x="828" y="602"/>
                </a:cubicBezTo>
                <a:cubicBezTo>
                  <a:pt x="815" y="609"/>
                  <a:pt x="801" y="612"/>
                  <a:pt x="788" y="616"/>
                </a:cubicBezTo>
                <a:cubicBezTo>
                  <a:pt x="768" y="619"/>
                  <a:pt x="744" y="626"/>
                  <a:pt x="730" y="622"/>
                </a:cubicBezTo>
                <a:cubicBezTo>
                  <a:pt x="720" y="622"/>
                  <a:pt x="694" y="612"/>
                  <a:pt x="677" y="602"/>
                </a:cubicBezTo>
                <a:lnTo>
                  <a:pt x="680" y="602"/>
                </a:lnTo>
                <a:cubicBezTo>
                  <a:pt x="683" y="606"/>
                  <a:pt x="683" y="609"/>
                  <a:pt x="687" y="616"/>
                </a:cubicBezTo>
                <a:cubicBezTo>
                  <a:pt x="697" y="629"/>
                  <a:pt x="707" y="643"/>
                  <a:pt x="720" y="649"/>
                </a:cubicBezTo>
                <a:cubicBezTo>
                  <a:pt x="730" y="659"/>
                  <a:pt x="744" y="663"/>
                  <a:pt x="757" y="663"/>
                </a:cubicBezTo>
                <a:cubicBezTo>
                  <a:pt x="774" y="666"/>
                  <a:pt x="791" y="663"/>
                  <a:pt x="808" y="659"/>
                </a:cubicBezTo>
                <a:cubicBezTo>
                  <a:pt x="825" y="653"/>
                  <a:pt x="838" y="646"/>
                  <a:pt x="852" y="639"/>
                </a:cubicBezTo>
                <a:cubicBezTo>
                  <a:pt x="862" y="632"/>
                  <a:pt x="872" y="626"/>
                  <a:pt x="882" y="619"/>
                </a:cubicBezTo>
                <a:cubicBezTo>
                  <a:pt x="899" y="606"/>
                  <a:pt x="916" y="592"/>
                  <a:pt x="936" y="585"/>
                </a:cubicBezTo>
                <a:cubicBezTo>
                  <a:pt x="939" y="582"/>
                  <a:pt x="943" y="582"/>
                  <a:pt x="943" y="582"/>
                </a:cubicBezTo>
                <a:cubicBezTo>
                  <a:pt x="949" y="579"/>
                  <a:pt x="953" y="579"/>
                  <a:pt x="956" y="579"/>
                </a:cubicBezTo>
                <a:cubicBezTo>
                  <a:pt x="959" y="575"/>
                  <a:pt x="963" y="572"/>
                  <a:pt x="966" y="568"/>
                </a:cubicBezTo>
                <a:cubicBezTo>
                  <a:pt x="973" y="558"/>
                  <a:pt x="976" y="518"/>
                  <a:pt x="969" y="505"/>
                </a:cubicBezTo>
                <a:lnTo>
                  <a:pt x="969" y="505"/>
                </a:lnTo>
                <a:cubicBezTo>
                  <a:pt x="966" y="505"/>
                  <a:pt x="963" y="501"/>
                  <a:pt x="959" y="501"/>
                </a:cubicBezTo>
                <a:cubicBezTo>
                  <a:pt x="956" y="498"/>
                  <a:pt x="943" y="494"/>
                  <a:pt x="943" y="494"/>
                </a:cubicBezTo>
                <a:cubicBezTo>
                  <a:pt x="919" y="488"/>
                  <a:pt x="895" y="481"/>
                  <a:pt x="872" y="471"/>
                </a:cubicBezTo>
                <a:cubicBezTo>
                  <a:pt x="865" y="468"/>
                  <a:pt x="858" y="461"/>
                  <a:pt x="852" y="457"/>
                </a:cubicBezTo>
                <a:cubicBezTo>
                  <a:pt x="848" y="457"/>
                  <a:pt x="845" y="454"/>
                  <a:pt x="842" y="454"/>
                </a:cubicBezTo>
                <a:cubicBezTo>
                  <a:pt x="835" y="447"/>
                  <a:pt x="821" y="444"/>
                  <a:pt x="811" y="441"/>
                </a:cubicBezTo>
                <a:cubicBezTo>
                  <a:pt x="791" y="434"/>
                  <a:pt x="764" y="434"/>
                  <a:pt x="741" y="444"/>
                </a:cubicBezTo>
                <a:cubicBezTo>
                  <a:pt x="714" y="451"/>
                  <a:pt x="694" y="468"/>
                  <a:pt x="673" y="488"/>
                </a:cubicBezTo>
                <a:close/>
                <a:moveTo>
                  <a:pt x="798" y="471"/>
                </a:moveTo>
                <a:lnTo>
                  <a:pt x="798" y="471"/>
                </a:lnTo>
                <a:cubicBezTo>
                  <a:pt x="808" y="468"/>
                  <a:pt x="821" y="468"/>
                  <a:pt x="832" y="474"/>
                </a:cubicBezTo>
                <a:cubicBezTo>
                  <a:pt x="838" y="478"/>
                  <a:pt x="852" y="481"/>
                  <a:pt x="852" y="491"/>
                </a:cubicBezTo>
                <a:cubicBezTo>
                  <a:pt x="852" y="498"/>
                  <a:pt x="838" y="498"/>
                  <a:pt x="832" y="498"/>
                </a:cubicBezTo>
                <a:cubicBezTo>
                  <a:pt x="825" y="498"/>
                  <a:pt x="821" y="491"/>
                  <a:pt x="815" y="488"/>
                </a:cubicBezTo>
                <a:cubicBezTo>
                  <a:pt x="808" y="484"/>
                  <a:pt x="794" y="488"/>
                  <a:pt x="794" y="478"/>
                </a:cubicBezTo>
                <a:cubicBezTo>
                  <a:pt x="791" y="478"/>
                  <a:pt x="794" y="474"/>
                  <a:pt x="798" y="471"/>
                </a:cubicBezTo>
                <a:close/>
                <a:moveTo>
                  <a:pt x="855" y="397"/>
                </a:moveTo>
                <a:lnTo>
                  <a:pt x="855" y="397"/>
                </a:lnTo>
                <a:cubicBezTo>
                  <a:pt x="855" y="390"/>
                  <a:pt x="855" y="383"/>
                  <a:pt x="855" y="377"/>
                </a:cubicBezTo>
                <a:cubicBezTo>
                  <a:pt x="858" y="340"/>
                  <a:pt x="885" y="309"/>
                  <a:pt x="916" y="313"/>
                </a:cubicBezTo>
                <a:cubicBezTo>
                  <a:pt x="946" y="316"/>
                  <a:pt x="966" y="350"/>
                  <a:pt x="963" y="387"/>
                </a:cubicBezTo>
                <a:cubicBezTo>
                  <a:pt x="959" y="407"/>
                  <a:pt x="953" y="424"/>
                  <a:pt x="939" y="437"/>
                </a:cubicBezTo>
                <a:cubicBezTo>
                  <a:pt x="949" y="441"/>
                  <a:pt x="959" y="444"/>
                  <a:pt x="969" y="444"/>
                </a:cubicBezTo>
                <a:cubicBezTo>
                  <a:pt x="973" y="447"/>
                  <a:pt x="973" y="447"/>
                  <a:pt x="973" y="447"/>
                </a:cubicBezTo>
                <a:cubicBezTo>
                  <a:pt x="979" y="447"/>
                  <a:pt x="986" y="447"/>
                  <a:pt x="990" y="451"/>
                </a:cubicBezTo>
                <a:cubicBezTo>
                  <a:pt x="1003" y="431"/>
                  <a:pt x="1010" y="410"/>
                  <a:pt x="1013" y="383"/>
                </a:cubicBezTo>
                <a:cubicBezTo>
                  <a:pt x="1020" y="313"/>
                  <a:pt x="983" y="252"/>
                  <a:pt x="929" y="245"/>
                </a:cubicBezTo>
                <a:cubicBezTo>
                  <a:pt x="879" y="242"/>
                  <a:pt x="832" y="293"/>
                  <a:pt x="821" y="367"/>
                </a:cubicBezTo>
                <a:cubicBezTo>
                  <a:pt x="821" y="370"/>
                  <a:pt x="821" y="377"/>
                  <a:pt x="821" y="383"/>
                </a:cubicBezTo>
                <a:cubicBezTo>
                  <a:pt x="825" y="383"/>
                  <a:pt x="828" y="387"/>
                  <a:pt x="832" y="387"/>
                </a:cubicBezTo>
                <a:cubicBezTo>
                  <a:pt x="842" y="390"/>
                  <a:pt x="848" y="394"/>
                  <a:pt x="855" y="397"/>
                </a:cubicBezTo>
                <a:close/>
                <a:moveTo>
                  <a:pt x="1124" y="1362"/>
                </a:moveTo>
                <a:lnTo>
                  <a:pt x="1124" y="1362"/>
                </a:lnTo>
                <a:cubicBezTo>
                  <a:pt x="1134" y="1352"/>
                  <a:pt x="1144" y="1349"/>
                  <a:pt x="1161" y="1349"/>
                </a:cubicBezTo>
                <a:cubicBezTo>
                  <a:pt x="1171" y="1346"/>
                  <a:pt x="1205" y="1352"/>
                  <a:pt x="1208" y="1352"/>
                </a:cubicBezTo>
                <a:cubicBezTo>
                  <a:pt x="1232" y="1245"/>
                  <a:pt x="1228" y="1107"/>
                  <a:pt x="1178" y="999"/>
                </a:cubicBezTo>
                <a:cubicBezTo>
                  <a:pt x="1161" y="962"/>
                  <a:pt x="1138" y="929"/>
                  <a:pt x="1111" y="902"/>
                </a:cubicBezTo>
                <a:cubicBezTo>
                  <a:pt x="1101" y="851"/>
                  <a:pt x="1087" y="801"/>
                  <a:pt x="1067" y="754"/>
                </a:cubicBezTo>
                <a:cubicBezTo>
                  <a:pt x="1050" y="720"/>
                  <a:pt x="1030" y="686"/>
                  <a:pt x="1016" y="653"/>
                </a:cubicBezTo>
                <a:cubicBezTo>
                  <a:pt x="1010" y="639"/>
                  <a:pt x="1006" y="626"/>
                  <a:pt x="1000" y="612"/>
                </a:cubicBezTo>
                <a:lnTo>
                  <a:pt x="1000" y="612"/>
                </a:lnTo>
                <a:cubicBezTo>
                  <a:pt x="996" y="616"/>
                  <a:pt x="990" y="619"/>
                  <a:pt x="986" y="622"/>
                </a:cubicBezTo>
                <a:cubicBezTo>
                  <a:pt x="979" y="622"/>
                  <a:pt x="976" y="626"/>
                  <a:pt x="969" y="626"/>
                </a:cubicBezTo>
                <a:cubicBezTo>
                  <a:pt x="969" y="629"/>
                  <a:pt x="966" y="629"/>
                  <a:pt x="963" y="629"/>
                </a:cubicBezTo>
                <a:cubicBezTo>
                  <a:pt x="943" y="636"/>
                  <a:pt x="929" y="649"/>
                  <a:pt x="909" y="663"/>
                </a:cubicBezTo>
                <a:cubicBezTo>
                  <a:pt x="899" y="669"/>
                  <a:pt x="889" y="679"/>
                  <a:pt x="879" y="686"/>
                </a:cubicBezTo>
                <a:cubicBezTo>
                  <a:pt x="862" y="696"/>
                  <a:pt x="801" y="723"/>
                  <a:pt x="771" y="723"/>
                </a:cubicBezTo>
                <a:cubicBezTo>
                  <a:pt x="744" y="727"/>
                  <a:pt x="720" y="717"/>
                  <a:pt x="704" y="703"/>
                </a:cubicBezTo>
                <a:cubicBezTo>
                  <a:pt x="687" y="693"/>
                  <a:pt x="673" y="676"/>
                  <a:pt x="663" y="659"/>
                </a:cubicBezTo>
                <a:cubicBezTo>
                  <a:pt x="660" y="656"/>
                  <a:pt x="657" y="653"/>
                  <a:pt x="653" y="649"/>
                </a:cubicBezTo>
                <a:cubicBezTo>
                  <a:pt x="646" y="639"/>
                  <a:pt x="643" y="632"/>
                  <a:pt x="636" y="626"/>
                </a:cubicBezTo>
                <a:cubicBezTo>
                  <a:pt x="636" y="632"/>
                  <a:pt x="636" y="636"/>
                  <a:pt x="636" y="639"/>
                </a:cubicBezTo>
                <a:cubicBezTo>
                  <a:pt x="633" y="659"/>
                  <a:pt x="636" y="676"/>
                  <a:pt x="630" y="696"/>
                </a:cubicBezTo>
                <a:cubicBezTo>
                  <a:pt x="623" y="720"/>
                  <a:pt x="609" y="740"/>
                  <a:pt x="596" y="757"/>
                </a:cubicBezTo>
                <a:cubicBezTo>
                  <a:pt x="572" y="791"/>
                  <a:pt x="549" y="824"/>
                  <a:pt x="539" y="865"/>
                </a:cubicBezTo>
                <a:cubicBezTo>
                  <a:pt x="529" y="888"/>
                  <a:pt x="529" y="912"/>
                  <a:pt x="529" y="939"/>
                </a:cubicBezTo>
                <a:cubicBezTo>
                  <a:pt x="505" y="976"/>
                  <a:pt x="482" y="1016"/>
                  <a:pt x="461" y="1060"/>
                </a:cubicBezTo>
                <a:cubicBezTo>
                  <a:pt x="434" y="1124"/>
                  <a:pt x="414" y="1194"/>
                  <a:pt x="407" y="1265"/>
                </a:cubicBezTo>
                <a:cubicBezTo>
                  <a:pt x="404" y="1299"/>
                  <a:pt x="404" y="1332"/>
                  <a:pt x="407" y="1366"/>
                </a:cubicBezTo>
                <a:cubicBezTo>
                  <a:pt x="411" y="1373"/>
                  <a:pt x="414" y="1379"/>
                  <a:pt x="418" y="1383"/>
                </a:cubicBezTo>
                <a:cubicBezTo>
                  <a:pt x="455" y="1433"/>
                  <a:pt x="482" y="1473"/>
                  <a:pt x="505" y="1514"/>
                </a:cubicBezTo>
                <a:cubicBezTo>
                  <a:pt x="512" y="1524"/>
                  <a:pt x="519" y="1534"/>
                  <a:pt x="522" y="1544"/>
                </a:cubicBezTo>
                <a:cubicBezTo>
                  <a:pt x="539" y="1571"/>
                  <a:pt x="555" y="1598"/>
                  <a:pt x="572" y="1622"/>
                </a:cubicBezTo>
                <a:cubicBezTo>
                  <a:pt x="579" y="1632"/>
                  <a:pt x="589" y="1642"/>
                  <a:pt x="596" y="1652"/>
                </a:cubicBezTo>
                <a:cubicBezTo>
                  <a:pt x="606" y="1665"/>
                  <a:pt x="616" y="1675"/>
                  <a:pt x="623" y="1685"/>
                </a:cubicBezTo>
                <a:cubicBezTo>
                  <a:pt x="636" y="1702"/>
                  <a:pt x="646" y="1719"/>
                  <a:pt x="653" y="1736"/>
                </a:cubicBezTo>
                <a:cubicBezTo>
                  <a:pt x="747" y="1773"/>
                  <a:pt x="862" y="1770"/>
                  <a:pt x="953" y="1723"/>
                </a:cubicBezTo>
                <a:cubicBezTo>
                  <a:pt x="1003" y="1696"/>
                  <a:pt x="1047" y="1655"/>
                  <a:pt x="1087" y="1615"/>
                </a:cubicBezTo>
                <a:cubicBezTo>
                  <a:pt x="1094" y="1612"/>
                  <a:pt x="1097" y="1608"/>
                  <a:pt x="1101" y="1601"/>
                </a:cubicBezTo>
                <a:cubicBezTo>
                  <a:pt x="1107" y="1551"/>
                  <a:pt x="1107" y="1494"/>
                  <a:pt x="1104" y="1433"/>
                </a:cubicBezTo>
                <a:lnTo>
                  <a:pt x="1104" y="1433"/>
                </a:lnTo>
                <a:cubicBezTo>
                  <a:pt x="1101" y="1423"/>
                  <a:pt x="1101" y="1413"/>
                  <a:pt x="1104" y="1399"/>
                </a:cubicBezTo>
                <a:cubicBezTo>
                  <a:pt x="1104" y="1383"/>
                  <a:pt x="1114" y="1369"/>
                  <a:pt x="1124" y="1362"/>
                </a:cubicBezTo>
                <a:close/>
                <a:moveTo>
                  <a:pt x="1592" y="1642"/>
                </a:moveTo>
                <a:lnTo>
                  <a:pt x="1592" y="1642"/>
                </a:lnTo>
                <a:cubicBezTo>
                  <a:pt x="1589" y="1638"/>
                  <a:pt x="1585" y="1638"/>
                  <a:pt x="1582" y="1635"/>
                </a:cubicBezTo>
                <a:cubicBezTo>
                  <a:pt x="1578" y="1635"/>
                  <a:pt x="1578" y="1632"/>
                  <a:pt x="1575" y="1632"/>
                </a:cubicBezTo>
                <a:cubicBezTo>
                  <a:pt x="1562" y="1622"/>
                  <a:pt x="1551" y="1612"/>
                  <a:pt x="1538" y="1601"/>
                </a:cubicBezTo>
                <a:cubicBezTo>
                  <a:pt x="1528" y="1595"/>
                  <a:pt x="1515" y="1581"/>
                  <a:pt x="1504" y="1568"/>
                </a:cubicBezTo>
                <a:cubicBezTo>
                  <a:pt x="1491" y="1554"/>
                  <a:pt x="1481" y="1537"/>
                  <a:pt x="1481" y="1521"/>
                </a:cubicBezTo>
                <a:cubicBezTo>
                  <a:pt x="1477" y="1514"/>
                  <a:pt x="1477" y="1507"/>
                  <a:pt x="1477" y="1500"/>
                </a:cubicBezTo>
                <a:cubicBezTo>
                  <a:pt x="1477" y="1497"/>
                  <a:pt x="1477" y="1494"/>
                  <a:pt x="1477" y="1490"/>
                </a:cubicBezTo>
                <a:cubicBezTo>
                  <a:pt x="1474" y="1480"/>
                  <a:pt x="1474" y="1473"/>
                  <a:pt x="1471" y="1467"/>
                </a:cubicBezTo>
                <a:cubicBezTo>
                  <a:pt x="1464" y="1453"/>
                  <a:pt x="1464" y="1450"/>
                  <a:pt x="1454" y="1447"/>
                </a:cubicBezTo>
                <a:cubicBezTo>
                  <a:pt x="1451" y="1460"/>
                  <a:pt x="1437" y="1473"/>
                  <a:pt x="1430" y="1484"/>
                </a:cubicBezTo>
                <a:cubicBezTo>
                  <a:pt x="1407" y="1517"/>
                  <a:pt x="1373" y="1541"/>
                  <a:pt x="1336" y="1554"/>
                </a:cubicBezTo>
                <a:cubicBezTo>
                  <a:pt x="1313" y="1561"/>
                  <a:pt x="1286" y="1564"/>
                  <a:pt x="1262" y="1554"/>
                </a:cubicBezTo>
                <a:cubicBezTo>
                  <a:pt x="1249" y="1551"/>
                  <a:pt x="1228" y="1544"/>
                  <a:pt x="1222" y="1534"/>
                </a:cubicBezTo>
                <a:cubicBezTo>
                  <a:pt x="1208" y="1521"/>
                  <a:pt x="1201" y="1511"/>
                  <a:pt x="1195" y="1490"/>
                </a:cubicBezTo>
                <a:cubicBezTo>
                  <a:pt x="1191" y="1473"/>
                  <a:pt x="1195" y="1443"/>
                  <a:pt x="1198" y="1423"/>
                </a:cubicBezTo>
                <a:cubicBezTo>
                  <a:pt x="1195" y="1423"/>
                  <a:pt x="1185" y="1423"/>
                  <a:pt x="1185" y="1423"/>
                </a:cubicBezTo>
                <a:cubicBezTo>
                  <a:pt x="1178" y="1423"/>
                  <a:pt x="1175" y="1426"/>
                  <a:pt x="1171" y="1426"/>
                </a:cubicBezTo>
                <a:cubicBezTo>
                  <a:pt x="1168" y="1430"/>
                  <a:pt x="1168" y="1433"/>
                  <a:pt x="1165" y="1440"/>
                </a:cubicBezTo>
                <a:cubicBezTo>
                  <a:pt x="1165" y="1447"/>
                  <a:pt x="1165" y="1453"/>
                  <a:pt x="1165" y="1460"/>
                </a:cubicBezTo>
                <a:cubicBezTo>
                  <a:pt x="1165" y="1463"/>
                  <a:pt x="1165" y="1463"/>
                  <a:pt x="1165" y="1463"/>
                </a:cubicBezTo>
                <a:cubicBezTo>
                  <a:pt x="1171" y="1521"/>
                  <a:pt x="1168" y="1574"/>
                  <a:pt x="1165" y="1625"/>
                </a:cubicBezTo>
                <a:cubicBezTo>
                  <a:pt x="1161" y="1655"/>
                  <a:pt x="1154" y="1685"/>
                  <a:pt x="1151" y="1712"/>
                </a:cubicBezTo>
                <a:cubicBezTo>
                  <a:pt x="1151" y="1719"/>
                  <a:pt x="1151" y="1719"/>
                  <a:pt x="1151" y="1719"/>
                </a:cubicBezTo>
                <a:cubicBezTo>
                  <a:pt x="1144" y="1749"/>
                  <a:pt x="1138" y="1783"/>
                  <a:pt x="1138" y="1817"/>
                </a:cubicBezTo>
                <a:cubicBezTo>
                  <a:pt x="1138" y="1837"/>
                  <a:pt x="1141" y="1854"/>
                  <a:pt x="1148" y="1864"/>
                </a:cubicBezTo>
                <a:cubicBezTo>
                  <a:pt x="1154" y="1874"/>
                  <a:pt x="1168" y="1884"/>
                  <a:pt x="1188" y="1894"/>
                </a:cubicBezTo>
                <a:cubicBezTo>
                  <a:pt x="1212" y="1904"/>
                  <a:pt x="1239" y="1908"/>
                  <a:pt x="1259" y="1904"/>
                </a:cubicBezTo>
                <a:cubicBezTo>
                  <a:pt x="1279" y="1901"/>
                  <a:pt x="1299" y="1894"/>
                  <a:pt x="1316" y="1881"/>
                </a:cubicBezTo>
                <a:cubicBezTo>
                  <a:pt x="1329" y="1871"/>
                  <a:pt x="1343" y="1860"/>
                  <a:pt x="1353" y="1847"/>
                </a:cubicBezTo>
                <a:cubicBezTo>
                  <a:pt x="1356" y="1844"/>
                  <a:pt x="1363" y="1840"/>
                  <a:pt x="1366" y="1837"/>
                </a:cubicBezTo>
                <a:cubicBezTo>
                  <a:pt x="1387" y="1813"/>
                  <a:pt x="1410" y="1796"/>
                  <a:pt x="1430" y="1783"/>
                </a:cubicBezTo>
                <a:cubicBezTo>
                  <a:pt x="1457" y="1766"/>
                  <a:pt x="1484" y="1753"/>
                  <a:pt x="1511" y="1739"/>
                </a:cubicBezTo>
                <a:cubicBezTo>
                  <a:pt x="1521" y="1736"/>
                  <a:pt x="1531" y="1729"/>
                  <a:pt x="1538" y="1726"/>
                </a:cubicBezTo>
                <a:cubicBezTo>
                  <a:pt x="1558" y="1716"/>
                  <a:pt x="1578" y="1706"/>
                  <a:pt x="1592" y="1689"/>
                </a:cubicBezTo>
                <a:cubicBezTo>
                  <a:pt x="1599" y="1682"/>
                  <a:pt x="1602" y="1675"/>
                  <a:pt x="1605" y="1669"/>
                </a:cubicBezTo>
                <a:cubicBezTo>
                  <a:pt x="1605" y="1662"/>
                  <a:pt x="1605" y="1659"/>
                  <a:pt x="1602" y="1652"/>
                </a:cubicBezTo>
                <a:cubicBezTo>
                  <a:pt x="1599" y="1648"/>
                  <a:pt x="1599" y="1645"/>
                  <a:pt x="1592" y="1642"/>
                </a:cubicBezTo>
                <a:close/>
              </a:path>
            </a:pathLst>
          </a:custGeom>
          <a:solidFill>
            <a:schemeClr val="bg1"/>
          </a:solidFill>
          <a:ln>
            <a:noFill/>
          </a:ln>
          <a:effectLst/>
        </p:spPr>
        <p:txBody>
          <a:bodyPr wrap="none" anchor="ctr"/>
          <a:lstStyle/>
          <a:p>
            <a:endParaRPr lang="en-US" dirty="0"/>
          </a:p>
        </p:txBody>
      </p:sp>
      <p:sp>
        <p:nvSpPr>
          <p:cNvPr id="164" name="TextBox 163">
            <a:extLst>
              <a:ext uri="{FF2B5EF4-FFF2-40B4-BE49-F238E27FC236}">
                <a16:creationId xmlns:a16="http://schemas.microsoft.com/office/drawing/2014/main" id="{D2314278-153C-4D54-A4DA-4886150C71BE}"/>
              </a:ext>
            </a:extLst>
          </p:cNvPr>
          <p:cNvSpPr txBox="1"/>
          <p:nvPr/>
        </p:nvSpPr>
        <p:spPr>
          <a:xfrm>
            <a:off x="140164" y="5321596"/>
            <a:ext cx="3996118" cy="1199816"/>
          </a:xfrm>
          <a:prstGeom prst="rect">
            <a:avLst/>
          </a:prstGeom>
          <a:noFill/>
        </p:spPr>
        <p:txBody>
          <a:bodyPr wrap="square" rtlCol="0">
            <a:spAutoFit/>
          </a:bodyPr>
          <a:lstStyle/>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Rich web, desktop, mobile clients</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99" dirty="0">
                <a:solidFill>
                  <a:prstClr val="black"/>
                </a:solidFill>
                <a:latin typeface="Calibri" panose="020F0502020204030204"/>
              </a:rPr>
              <a:t>Optimized for virtual desktops</a:t>
            </a:r>
          </a:p>
          <a:p>
            <a:pPr marL="285750" marR="0" lvl="0" indent="-285750"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Feedback, approvals, forms, signatures, workflow automation</a:t>
            </a:r>
          </a:p>
        </p:txBody>
      </p:sp>
      <p:sp>
        <p:nvSpPr>
          <p:cNvPr id="165" name="TextBox 164">
            <a:extLst>
              <a:ext uri="{FF2B5EF4-FFF2-40B4-BE49-F238E27FC236}">
                <a16:creationId xmlns:a16="http://schemas.microsoft.com/office/drawing/2014/main" id="{5A708425-F1B5-43D0-A067-D9A303A61F24}"/>
              </a:ext>
            </a:extLst>
          </p:cNvPr>
          <p:cNvSpPr txBox="1"/>
          <p:nvPr/>
        </p:nvSpPr>
        <p:spPr>
          <a:xfrm>
            <a:off x="4184454" y="5306217"/>
            <a:ext cx="3995928" cy="922945"/>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rPr>
              <a:t>Data Source Choice (Connectors)</a:t>
            </a:r>
          </a:p>
          <a:p>
            <a:pPr marL="285750" lvl="0" indent="-285750" defTabSz="914126">
              <a:buFont typeface="Arial" panose="020B0604020202020204" pitchFamily="34" charset="0"/>
              <a:buChar char="•"/>
              <a:defRPr/>
            </a:pPr>
            <a:r>
              <a:rPr lang="en-US" sz="1799" dirty="0">
                <a:solidFill>
                  <a:prstClr val="black"/>
                </a:solidFill>
              </a:rPr>
              <a:t>Hybrid storage (</a:t>
            </a:r>
            <a:r>
              <a:rPr lang="en-US" sz="1799" dirty="0" err="1">
                <a:solidFill>
                  <a:prstClr val="black"/>
                </a:solidFill>
              </a:rPr>
              <a:t>StorageZones</a:t>
            </a:r>
            <a:r>
              <a:rPr lang="en-US" sz="1799" dirty="0">
                <a:solidFill>
                  <a:prstClr val="black"/>
                </a:solidFill>
              </a:rPr>
              <a:t>)</a:t>
            </a:r>
          </a:p>
          <a:p>
            <a:pPr marL="285750" lvl="0" indent="-285750" defTabSz="914126">
              <a:buFont typeface="Arial" panose="020B0604020202020204" pitchFamily="34" charset="0"/>
              <a:buChar char="•"/>
              <a:defRPr/>
            </a:pPr>
            <a:r>
              <a:rPr lang="en-US" sz="1799" dirty="0">
                <a:solidFill>
                  <a:prstClr val="black"/>
                </a:solidFill>
              </a:rPr>
              <a:t>Citrix-provided or BYO</a:t>
            </a:r>
          </a:p>
        </p:txBody>
      </p:sp>
      <p:sp>
        <p:nvSpPr>
          <p:cNvPr id="166" name="TextBox 165">
            <a:extLst>
              <a:ext uri="{FF2B5EF4-FFF2-40B4-BE49-F238E27FC236}">
                <a16:creationId xmlns:a16="http://schemas.microsoft.com/office/drawing/2014/main" id="{8B540B20-5795-489B-A984-093D92BEA744}"/>
              </a:ext>
            </a:extLst>
          </p:cNvPr>
          <p:cNvSpPr txBox="1"/>
          <p:nvPr/>
        </p:nvSpPr>
        <p:spPr>
          <a:xfrm>
            <a:off x="8472540" y="5306217"/>
            <a:ext cx="3865881" cy="1199816"/>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rPr>
              <a:t>Citrix Analytics </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Context-aware security (DLP)</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Information protection (IRM)</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Fit-for-purpose security settings</a:t>
            </a:r>
          </a:p>
        </p:txBody>
      </p:sp>
      <p:sp>
        <p:nvSpPr>
          <p:cNvPr id="167" name="TextBox 166">
            <a:extLst>
              <a:ext uri="{FF2B5EF4-FFF2-40B4-BE49-F238E27FC236}">
                <a16:creationId xmlns:a16="http://schemas.microsoft.com/office/drawing/2014/main" id="{4CAC6985-BE5E-467A-B301-4794630A1C71}"/>
              </a:ext>
            </a:extLst>
          </p:cNvPr>
          <p:cNvSpPr txBox="1"/>
          <p:nvPr/>
        </p:nvSpPr>
        <p:spPr>
          <a:xfrm>
            <a:off x="369151" y="4285305"/>
            <a:ext cx="3535341" cy="1019959"/>
          </a:xfrm>
          <a:prstGeom prst="rect">
            <a:avLst/>
          </a:prstGeom>
          <a:noFill/>
        </p:spPr>
        <p:txBody>
          <a:bodyPr wrap="square" rtlCol="0">
            <a:spAutoFit/>
          </a:bodyPr>
          <a:lstStyle/>
          <a:p>
            <a:pPr algn="ctr">
              <a:lnSpc>
                <a:spcPts val="2400"/>
              </a:lnSpc>
            </a:pPr>
            <a:r>
              <a:rPr lang="en-US" sz="2400" b="1" dirty="0">
                <a:solidFill>
                  <a:schemeClr val="accent3"/>
                </a:solidFill>
              </a:rPr>
              <a:t>Increase workspace efficiency with collaboration &amp; workflows</a:t>
            </a:r>
            <a:endParaRPr lang="en-US" sz="1400" b="1" dirty="0">
              <a:solidFill>
                <a:schemeClr val="accent3"/>
              </a:solidFill>
            </a:endParaRPr>
          </a:p>
        </p:txBody>
      </p:sp>
      <p:sp>
        <p:nvSpPr>
          <p:cNvPr id="168" name="TextBox 167">
            <a:extLst>
              <a:ext uri="{FF2B5EF4-FFF2-40B4-BE49-F238E27FC236}">
                <a16:creationId xmlns:a16="http://schemas.microsoft.com/office/drawing/2014/main" id="{8F278E3C-38FF-4D10-9434-242BBDCA5624}"/>
              </a:ext>
            </a:extLst>
          </p:cNvPr>
          <p:cNvSpPr txBox="1"/>
          <p:nvPr/>
        </p:nvSpPr>
        <p:spPr>
          <a:xfrm>
            <a:off x="4409424" y="4301637"/>
            <a:ext cx="3732712" cy="1019959"/>
          </a:xfrm>
          <a:prstGeom prst="rect">
            <a:avLst/>
          </a:prstGeom>
          <a:noFill/>
        </p:spPr>
        <p:txBody>
          <a:bodyPr wrap="square" rtlCol="0">
            <a:spAutoFit/>
          </a:bodyPr>
          <a:lstStyle/>
          <a:p>
            <a:pPr algn="ctr">
              <a:lnSpc>
                <a:spcPts val="2400"/>
              </a:lnSpc>
            </a:pPr>
            <a:r>
              <a:rPr lang="en-US" sz="2400" b="1" dirty="0">
                <a:solidFill>
                  <a:schemeClr val="accent4"/>
                </a:solidFill>
              </a:rPr>
              <a:t>Access content from any source, on-premises or in the cloud</a:t>
            </a:r>
          </a:p>
        </p:txBody>
      </p:sp>
      <p:sp>
        <p:nvSpPr>
          <p:cNvPr id="169" name="TextBox 168">
            <a:extLst>
              <a:ext uri="{FF2B5EF4-FFF2-40B4-BE49-F238E27FC236}">
                <a16:creationId xmlns:a16="http://schemas.microsoft.com/office/drawing/2014/main" id="{C98FEC2E-9651-4F94-BEB7-31FBD21EAE67}"/>
              </a:ext>
            </a:extLst>
          </p:cNvPr>
          <p:cNvSpPr txBox="1"/>
          <p:nvPr/>
        </p:nvSpPr>
        <p:spPr>
          <a:xfrm>
            <a:off x="8647067" y="4301637"/>
            <a:ext cx="3430522" cy="1019959"/>
          </a:xfrm>
          <a:prstGeom prst="rect">
            <a:avLst/>
          </a:prstGeom>
          <a:noFill/>
        </p:spPr>
        <p:txBody>
          <a:bodyPr wrap="square" rtlCol="0">
            <a:spAutoFit/>
          </a:bodyPr>
          <a:lstStyle/>
          <a:p>
            <a:pPr algn="ctr">
              <a:lnSpc>
                <a:spcPts val="2400"/>
              </a:lnSpc>
            </a:pPr>
            <a:r>
              <a:rPr lang="en-US" sz="2400" b="1" dirty="0">
                <a:solidFill>
                  <a:schemeClr val="accent1"/>
                </a:solidFill>
              </a:rPr>
              <a:t>Protect intellectual property, govern &amp; audit access</a:t>
            </a:r>
          </a:p>
        </p:txBody>
      </p:sp>
      <p:sp>
        <p:nvSpPr>
          <p:cNvPr id="42" name="Rectangle 41">
            <a:extLst>
              <a:ext uri="{FF2B5EF4-FFF2-40B4-BE49-F238E27FC236}">
                <a16:creationId xmlns:a16="http://schemas.microsoft.com/office/drawing/2014/main" id="{1A1C2D3F-BC45-404B-AD5D-B7AF649745EB}"/>
              </a:ext>
            </a:extLst>
          </p:cNvPr>
          <p:cNvSpPr/>
          <p:nvPr/>
        </p:nvSpPr>
        <p:spPr bwMode="auto">
          <a:xfrm>
            <a:off x="6499114" y="1082265"/>
            <a:ext cx="5024912" cy="1211481"/>
          </a:xfrm>
          <a:prstGeom prst="rect">
            <a:avLst/>
          </a:prstGeom>
          <a:solidFill>
            <a:schemeClr val="accent2"/>
          </a:solidFill>
          <a:ln w="9525" algn="ctr">
            <a:noFill/>
            <a:round/>
            <a:headEnd/>
            <a:tailEnd/>
          </a:ln>
        </p:spPr>
        <p:txBody>
          <a:bodyPr wrap="none" anchor="ctr"/>
          <a:lstStyle/>
          <a:p>
            <a:pPr algn="ctr" defTabSz="966788"/>
            <a:endParaRPr lang="en-US" dirty="0">
              <a:solidFill>
                <a:srgbClr val="000000"/>
              </a:solidFill>
              <a:cs typeface="Arial"/>
            </a:endParaRPr>
          </a:p>
        </p:txBody>
      </p:sp>
      <p:grpSp>
        <p:nvGrpSpPr>
          <p:cNvPr id="43" name="Group 42">
            <a:extLst>
              <a:ext uri="{FF2B5EF4-FFF2-40B4-BE49-F238E27FC236}">
                <a16:creationId xmlns:a16="http://schemas.microsoft.com/office/drawing/2014/main" id="{FFC241E6-97F3-45A6-AFAD-9656E8E399E5}"/>
              </a:ext>
            </a:extLst>
          </p:cNvPr>
          <p:cNvGrpSpPr/>
          <p:nvPr/>
        </p:nvGrpSpPr>
        <p:grpSpPr>
          <a:xfrm>
            <a:off x="8940983" y="1063389"/>
            <a:ext cx="2979451" cy="1191861"/>
            <a:chOff x="8449884" y="2109410"/>
            <a:chExt cx="3268819" cy="1191861"/>
          </a:xfrm>
        </p:grpSpPr>
        <p:sp>
          <p:nvSpPr>
            <p:cNvPr id="44" name="TextBox 43">
              <a:extLst>
                <a:ext uri="{FF2B5EF4-FFF2-40B4-BE49-F238E27FC236}">
                  <a16:creationId xmlns:a16="http://schemas.microsoft.com/office/drawing/2014/main" id="{280A7450-3ADE-44DF-A8FE-6C70A1B9BAAF}"/>
                </a:ext>
              </a:extLst>
            </p:cNvPr>
            <p:cNvSpPr txBox="1"/>
            <p:nvPr/>
          </p:nvSpPr>
          <p:spPr>
            <a:xfrm>
              <a:off x="8449884" y="2716496"/>
              <a:ext cx="297015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FF"/>
                  </a:solidFill>
                </a:rPr>
                <a:t>Online user experience</a:t>
              </a:r>
            </a:p>
            <a:p>
              <a:pPr marL="285750" indent="-285750">
                <a:buFont typeface="Arial" panose="020B0604020202020204" pitchFamily="34" charset="0"/>
                <a:buChar char="•"/>
              </a:pPr>
              <a:r>
                <a:rPr lang="en-US" sz="1600" dirty="0">
                  <a:solidFill>
                    <a:srgbClr val="FFFFFF"/>
                  </a:solidFill>
                </a:rPr>
                <a:t>Reporting</a:t>
              </a:r>
            </a:p>
          </p:txBody>
        </p:sp>
        <p:sp>
          <p:nvSpPr>
            <p:cNvPr id="45" name="TextBox 44">
              <a:extLst>
                <a:ext uri="{FF2B5EF4-FFF2-40B4-BE49-F238E27FC236}">
                  <a16:creationId xmlns:a16="http://schemas.microsoft.com/office/drawing/2014/main" id="{B0D0535F-2781-4880-92D0-026C0DAB59E3}"/>
                </a:ext>
              </a:extLst>
            </p:cNvPr>
            <p:cNvSpPr txBox="1"/>
            <p:nvPr/>
          </p:nvSpPr>
          <p:spPr>
            <a:xfrm>
              <a:off x="8748549" y="2109410"/>
              <a:ext cx="2970154" cy="584775"/>
            </a:xfrm>
            <a:prstGeom prst="rect">
              <a:avLst/>
            </a:prstGeom>
            <a:noFill/>
          </p:spPr>
          <p:txBody>
            <a:bodyPr wrap="square" rtlCol="0">
              <a:spAutoFit/>
            </a:bodyPr>
            <a:lstStyle/>
            <a:p>
              <a:pPr defTabSz="1088291"/>
              <a:r>
                <a:rPr lang="en-US" sz="1600" dirty="0">
                  <a:solidFill>
                    <a:srgbClr val="FFFFFF"/>
                  </a:solidFill>
                </a:rPr>
                <a:t>CONTROL PLANE IN</a:t>
              </a:r>
            </a:p>
            <a:p>
              <a:pPr defTabSz="1088291"/>
              <a:r>
                <a:rPr lang="en-US" sz="1600" dirty="0">
                  <a:solidFill>
                    <a:srgbClr val="FFFFFF"/>
                  </a:solidFill>
                </a:rPr>
                <a:t>CITRIX CLOUD</a:t>
              </a:r>
            </a:p>
          </p:txBody>
        </p:sp>
        <p:cxnSp>
          <p:nvCxnSpPr>
            <p:cNvPr id="46" name="Straight Connector 45">
              <a:extLst>
                <a:ext uri="{FF2B5EF4-FFF2-40B4-BE49-F238E27FC236}">
                  <a16:creationId xmlns:a16="http://schemas.microsoft.com/office/drawing/2014/main" id="{627C0CBF-2B60-44A8-9B18-489B5CBE089B}"/>
                </a:ext>
              </a:extLst>
            </p:cNvPr>
            <p:cNvCxnSpPr>
              <a:cxnSpLocks/>
            </p:cNvCxnSpPr>
            <p:nvPr/>
          </p:nvCxnSpPr>
          <p:spPr bwMode="auto">
            <a:xfrm flipV="1">
              <a:off x="8748549" y="2707427"/>
              <a:ext cx="2028017" cy="9069"/>
            </a:xfrm>
            <a:prstGeom prst="line">
              <a:avLst/>
            </a:prstGeom>
            <a:noFill/>
            <a:ln w="19050" cap="flat" cmpd="sng" algn="ctr">
              <a:solidFill>
                <a:schemeClr val="bg1"/>
              </a:solidFill>
              <a:prstDash val="solid"/>
              <a:round/>
              <a:headEnd type="none" w="med" len="med"/>
              <a:tailEnd type="none" w="med" len="med"/>
            </a:ln>
            <a:effectLst/>
          </p:spPr>
        </p:cxnSp>
      </p:grpSp>
      <p:sp>
        <p:nvSpPr>
          <p:cNvPr id="47" name="Rectangle 46">
            <a:extLst>
              <a:ext uri="{FF2B5EF4-FFF2-40B4-BE49-F238E27FC236}">
                <a16:creationId xmlns:a16="http://schemas.microsoft.com/office/drawing/2014/main" id="{5A009B8A-99E7-4AAE-955C-26BD5322A932}"/>
              </a:ext>
            </a:extLst>
          </p:cNvPr>
          <p:cNvSpPr/>
          <p:nvPr/>
        </p:nvSpPr>
        <p:spPr bwMode="auto">
          <a:xfrm>
            <a:off x="8163954" y="2396813"/>
            <a:ext cx="1517904" cy="1645920"/>
          </a:xfrm>
          <a:prstGeom prst="rect">
            <a:avLst/>
          </a:prstGeom>
          <a:solidFill>
            <a:schemeClr val="accent2"/>
          </a:solidFill>
          <a:ln w="9525" cmpd="sng">
            <a:noFill/>
            <a:headEnd/>
            <a:tailEnd/>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eaLnBrk="0" fontAlgn="base" hangingPunct="0">
              <a:spcBef>
                <a:spcPct val="0"/>
              </a:spcBef>
              <a:spcAft>
                <a:spcPct val="0"/>
              </a:spcAft>
            </a:pPr>
            <a:endParaRPr lang="en-US" sz="2000" dirty="0">
              <a:solidFill>
                <a:srgbClr val="FFFFFF"/>
              </a:solidFill>
              <a:cs typeface="Arial" pitchFamily="34" charset="0"/>
            </a:endParaRPr>
          </a:p>
        </p:txBody>
      </p:sp>
      <p:sp>
        <p:nvSpPr>
          <p:cNvPr id="48" name="Rectangle 47">
            <a:extLst>
              <a:ext uri="{FF2B5EF4-FFF2-40B4-BE49-F238E27FC236}">
                <a16:creationId xmlns:a16="http://schemas.microsoft.com/office/drawing/2014/main" id="{9FBD73FF-E9E9-4684-A447-8A69DB7E5C10}"/>
              </a:ext>
            </a:extLst>
          </p:cNvPr>
          <p:cNvSpPr/>
          <p:nvPr/>
        </p:nvSpPr>
        <p:spPr bwMode="auto">
          <a:xfrm>
            <a:off x="6489555" y="2415324"/>
            <a:ext cx="1517920" cy="1645920"/>
          </a:xfrm>
          <a:prstGeom prst="rect">
            <a:avLst/>
          </a:prstGeom>
          <a:solidFill>
            <a:schemeClr val="accent2"/>
          </a:solidFill>
          <a:ln w="9525" cmpd="sng">
            <a:noFill/>
            <a:headEnd/>
            <a:tailEnd/>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eaLnBrk="0" fontAlgn="base" hangingPunct="0">
              <a:spcBef>
                <a:spcPct val="0"/>
              </a:spcBef>
              <a:spcAft>
                <a:spcPct val="0"/>
              </a:spcAft>
            </a:pPr>
            <a:endParaRPr lang="en-US" sz="2000" dirty="0">
              <a:solidFill>
                <a:srgbClr val="FFFFFF"/>
              </a:solidFill>
              <a:cs typeface="Arial" pitchFamily="34" charset="0"/>
            </a:endParaRPr>
          </a:p>
        </p:txBody>
      </p:sp>
      <p:sp>
        <p:nvSpPr>
          <p:cNvPr id="49" name="TextBox 48">
            <a:extLst>
              <a:ext uri="{FF2B5EF4-FFF2-40B4-BE49-F238E27FC236}">
                <a16:creationId xmlns:a16="http://schemas.microsoft.com/office/drawing/2014/main" id="{68A5CA2C-8C52-48BB-BF3B-A4B3DC2D7152}"/>
              </a:ext>
            </a:extLst>
          </p:cNvPr>
          <p:cNvSpPr txBox="1"/>
          <p:nvPr/>
        </p:nvSpPr>
        <p:spPr>
          <a:xfrm>
            <a:off x="6459274" y="1868677"/>
            <a:ext cx="1321580" cy="338554"/>
          </a:xfrm>
          <a:prstGeom prst="rect">
            <a:avLst/>
          </a:prstGeom>
          <a:noFill/>
          <a:ln>
            <a:noFill/>
          </a:ln>
        </p:spPr>
        <p:txBody>
          <a:bodyPr wrap="none" rtlCol="0">
            <a:spAutoFit/>
          </a:bodyPr>
          <a:lstStyle/>
          <a:p>
            <a:pPr algn="ctr"/>
            <a:r>
              <a:rPr lang="en-US" sz="1600" dirty="0">
                <a:solidFill>
                  <a:srgbClr val="FFFFFF"/>
                </a:solidFill>
              </a:rPr>
              <a:t>Sharefile.com</a:t>
            </a:r>
          </a:p>
        </p:txBody>
      </p:sp>
      <p:sp>
        <p:nvSpPr>
          <p:cNvPr id="50" name="TextBox 49">
            <a:extLst>
              <a:ext uri="{FF2B5EF4-FFF2-40B4-BE49-F238E27FC236}">
                <a16:creationId xmlns:a16="http://schemas.microsoft.com/office/drawing/2014/main" id="{688DCF8C-868D-41DB-913C-6728169AC07E}"/>
              </a:ext>
            </a:extLst>
          </p:cNvPr>
          <p:cNvSpPr txBox="1"/>
          <p:nvPr/>
        </p:nvSpPr>
        <p:spPr>
          <a:xfrm>
            <a:off x="7837402" y="1863498"/>
            <a:ext cx="1174168" cy="338554"/>
          </a:xfrm>
          <a:prstGeom prst="rect">
            <a:avLst/>
          </a:prstGeom>
          <a:noFill/>
        </p:spPr>
        <p:txBody>
          <a:bodyPr wrap="none" rtlCol="0">
            <a:spAutoFit/>
          </a:bodyPr>
          <a:lstStyle/>
          <a:p>
            <a:pPr algn="ctr"/>
            <a:r>
              <a:rPr lang="en-US" sz="1600" dirty="0">
                <a:solidFill>
                  <a:srgbClr val="FFFFFF"/>
                </a:solidFill>
              </a:rPr>
              <a:t>Sharefile.eu</a:t>
            </a:r>
          </a:p>
        </p:txBody>
      </p:sp>
      <p:pic>
        <p:nvPicPr>
          <p:cNvPr id="51" name="Picture 2" descr="C:\Users\Roslyn\Desktop\Windows_Azure_logo.png">
            <a:extLst>
              <a:ext uri="{FF2B5EF4-FFF2-40B4-BE49-F238E27FC236}">
                <a16:creationId xmlns:a16="http://schemas.microsoft.com/office/drawing/2014/main" id="{E5907337-CB83-4C91-96F3-497F8451F76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88046" y="3417035"/>
            <a:ext cx="1306070" cy="191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4" name="Group 53">
            <a:extLst>
              <a:ext uri="{FF2B5EF4-FFF2-40B4-BE49-F238E27FC236}">
                <a16:creationId xmlns:a16="http://schemas.microsoft.com/office/drawing/2014/main" id="{3EA91AE5-3710-4FEC-BE0C-82CB3A54BEC8}"/>
              </a:ext>
            </a:extLst>
          </p:cNvPr>
          <p:cNvGrpSpPr/>
          <p:nvPr/>
        </p:nvGrpSpPr>
        <p:grpSpPr>
          <a:xfrm>
            <a:off x="6697648" y="2812962"/>
            <a:ext cx="1067486" cy="498941"/>
            <a:chOff x="4658290" y="4260245"/>
            <a:chExt cx="1067486" cy="498941"/>
          </a:xfrm>
        </p:grpSpPr>
        <p:grpSp>
          <p:nvGrpSpPr>
            <p:cNvPr id="55" name="Group 54">
              <a:extLst>
                <a:ext uri="{FF2B5EF4-FFF2-40B4-BE49-F238E27FC236}">
                  <a16:creationId xmlns:a16="http://schemas.microsoft.com/office/drawing/2014/main" id="{AF230D66-A718-4DE3-B629-9CA1EE2A93C0}"/>
                </a:ext>
              </a:extLst>
            </p:cNvPr>
            <p:cNvGrpSpPr/>
            <p:nvPr/>
          </p:nvGrpSpPr>
          <p:grpSpPr>
            <a:xfrm>
              <a:off x="4658290" y="4529026"/>
              <a:ext cx="574427" cy="188071"/>
              <a:chOff x="6713428" y="4797039"/>
              <a:chExt cx="791533" cy="259152"/>
            </a:xfrm>
            <a:noFill/>
          </p:grpSpPr>
          <p:grpSp>
            <p:nvGrpSpPr>
              <p:cNvPr id="65" name="Group 64">
                <a:extLst>
                  <a:ext uri="{FF2B5EF4-FFF2-40B4-BE49-F238E27FC236}">
                    <a16:creationId xmlns:a16="http://schemas.microsoft.com/office/drawing/2014/main" id="{E4E82555-202F-48F5-A6A0-0A0ACD84E08F}"/>
                  </a:ext>
                </a:extLst>
              </p:cNvPr>
              <p:cNvGrpSpPr/>
              <p:nvPr/>
            </p:nvGrpSpPr>
            <p:grpSpPr>
              <a:xfrm>
                <a:off x="6713428" y="4797039"/>
                <a:ext cx="791533" cy="259152"/>
                <a:chOff x="1852170" y="4676564"/>
                <a:chExt cx="505709" cy="303235"/>
              </a:xfrm>
              <a:grpFill/>
            </p:grpSpPr>
            <p:sp>
              <p:nvSpPr>
                <p:cNvPr id="70" name="Rounded Rectangle 391">
                  <a:extLst>
                    <a:ext uri="{FF2B5EF4-FFF2-40B4-BE49-F238E27FC236}">
                      <a16:creationId xmlns:a16="http://schemas.microsoft.com/office/drawing/2014/main" id="{F5A03D6E-4A82-4132-AAF1-A92A667EE283}"/>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71" name="Rounded Rectangle 392">
                  <a:extLst>
                    <a:ext uri="{FF2B5EF4-FFF2-40B4-BE49-F238E27FC236}">
                      <a16:creationId xmlns:a16="http://schemas.microsoft.com/office/drawing/2014/main" id="{2C39ED48-27E2-415F-9E87-A1DDF2D4AEB1}"/>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66" name="Group 65">
                <a:extLst>
                  <a:ext uri="{FF2B5EF4-FFF2-40B4-BE49-F238E27FC236}">
                    <a16:creationId xmlns:a16="http://schemas.microsoft.com/office/drawing/2014/main" id="{6D752ED8-E8D0-4E9C-BA03-F548D19FC6E3}"/>
                  </a:ext>
                </a:extLst>
              </p:cNvPr>
              <p:cNvGrpSpPr/>
              <p:nvPr/>
            </p:nvGrpSpPr>
            <p:grpSpPr>
              <a:xfrm>
                <a:off x="6994894" y="4955743"/>
                <a:ext cx="228600" cy="53126"/>
                <a:chOff x="7008812" y="5363997"/>
                <a:chExt cx="397080" cy="92280"/>
              </a:xfrm>
              <a:grpFill/>
            </p:grpSpPr>
            <p:sp>
              <p:nvSpPr>
                <p:cNvPr id="67" name="Oval 66">
                  <a:extLst>
                    <a:ext uri="{FF2B5EF4-FFF2-40B4-BE49-F238E27FC236}">
                      <a16:creationId xmlns:a16="http://schemas.microsoft.com/office/drawing/2014/main" id="{733D5D6F-E478-4568-A452-30235BB1F61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8" name="Oval 67">
                  <a:extLst>
                    <a:ext uri="{FF2B5EF4-FFF2-40B4-BE49-F238E27FC236}">
                      <a16:creationId xmlns:a16="http://schemas.microsoft.com/office/drawing/2014/main" id="{C7EC432E-9A93-4E29-AF1E-88CCB7545B00}"/>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9" name="Oval 68">
                  <a:extLst>
                    <a:ext uri="{FF2B5EF4-FFF2-40B4-BE49-F238E27FC236}">
                      <a16:creationId xmlns:a16="http://schemas.microsoft.com/office/drawing/2014/main" id="{5AFB9532-C3A5-4976-B4D7-DDEEFEBDD1C1}"/>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grpSp>
          <p:nvGrpSpPr>
            <p:cNvPr id="56" name="Group 55">
              <a:extLst>
                <a:ext uri="{FF2B5EF4-FFF2-40B4-BE49-F238E27FC236}">
                  <a16:creationId xmlns:a16="http://schemas.microsoft.com/office/drawing/2014/main" id="{A64B93E4-CC2A-4B22-9FF9-5F2CEBDEE68D}"/>
                </a:ext>
              </a:extLst>
            </p:cNvPr>
            <p:cNvGrpSpPr/>
            <p:nvPr/>
          </p:nvGrpSpPr>
          <p:grpSpPr>
            <a:xfrm>
              <a:off x="4658290" y="4269978"/>
              <a:ext cx="574427" cy="188071"/>
              <a:chOff x="6713428" y="4797039"/>
              <a:chExt cx="791533" cy="259152"/>
            </a:xfrm>
            <a:noFill/>
          </p:grpSpPr>
          <p:grpSp>
            <p:nvGrpSpPr>
              <p:cNvPr id="58" name="Group 57">
                <a:extLst>
                  <a:ext uri="{FF2B5EF4-FFF2-40B4-BE49-F238E27FC236}">
                    <a16:creationId xmlns:a16="http://schemas.microsoft.com/office/drawing/2014/main" id="{82BAF6B6-1ADC-4974-9324-B67334231F2C}"/>
                  </a:ext>
                </a:extLst>
              </p:cNvPr>
              <p:cNvGrpSpPr/>
              <p:nvPr/>
            </p:nvGrpSpPr>
            <p:grpSpPr>
              <a:xfrm>
                <a:off x="6713428" y="4797039"/>
                <a:ext cx="791533" cy="259152"/>
                <a:chOff x="1852170" y="4676564"/>
                <a:chExt cx="505709" cy="303235"/>
              </a:xfrm>
              <a:grpFill/>
            </p:grpSpPr>
            <p:sp>
              <p:nvSpPr>
                <p:cNvPr id="63" name="Rounded Rectangle 384">
                  <a:extLst>
                    <a:ext uri="{FF2B5EF4-FFF2-40B4-BE49-F238E27FC236}">
                      <a16:creationId xmlns:a16="http://schemas.microsoft.com/office/drawing/2014/main" id="{59C4494D-744A-4F00-A3DF-770DF088DCD2}"/>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4" name="Rounded Rectangle 385">
                  <a:extLst>
                    <a:ext uri="{FF2B5EF4-FFF2-40B4-BE49-F238E27FC236}">
                      <a16:creationId xmlns:a16="http://schemas.microsoft.com/office/drawing/2014/main" id="{CCFCD69A-3BB8-4D92-B3C8-2929D27F5697}"/>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59" name="Group 58">
                <a:extLst>
                  <a:ext uri="{FF2B5EF4-FFF2-40B4-BE49-F238E27FC236}">
                    <a16:creationId xmlns:a16="http://schemas.microsoft.com/office/drawing/2014/main" id="{1BD1E29D-9516-430D-96B1-D2890B1BB668}"/>
                  </a:ext>
                </a:extLst>
              </p:cNvPr>
              <p:cNvGrpSpPr/>
              <p:nvPr/>
            </p:nvGrpSpPr>
            <p:grpSpPr>
              <a:xfrm>
                <a:off x="6994894" y="4955743"/>
                <a:ext cx="228600" cy="53126"/>
                <a:chOff x="7008812" y="5363997"/>
                <a:chExt cx="397080" cy="92280"/>
              </a:xfrm>
              <a:grpFill/>
            </p:grpSpPr>
            <p:sp>
              <p:nvSpPr>
                <p:cNvPr id="60" name="Oval 59">
                  <a:extLst>
                    <a:ext uri="{FF2B5EF4-FFF2-40B4-BE49-F238E27FC236}">
                      <a16:creationId xmlns:a16="http://schemas.microsoft.com/office/drawing/2014/main" id="{C99C6A0D-1C37-40CE-B9A3-BF5D852E155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1" name="Oval 60">
                  <a:extLst>
                    <a:ext uri="{FF2B5EF4-FFF2-40B4-BE49-F238E27FC236}">
                      <a16:creationId xmlns:a16="http://schemas.microsoft.com/office/drawing/2014/main" id="{07F5482C-8B4F-4FF7-B182-9A38B8A22307}"/>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2" name="Oval 61">
                  <a:extLst>
                    <a:ext uri="{FF2B5EF4-FFF2-40B4-BE49-F238E27FC236}">
                      <a16:creationId xmlns:a16="http://schemas.microsoft.com/office/drawing/2014/main" id="{59952385-7504-4645-A923-6CFAE310A316}"/>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sp>
          <p:nvSpPr>
            <p:cNvPr id="57" name="Can 363">
              <a:extLst>
                <a:ext uri="{FF2B5EF4-FFF2-40B4-BE49-F238E27FC236}">
                  <a16:creationId xmlns:a16="http://schemas.microsoft.com/office/drawing/2014/main" id="{9728FB5C-001A-47B5-8FCB-24B1416AFB89}"/>
                </a:ext>
              </a:extLst>
            </p:cNvPr>
            <p:cNvSpPr/>
            <p:nvPr/>
          </p:nvSpPr>
          <p:spPr bwMode="auto">
            <a:xfrm>
              <a:off x="5333978" y="4260245"/>
              <a:ext cx="391798" cy="498941"/>
            </a:xfrm>
            <a:prstGeom prst="can">
              <a:avLst/>
            </a:prstGeom>
            <a:noFill/>
            <a:ln w="1905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sp>
        <p:nvSpPr>
          <p:cNvPr id="72" name="TextBox 71">
            <a:extLst>
              <a:ext uri="{FF2B5EF4-FFF2-40B4-BE49-F238E27FC236}">
                <a16:creationId xmlns:a16="http://schemas.microsoft.com/office/drawing/2014/main" id="{7DB79C7B-6A93-4882-B27B-ED7515F79456}"/>
              </a:ext>
            </a:extLst>
          </p:cNvPr>
          <p:cNvSpPr txBox="1"/>
          <p:nvPr/>
        </p:nvSpPr>
        <p:spPr>
          <a:xfrm>
            <a:off x="8207547" y="3415976"/>
            <a:ext cx="1470787" cy="584775"/>
          </a:xfrm>
          <a:prstGeom prst="rect">
            <a:avLst/>
          </a:prstGeom>
          <a:noFill/>
        </p:spPr>
        <p:txBody>
          <a:bodyPr wrap="none" rtlCol="0">
            <a:spAutoFit/>
          </a:bodyPr>
          <a:lstStyle/>
          <a:p>
            <a:pPr algn="ctr"/>
            <a:r>
              <a:rPr lang="en-US" sz="1600" dirty="0">
                <a:solidFill>
                  <a:srgbClr val="FFFFFF"/>
                </a:solidFill>
              </a:rPr>
              <a:t>On-premises or</a:t>
            </a:r>
          </a:p>
          <a:p>
            <a:pPr algn="ctr"/>
            <a:r>
              <a:rPr lang="en-US" sz="1600" dirty="0">
                <a:solidFill>
                  <a:srgbClr val="FFFFFF"/>
                </a:solidFill>
              </a:rPr>
              <a:t>Private cloud</a:t>
            </a:r>
          </a:p>
        </p:txBody>
      </p:sp>
      <p:grpSp>
        <p:nvGrpSpPr>
          <p:cNvPr id="73" name="Group 72">
            <a:extLst>
              <a:ext uri="{FF2B5EF4-FFF2-40B4-BE49-F238E27FC236}">
                <a16:creationId xmlns:a16="http://schemas.microsoft.com/office/drawing/2014/main" id="{F6D7591B-C066-47AD-8BC4-1A2871F280C9}"/>
              </a:ext>
            </a:extLst>
          </p:cNvPr>
          <p:cNvGrpSpPr/>
          <p:nvPr/>
        </p:nvGrpSpPr>
        <p:grpSpPr>
          <a:xfrm>
            <a:off x="8389163" y="2844087"/>
            <a:ext cx="1067486" cy="498941"/>
            <a:chOff x="4735668" y="4260245"/>
            <a:chExt cx="1067486" cy="498941"/>
          </a:xfrm>
          <a:noFill/>
        </p:grpSpPr>
        <p:grpSp>
          <p:nvGrpSpPr>
            <p:cNvPr id="74" name="Group 73">
              <a:extLst>
                <a:ext uri="{FF2B5EF4-FFF2-40B4-BE49-F238E27FC236}">
                  <a16:creationId xmlns:a16="http://schemas.microsoft.com/office/drawing/2014/main" id="{76038226-D376-472C-8F80-881BC44C5137}"/>
                </a:ext>
              </a:extLst>
            </p:cNvPr>
            <p:cNvGrpSpPr/>
            <p:nvPr/>
          </p:nvGrpSpPr>
          <p:grpSpPr>
            <a:xfrm>
              <a:off x="4735668" y="4529026"/>
              <a:ext cx="574427" cy="188071"/>
              <a:chOff x="6713428" y="4797039"/>
              <a:chExt cx="791533" cy="259152"/>
            </a:xfrm>
            <a:grpFill/>
          </p:grpSpPr>
          <p:grpSp>
            <p:nvGrpSpPr>
              <p:cNvPr id="84" name="Group 83">
                <a:extLst>
                  <a:ext uri="{FF2B5EF4-FFF2-40B4-BE49-F238E27FC236}">
                    <a16:creationId xmlns:a16="http://schemas.microsoft.com/office/drawing/2014/main" id="{D43806A0-1F34-44C0-9606-DF290C2D03C9}"/>
                  </a:ext>
                </a:extLst>
              </p:cNvPr>
              <p:cNvGrpSpPr/>
              <p:nvPr/>
            </p:nvGrpSpPr>
            <p:grpSpPr>
              <a:xfrm>
                <a:off x="6713428" y="4797039"/>
                <a:ext cx="791533" cy="259152"/>
                <a:chOff x="1852170" y="4676564"/>
                <a:chExt cx="505709" cy="303235"/>
              </a:xfrm>
              <a:grpFill/>
            </p:grpSpPr>
            <p:sp>
              <p:nvSpPr>
                <p:cNvPr id="89" name="Rounded Rectangle 162">
                  <a:extLst>
                    <a:ext uri="{FF2B5EF4-FFF2-40B4-BE49-F238E27FC236}">
                      <a16:creationId xmlns:a16="http://schemas.microsoft.com/office/drawing/2014/main" id="{1C995131-D872-4F07-A993-6AB272882D9E}"/>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90" name="Rounded Rectangle 163">
                  <a:extLst>
                    <a:ext uri="{FF2B5EF4-FFF2-40B4-BE49-F238E27FC236}">
                      <a16:creationId xmlns:a16="http://schemas.microsoft.com/office/drawing/2014/main" id="{23A33DBD-963B-418A-92D8-4A030F4AA07C}"/>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85" name="Group 84">
                <a:extLst>
                  <a:ext uri="{FF2B5EF4-FFF2-40B4-BE49-F238E27FC236}">
                    <a16:creationId xmlns:a16="http://schemas.microsoft.com/office/drawing/2014/main" id="{5644A63F-0786-473A-9CB0-CF54B88377ED}"/>
                  </a:ext>
                </a:extLst>
              </p:cNvPr>
              <p:cNvGrpSpPr/>
              <p:nvPr/>
            </p:nvGrpSpPr>
            <p:grpSpPr>
              <a:xfrm>
                <a:off x="6994894" y="4955743"/>
                <a:ext cx="228600" cy="53126"/>
                <a:chOff x="7008812" y="5363997"/>
                <a:chExt cx="397080" cy="92280"/>
              </a:xfrm>
              <a:grpFill/>
            </p:grpSpPr>
            <p:sp>
              <p:nvSpPr>
                <p:cNvPr id="86" name="Oval 85">
                  <a:extLst>
                    <a:ext uri="{FF2B5EF4-FFF2-40B4-BE49-F238E27FC236}">
                      <a16:creationId xmlns:a16="http://schemas.microsoft.com/office/drawing/2014/main" id="{EFB115D5-8102-40EC-9E9A-8AA70A0E2713}"/>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87" name="Oval 86">
                  <a:extLst>
                    <a:ext uri="{FF2B5EF4-FFF2-40B4-BE49-F238E27FC236}">
                      <a16:creationId xmlns:a16="http://schemas.microsoft.com/office/drawing/2014/main" id="{2E721264-2E25-4B0F-B7C4-917F37996D19}"/>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88" name="Oval 87">
                  <a:extLst>
                    <a:ext uri="{FF2B5EF4-FFF2-40B4-BE49-F238E27FC236}">
                      <a16:creationId xmlns:a16="http://schemas.microsoft.com/office/drawing/2014/main" id="{D259BC47-8BEE-43E5-BF9D-7664E35826EB}"/>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grpSp>
          <p:nvGrpSpPr>
            <p:cNvPr id="75" name="Group 74">
              <a:extLst>
                <a:ext uri="{FF2B5EF4-FFF2-40B4-BE49-F238E27FC236}">
                  <a16:creationId xmlns:a16="http://schemas.microsoft.com/office/drawing/2014/main" id="{7B2236C2-0B01-4CD2-8A0E-CB6A7FB342D6}"/>
                </a:ext>
              </a:extLst>
            </p:cNvPr>
            <p:cNvGrpSpPr/>
            <p:nvPr/>
          </p:nvGrpSpPr>
          <p:grpSpPr>
            <a:xfrm>
              <a:off x="4735668" y="4269978"/>
              <a:ext cx="574427" cy="188071"/>
              <a:chOff x="6713428" y="4797039"/>
              <a:chExt cx="791533" cy="259152"/>
            </a:xfrm>
            <a:grpFill/>
          </p:grpSpPr>
          <p:grpSp>
            <p:nvGrpSpPr>
              <p:cNvPr id="77" name="Group 76">
                <a:extLst>
                  <a:ext uri="{FF2B5EF4-FFF2-40B4-BE49-F238E27FC236}">
                    <a16:creationId xmlns:a16="http://schemas.microsoft.com/office/drawing/2014/main" id="{10FC9B45-434A-44C9-B3A0-876D378AC94F}"/>
                  </a:ext>
                </a:extLst>
              </p:cNvPr>
              <p:cNvGrpSpPr/>
              <p:nvPr/>
            </p:nvGrpSpPr>
            <p:grpSpPr>
              <a:xfrm>
                <a:off x="6713428" y="4797039"/>
                <a:ext cx="791533" cy="259152"/>
                <a:chOff x="1852170" y="4676564"/>
                <a:chExt cx="505709" cy="303235"/>
              </a:xfrm>
              <a:grpFill/>
            </p:grpSpPr>
            <p:sp>
              <p:nvSpPr>
                <p:cNvPr id="82" name="Rounded Rectangle 155">
                  <a:extLst>
                    <a:ext uri="{FF2B5EF4-FFF2-40B4-BE49-F238E27FC236}">
                      <a16:creationId xmlns:a16="http://schemas.microsoft.com/office/drawing/2014/main" id="{78B5A8BA-49D1-4FF4-BB39-832A133A6075}"/>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83" name="Rounded Rectangle 156">
                  <a:extLst>
                    <a:ext uri="{FF2B5EF4-FFF2-40B4-BE49-F238E27FC236}">
                      <a16:creationId xmlns:a16="http://schemas.microsoft.com/office/drawing/2014/main" id="{4CB9F98A-3B41-4737-B1DF-A3C598345672}"/>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78" name="Group 77">
                <a:extLst>
                  <a:ext uri="{FF2B5EF4-FFF2-40B4-BE49-F238E27FC236}">
                    <a16:creationId xmlns:a16="http://schemas.microsoft.com/office/drawing/2014/main" id="{F5990EBF-82F3-4B4D-B269-905D09A5DA86}"/>
                  </a:ext>
                </a:extLst>
              </p:cNvPr>
              <p:cNvGrpSpPr/>
              <p:nvPr/>
            </p:nvGrpSpPr>
            <p:grpSpPr>
              <a:xfrm>
                <a:off x="6994894" y="4955743"/>
                <a:ext cx="228600" cy="53126"/>
                <a:chOff x="7008812" y="5363997"/>
                <a:chExt cx="397080" cy="92280"/>
              </a:xfrm>
              <a:grpFill/>
            </p:grpSpPr>
            <p:sp>
              <p:nvSpPr>
                <p:cNvPr id="79" name="Oval 78">
                  <a:extLst>
                    <a:ext uri="{FF2B5EF4-FFF2-40B4-BE49-F238E27FC236}">
                      <a16:creationId xmlns:a16="http://schemas.microsoft.com/office/drawing/2014/main" id="{90F9BE46-BA4F-4584-B00A-3B269F71A765}"/>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80" name="Oval 79">
                  <a:extLst>
                    <a:ext uri="{FF2B5EF4-FFF2-40B4-BE49-F238E27FC236}">
                      <a16:creationId xmlns:a16="http://schemas.microsoft.com/office/drawing/2014/main" id="{9A031979-5A22-444E-8B1F-08199F2F1B47}"/>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81" name="Oval 80">
                  <a:extLst>
                    <a:ext uri="{FF2B5EF4-FFF2-40B4-BE49-F238E27FC236}">
                      <a16:creationId xmlns:a16="http://schemas.microsoft.com/office/drawing/2014/main" id="{2DD26FE5-8FF8-4002-B223-B6F654D882ED}"/>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sp>
          <p:nvSpPr>
            <p:cNvPr id="76" name="Can 149">
              <a:extLst>
                <a:ext uri="{FF2B5EF4-FFF2-40B4-BE49-F238E27FC236}">
                  <a16:creationId xmlns:a16="http://schemas.microsoft.com/office/drawing/2014/main" id="{F3923011-DFB1-41BD-B9DE-BEB10998C21D}"/>
                </a:ext>
              </a:extLst>
            </p:cNvPr>
            <p:cNvSpPr/>
            <p:nvPr/>
          </p:nvSpPr>
          <p:spPr bwMode="auto">
            <a:xfrm>
              <a:off x="5411356" y="4260245"/>
              <a:ext cx="391798" cy="498941"/>
            </a:xfrm>
            <a:prstGeom prst="can">
              <a:avLst/>
            </a:prstGeom>
            <a:grpFill/>
            <a:ln w="1905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sp>
        <p:nvSpPr>
          <p:cNvPr id="91" name="Oval 90">
            <a:extLst>
              <a:ext uri="{FF2B5EF4-FFF2-40B4-BE49-F238E27FC236}">
                <a16:creationId xmlns:a16="http://schemas.microsoft.com/office/drawing/2014/main" id="{F8C0B12B-CA24-4239-AB36-639AFF439E6F}"/>
              </a:ext>
            </a:extLst>
          </p:cNvPr>
          <p:cNvSpPr/>
          <p:nvPr/>
        </p:nvSpPr>
        <p:spPr>
          <a:xfrm>
            <a:off x="7451844" y="851290"/>
            <a:ext cx="755703" cy="3949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92" name="Freeform 176">
            <a:extLst>
              <a:ext uri="{FF2B5EF4-FFF2-40B4-BE49-F238E27FC236}">
                <a16:creationId xmlns:a16="http://schemas.microsoft.com/office/drawing/2014/main" id="{71C733E9-0E74-4C8F-9FF0-7473D4404AC1}"/>
              </a:ext>
            </a:extLst>
          </p:cNvPr>
          <p:cNvSpPr>
            <a:spLocks noChangeArrowheads="1"/>
          </p:cNvSpPr>
          <p:nvPr/>
        </p:nvSpPr>
        <p:spPr bwMode="auto">
          <a:xfrm>
            <a:off x="7328269" y="717639"/>
            <a:ext cx="967554" cy="540252"/>
          </a:xfrm>
          <a:custGeom>
            <a:avLst/>
            <a:gdLst>
              <a:gd name="T0" fmla="*/ 7624 w 9312"/>
              <a:gd name="T1" fmla="*/ 1937 h 5375"/>
              <a:gd name="T2" fmla="*/ 5249 w 9312"/>
              <a:gd name="T3" fmla="*/ 0 h 5375"/>
              <a:gd name="T4" fmla="*/ 2531 w 9312"/>
              <a:gd name="T5" fmla="*/ 1062 h 5375"/>
              <a:gd name="T6" fmla="*/ 968 w 9312"/>
              <a:gd name="T7" fmla="*/ 2936 h 5375"/>
              <a:gd name="T8" fmla="*/ 1156 w 9312"/>
              <a:gd name="T9" fmla="*/ 5374 h 5375"/>
              <a:gd name="T10" fmla="*/ 7561 w 9312"/>
              <a:gd name="T11" fmla="*/ 5374 h 5375"/>
              <a:gd name="T12" fmla="*/ 9311 w 9312"/>
              <a:gd name="T13" fmla="*/ 3655 h 5375"/>
              <a:gd name="T14" fmla="*/ 3594 w 9312"/>
              <a:gd name="T15" fmla="*/ 3811 h 5375"/>
              <a:gd name="T16" fmla="*/ 3219 w 9312"/>
              <a:gd name="T17" fmla="*/ 3936 h 5375"/>
              <a:gd name="T18" fmla="*/ 2781 w 9312"/>
              <a:gd name="T19" fmla="*/ 2968 h 5375"/>
              <a:gd name="T20" fmla="*/ 3594 w 9312"/>
              <a:gd name="T21" fmla="*/ 2594 h 5375"/>
              <a:gd name="T22" fmla="*/ 3469 w 9312"/>
              <a:gd name="T23" fmla="*/ 2749 h 5375"/>
              <a:gd name="T24" fmla="*/ 3000 w 9312"/>
              <a:gd name="T25" fmla="*/ 2968 h 5375"/>
              <a:gd name="T26" fmla="*/ 3219 w 9312"/>
              <a:gd name="T27" fmla="*/ 3718 h 5375"/>
              <a:gd name="T28" fmla="*/ 3625 w 9312"/>
              <a:gd name="T29" fmla="*/ 3686 h 5375"/>
              <a:gd name="T30" fmla="*/ 4000 w 9312"/>
              <a:gd name="T31" fmla="*/ 3843 h 5375"/>
              <a:gd name="T32" fmla="*/ 3875 w 9312"/>
              <a:gd name="T33" fmla="*/ 3936 h 5375"/>
              <a:gd name="T34" fmla="*/ 3781 w 9312"/>
              <a:gd name="T35" fmla="*/ 2968 h 5375"/>
              <a:gd name="T36" fmla="*/ 4000 w 9312"/>
              <a:gd name="T37" fmla="*/ 2968 h 5375"/>
              <a:gd name="T38" fmla="*/ 3875 w 9312"/>
              <a:gd name="T39" fmla="*/ 2749 h 5375"/>
              <a:gd name="T40" fmla="*/ 3781 w 9312"/>
              <a:gd name="T41" fmla="*/ 2656 h 5375"/>
              <a:gd name="T42" fmla="*/ 4000 w 9312"/>
              <a:gd name="T43" fmla="*/ 2656 h 5375"/>
              <a:gd name="T44" fmla="*/ 4437 w 9312"/>
              <a:gd name="T45" fmla="*/ 3718 h 5375"/>
              <a:gd name="T46" fmla="*/ 4594 w 9312"/>
              <a:gd name="T47" fmla="*/ 3718 h 5375"/>
              <a:gd name="T48" fmla="*/ 4625 w 9312"/>
              <a:gd name="T49" fmla="*/ 3936 h 5375"/>
              <a:gd name="T50" fmla="*/ 4312 w 9312"/>
              <a:gd name="T51" fmla="*/ 3874 h 5375"/>
              <a:gd name="T52" fmla="*/ 4219 w 9312"/>
              <a:gd name="T53" fmla="*/ 2594 h 5375"/>
              <a:gd name="T54" fmla="*/ 4406 w 9312"/>
              <a:gd name="T55" fmla="*/ 2594 h 5375"/>
              <a:gd name="T56" fmla="*/ 4594 w 9312"/>
              <a:gd name="T57" fmla="*/ 2874 h 5375"/>
              <a:gd name="T58" fmla="*/ 4594 w 9312"/>
              <a:gd name="T59" fmla="*/ 3093 h 5375"/>
              <a:gd name="T60" fmla="*/ 4406 w 9312"/>
              <a:gd name="T61" fmla="*/ 3624 h 5375"/>
              <a:gd name="T62" fmla="*/ 5186 w 9312"/>
              <a:gd name="T63" fmla="*/ 3093 h 5375"/>
              <a:gd name="T64" fmla="*/ 5061 w 9312"/>
              <a:gd name="T65" fmla="*/ 3093 h 5375"/>
              <a:gd name="T66" fmla="*/ 5030 w 9312"/>
              <a:gd name="T67" fmla="*/ 3843 h 5375"/>
              <a:gd name="T68" fmla="*/ 4811 w 9312"/>
              <a:gd name="T69" fmla="*/ 3843 h 5375"/>
              <a:gd name="T70" fmla="*/ 4936 w 9312"/>
              <a:gd name="T71" fmla="*/ 2936 h 5375"/>
              <a:gd name="T72" fmla="*/ 5311 w 9312"/>
              <a:gd name="T73" fmla="*/ 2999 h 5375"/>
              <a:gd name="T74" fmla="*/ 5655 w 9312"/>
              <a:gd name="T75" fmla="*/ 3843 h 5375"/>
              <a:gd name="T76" fmla="*/ 5561 w 9312"/>
              <a:gd name="T77" fmla="*/ 3936 h 5375"/>
              <a:gd name="T78" fmla="*/ 5468 w 9312"/>
              <a:gd name="T79" fmla="*/ 2968 h 5375"/>
              <a:gd name="T80" fmla="*/ 5655 w 9312"/>
              <a:gd name="T81" fmla="*/ 2968 h 5375"/>
              <a:gd name="T82" fmla="*/ 5561 w 9312"/>
              <a:gd name="T83" fmla="*/ 2749 h 5375"/>
              <a:gd name="T84" fmla="*/ 5468 w 9312"/>
              <a:gd name="T85" fmla="*/ 2656 h 5375"/>
              <a:gd name="T86" fmla="*/ 5655 w 9312"/>
              <a:gd name="T87" fmla="*/ 2656 h 5375"/>
              <a:gd name="T88" fmla="*/ 6561 w 9312"/>
              <a:gd name="T89" fmla="*/ 3780 h 5375"/>
              <a:gd name="T90" fmla="*/ 6530 w 9312"/>
              <a:gd name="T91" fmla="*/ 3905 h 5375"/>
              <a:gd name="T92" fmla="*/ 6405 w 9312"/>
              <a:gd name="T93" fmla="*/ 3905 h 5375"/>
              <a:gd name="T94" fmla="*/ 5999 w 9312"/>
              <a:gd name="T95" fmla="*/ 3905 h 5375"/>
              <a:gd name="T96" fmla="*/ 5843 w 9312"/>
              <a:gd name="T97" fmla="*/ 3905 h 5375"/>
              <a:gd name="T98" fmla="*/ 6061 w 9312"/>
              <a:gd name="T99" fmla="*/ 3405 h 5375"/>
              <a:gd name="T100" fmla="*/ 5843 w 9312"/>
              <a:gd name="T101" fmla="*/ 2874 h 5375"/>
              <a:gd name="T102" fmla="*/ 6186 w 9312"/>
              <a:gd name="T103" fmla="*/ 3218 h 5375"/>
              <a:gd name="T104" fmla="*/ 6530 w 9312"/>
              <a:gd name="T105" fmla="*/ 2874 h 5375"/>
              <a:gd name="T106" fmla="*/ 6311 w 9312"/>
              <a:gd name="T107" fmla="*/ 3405 h 5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12" h="5375">
                <a:moveTo>
                  <a:pt x="7624" y="1937"/>
                </a:moveTo>
                <a:lnTo>
                  <a:pt x="7624" y="1937"/>
                </a:lnTo>
                <a:cubicBezTo>
                  <a:pt x="7499" y="1937"/>
                  <a:pt x="7405" y="1969"/>
                  <a:pt x="7311" y="1969"/>
                </a:cubicBezTo>
                <a:cubicBezTo>
                  <a:pt x="7249" y="875"/>
                  <a:pt x="6343" y="0"/>
                  <a:pt x="5249" y="0"/>
                </a:cubicBezTo>
                <a:cubicBezTo>
                  <a:pt x="4375" y="0"/>
                  <a:pt x="3656" y="531"/>
                  <a:pt x="3344" y="1281"/>
                </a:cubicBezTo>
                <a:cubicBezTo>
                  <a:pt x="3094" y="1156"/>
                  <a:pt x="2812" y="1062"/>
                  <a:pt x="2531" y="1062"/>
                </a:cubicBezTo>
                <a:cubicBezTo>
                  <a:pt x="1656" y="1062"/>
                  <a:pt x="937" y="1781"/>
                  <a:pt x="937" y="2656"/>
                </a:cubicBezTo>
                <a:cubicBezTo>
                  <a:pt x="937" y="2749"/>
                  <a:pt x="937" y="2843"/>
                  <a:pt x="968" y="2936"/>
                </a:cubicBezTo>
                <a:cubicBezTo>
                  <a:pt x="406" y="3061"/>
                  <a:pt x="0" y="3530"/>
                  <a:pt x="0" y="4124"/>
                </a:cubicBezTo>
                <a:cubicBezTo>
                  <a:pt x="0" y="4811"/>
                  <a:pt x="500" y="5343"/>
                  <a:pt x="1156" y="5374"/>
                </a:cubicBezTo>
                <a:cubicBezTo>
                  <a:pt x="1187" y="5374"/>
                  <a:pt x="1219" y="5374"/>
                  <a:pt x="1219" y="5374"/>
                </a:cubicBezTo>
                <a:cubicBezTo>
                  <a:pt x="7561" y="5374"/>
                  <a:pt x="7561" y="5374"/>
                  <a:pt x="7561" y="5374"/>
                </a:cubicBezTo>
                <a:cubicBezTo>
                  <a:pt x="7561" y="5374"/>
                  <a:pt x="7593" y="5374"/>
                  <a:pt x="7624" y="5374"/>
                </a:cubicBezTo>
                <a:cubicBezTo>
                  <a:pt x="8561" y="5374"/>
                  <a:pt x="9311" y="4624"/>
                  <a:pt x="9311" y="3655"/>
                </a:cubicBezTo>
                <a:cubicBezTo>
                  <a:pt x="9311" y="2717"/>
                  <a:pt x="8561" y="1937"/>
                  <a:pt x="7624" y="1937"/>
                </a:cubicBezTo>
                <a:close/>
                <a:moveTo>
                  <a:pt x="3594" y="3811"/>
                </a:moveTo>
                <a:lnTo>
                  <a:pt x="3594" y="3811"/>
                </a:lnTo>
                <a:cubicBezTo>
                  <a:pt x="3594" y="3843"/>
                  <a:pt x="3469" y="3936"/>
                  <a:pt x="3219" y="3936"/>
                </a:cubicBezTo>
                <a:cubicBezTo>
                  <a:pt x="2875" y="3936"/>
                  <a:pt x="2781" y="3593"/>
                  <a:pt x="2781" y="3468"/>
                </a:cubicBezTo>
                <a:cubicBezTo>
                  <a:pt x="2781" y="2968"/>
                  <a:pt x="2781" y="2968"/>
                  <a:pt x="2781" y="2968"/>
                </a:cubicBezTo>
                <a:cubicBezTo>
                  <a:pt x="2781" y="2811"/>
                  <a:pt x="2875" y="2500"/>
                  <a:pt x="3250" y="2500"/>
                </a:cubicBezTo>
                <a:cubicBezTo>
                  <a:pt x="3469" y="2500"/>
                  <a:pt x="3594" y="2562"/>
                  <a:pt x="3594" y="2594"/>
                </a:cubicBezTo>
                <a:cubicBezTo>
                  <a:pt x="3656" y="2625"/>
                  <a:pt x="3656" y="2687"/>
                  <a:pt x="3594" y="2749"/>
                </a:cubicBezTo>
                <a:cubicBezTo>
                  <a:pt x="3562" y="2780"/>
                  <a:pt x="3500" y="2780"/>
                  <a:pt x="3469" y="2749"/>
                </a:cubicBezTo>
                <a:cubicBezTo>
                  <a:pt x="3469" y="2749"/>
                  <a:pt x="3406" y="2687"/>
                  <a:pt x="3250" y="2687"/>
                </a:cubicBezTo>
                <a:cubicBezTo>
                  <a:pt x="3000" y="2687"/>
                  <a:pt x="3000" y="2936"/>
                  <a:pt x="3000" y="2968"/>
                </a:cubicBezTo>
                <a:cubicBezTo>
                  <a:pt x="3000" y="3468"/>
                  <a:pt x="3000" y="3468"/>
                  <a:pt x="3000" y="3468"/>
                </a:cubicBezTo>
                <a:cubicBezTo>
                  <a:pt x="3000" y="3499"/>
                  <a:pt x="3031" y="3718"/>
                  <a:pt x="3219" y="3718"/>
                </a:cubicBezTo>
                <a:cubicBezTo>
                  <a:pt x="3375" y="3718"/>
                  <a:pt x="3469" y="3655"/>
                  <a:pt x="3469" y="3655"/>
                </a:cubicBezTo>
                <a:cubicBezTo>
                  <a:pt x="3500" y="3624"/>
                  <a:pt x="3562" y="3624"/>
                  <a:pt x="3625" y="3686"/>
                </a:cubicBezTo>
                <a:cubicBezTo>
                  <a:pt x="3656" y="3718"/>
                  <a:pt x="3656" y="3780"/>
                  <a:pt x="3594" y="3811"/>
                </a:cubicBezTo>
                <a:close/>
                <a:moveTo>
                  <a:pt x="4000" y="3843"/>
                </a:moveTo>
                <a:lnTo>
                  <a:pt x="4000" y="3843"/>
                </a:lnTo>
                <a:cubicBezTo>
                  <a:pt x="4000" y="3905"/>
                  <a:pt x="3937" y="3936"/>
                  <a:pt x="3875" y="3936"/>
                </a:cubicBezTo>
                <a:cubicBezTo>
                  <a:pt x="3812" y="3936"/>
                  <a:pt x="3781" y="3905"/>
                  <a:pt x="3781" y="3843"/>
                </a:cubicBezTo>
                <a:cubicBezTo>
                  <a:pt x="3781" y="2968"/>
                  <a:pt x="3781" y="2968"/>
                  <a:pt x="3781" y="2968"/>
                </a:cubicBezTo>
                <a:cubicBezTo>
                  <a:pt x="3781" y="2905"/>
                  <a:pt x="3812" y="2874"/>
                  <a:pt x="3875" y="2874"/>
                </a:cubicBezTo>
                <a:cubicBezTo>
                  <a:pt x="3937" y="2874"/>
                  <a:pt x="4000" y="2905"/>
                  <a:pt x="4000" y="2968"/>
                </a:cubicBezTo>
                <a:lnTo>
                  <a:pt x="4000" y="3843"/>
                </a:lnTo>
                <a:close/>
                <a:moveTo>
                  <a:pt x="3875" y="2749"/>
                </a:moveTo>
                <a:lnTo>
                  <a:pt x="3875" y="2749"/>
                </a:lnTo>
                <a:cubicBezTo>
                  <a:pt x="3812" y="2749"/>
                  <a:pt x="3781" y="2717"/>
                  <a:pt x="3781" y="2656"/>
                </a:cubicBezTo>
                <a:cubicBezTo>
                  <a:pt x="3781" y="2594"/>
                  <a:pt x="3812" y="2531"/>
                  <a:pt x="3875" y="2531"/>
                </a:cubicBezTo>
                <a:cubicBezTo>
                  <a:pt x="3937" y="2531"/>
                  <a:pt x="4000" y="2594"/>
                  <a:pt x="4000" y="2656"/>
                </a:cubicBezTo>
                <a:cubicBezTo>
                  <a:pt x="4000" y="2717"/>
                  <a:pt x="3937" y="2749"/>
                  <a:pt x="3875" y="2749"/>
                </a:cubicBezTo>
                <a:close/>
                <a:moveTo>
                  <a:pt x="4437" y="3718"/>
                </a:moveTo>
                <a:lnTo>
                  <a:pt x="4437" y="3718"/>
                </a:lnTo>
                <a:cubicBezTo>
                  <a:pt x="4469" y="3718"/>
                  <a:pt x="4531" y="3718"/>
                  <a:pt x="4594" y="3718"/>
                </a:cubicBezTo>
                <a:cubicBezTo>
                  <a:pt x="4656" y="3718"/>
                  <a:pt x="4686" y="3749"/>
                  <a:pt x="4718" y="3811"/>
                </a:cubicBezTo>
                <a:cubicBezTo>
                  <a:pt x="4718" y="3874"/>
                  <a:pt x="4686" y="3905"/>
                  <a:pt x="4625" y="3936"/>
                </a:cubicBezTo>
                <a:cubicBezTo>
                  <a:pt x="4594" y="3936"/>
                  <a:pt x="4562" y="3936"/>
                  <a:pt x="4531" y="3936"/>
                </a:cubicBezTo>
                <a:cubicBezTo>
                  <a:pt x="4437" y="3936"/>
                  <a:pt x="4375" y="3905"/>
                  <a:pt x="4312" y="3874"/>
                </a:cubicBezTo>
                <a:cubicBezTo>
                  <a:pt x="4219" y="3780"/>
                  <a:pt x="4219" y="3655"/>
                  <a:pt x="4219" y="3624"/>
                </a:cubicBezTo>
                <a:cubicBezTo>
                  <a:pt x="4219" y="2594"/>
                  <a:pt x="4219" y="2594"/>
                  <a:pt x="4219" y="2594"/>
                </a:cubicBezTo>
                <a:cubicBezTo>
                  <a:pt x="4219" y="2531"/>
                  <a:pt x="4250" y="2500"/>
                  <a:pt x="4312" y="2500"/>
                </a:cubicBezTo>
                <a:cubicBezTo>
                  <a:pt x="4375" y="2500"/>
                  <a:pt x="4406" y="2531"/>
                  <a:pt x="4406" y="2594"/>
                </a:cubicBezTo>
                <a:cubicBezTo>
                  <a:pt x="4406" y="2874"/>
                  <a:pt x="4406" y="2874"/>
                  <a:pt x="4406" y="2874"/>
                </a:cubicBezTo>
                <a:cubicBezTo>
                  <a:pt x="4594" y="2874"/>
                  <a:pt x="4594" y="2874"/>
                  <a:pt x="4594" y="2874"/>
                </a:cubicBezTo>
                <a:cubicBezTo>
                  <a:pt x="4656" y="2874"/>
                  <a:pt x="4718" y="2936"/>
                  <a:pt x="4718" y="2999"/>
                </a:cubicBezTo>
                <a:cubicBezTo>
                  <a:pt x="4718" y="3061"/>
                  <a:pt x="4656" y="3093"/>
                  <a:pt x="4594" y="3093"/>
                </a:cubicBezTo>
                <a:cubicBezTo>
                  <a:pt x="4406" y="3093"/>
                  <a:pt x="4406" y="3093"/>
                  <a:pt x="4406" y="3093"/>
                </a:cubicBezTo>
                <a:cubicBezTo>
                  <a:pt x="4406" y="3624"/>
                  <a:pt x="4406" y="3624"/>
                  <a:pt x="4406" y="3624"/>
                </a:cubicBezTo>
                <a:cubicBezTo>
                  <a:pt x="4406" y="3624"/>
                  <a:pt x="4406" y="3686"/>
                  <a:pt x="4437" y="3718"/>
                </a:cubicBezTo>
                <a:close/>
                <a:moveTo>
                  <a:pt x="5186" y="3093"/>
                </a:moveTo>
                <a:lnTo>
                  <a:pt x="5186" y="3093"/>
                </a:lnTo>
                <a:cubicBezTo>
                  <a:pt x="5155" y="3061"/>
                  <a:pt x="5093" y="3061"/>
                  <a:pt x="5061" y="3093"/>
                </a:cubicBezTo>
                <a:cubicBezTo>
                  <a:pt x="5030" y="3124"/>
                  <a:pt x="5030" y="3155"/>
                  <a:pt x="5030" y="3155"/>
                </a:cubicBezTo>
                <a:cubicBezTo>
                  <a:pt x="5030" y="3843"/>
                  <a:pt x="5030" y="3843"/>
                  <a:pt x="5030" y="3843"/>
                </a:cubicBezTo>
                <a:cubicBezTo>
                  <a:pt x="5030" y="3874"/>
                  <a:pt x="4968" y="3936"/>
                  <a:pt x="4936" y="3936"/>
                </a:cubicBezTo>
                <a:cubicBezTo>
                  <a:pt x="4874" y="3936"/>
                  <a:pt x="4811" y="3874"/>
                  <a:pt x="4811" y="3843"/>
                </a:cubicBezTo>
                <a:cubicBezTo>
                  <a:pt x="4811" y="3155"/>
                  <a:pt x="4811" y="3155"/>
                  <a:pt x="4811" y="3155"/>
                </a:cubicBezTo>
                <a:cubicBezTo>
                  <a:pt x="4811" y="3155"/>
                  <a:pt x="4811" y="3030"/>
                  <a:pt x="4936" y="2936"/>
                </a:cubicBezTo>
                <a:cubicBezTo>
                  <a:pt x="4999" y="2874"/>
                  <a:pt x="5093" y="2843"/>
                  <a:pt x="5218" y="2874"/>
                </a:cubicBezTo>
                <a:cubicBezTo>
                  <a:pt x="5280" y="2874"/>
                  <a:pt x="5311" y="2936"/>
                  <a:pt x="5311" y="2999"/>
                </a:cubicBezTo>
                <a:cubicBezTo>
                  <a:pt x="5311" y="3061"/>
                  <a:pt x="5249" y="3093"/>
                  <a:pt x="5186" y="3093"/>
                </a:cubicBezTo>
                <a:close/>
                <a:moveTo>
                  <a:pt x="5655" y="3843"/>
                </a:moveTo>
                <a:lnTo>
                  <a:pt x="5655" y="3843"/>
                </a:lnTo>
                <a:cubicBezTo>
                  <a:pt x="5655" y="3905"/>
                  <a:pt x="5624" y="3936"/>
                  <a:pt x="5561" y="3936"/>
                </a:cubicBezTo>
                <a:cubicBezTo>
                  <a:pt x="5499" y="3936"/>
                  <a:pt x="5468" y="3905"/>
                  <a:pt x="5468" y="3843"/>
                </a:cubicBezTo>
                <a:cubicBezTo>
                  <a:pt x="5468" y="2968"/>
                  <a:pt x="5468" y="2968"/>
                  <a:pt x="5468" y="2968"/>
                </a:cubicBezTo>
                <a:cubicBezTo>
                  <a:pt x="5468" y="2905"/>
                  <a:pt x="5499" y="2874"/>
                  <a:pt x="5561" y="2874"/>
                </a:cubicBezTo>
                <a:cubicBezTo>
                  <a:pt x="5624" y="2874"/>
                  <a:pt x="5655" y="2905"/>
                  <a:pt x="5655" y="2968"/>
                </a:cubicBezTo>
                <a:lnTo>
                  <a:pt x="5655" y="3843"/>
                </a:lnTo>
                <a:close/>
                <a:moveTo>
                  <a:pt x="5561" y="2749"/>
                </a:moveTo>
                <a:lnTo>
                  <a:pt x="5561" y="2749"/>
                </a:lnTo>
                <a:cubicBezTo>
                  <a:pt x="5499" y="2749"/>
                  <a:pt x="5468" y="2717"/>
                  <a:pt x="5468" y="2656"/>
                </a:cubicBezTo>
                <a:cubicBezTo>
                  <a:pt x="5468" y="2594"/>
                  <a:pt x="5499" y="2531"/>
                  <a:pt x="5561" y="2531"/>
                </a:cubicBezTo>
                <a:cubicBezTo>
                  <a:pt x="5624" y="2531"/>
                  <a:pt x="5655" y="2594"/>
                  <a:pt x="5655" y="2656"/>
                </a:cubicBezTo>
                <a:cubicBezTo>
                  <a:pt x="5655" y="2717"/>
                  <a:pt x="5624" y="2749"/>
                  <a:pt x="5561" y="2749"/>
                </a:cubicBezTo>
                <a:close/>
                <a:moveTo>
                  <a:pt x="6561" y="3780"/>
                </a:moveTo>
                <a:lnTo>
                  <a:pt x="6561" y="3780"/>
                </a:lnTo>
                <a:cubicBezTo>
                  <a:pt x="6593" y="3811"/>
                  <a:pt x="6593" y="3874"/>
                  <a:pt x="6530" y="3905"/>
                </a:cubicBezTo>
                <a:cubicBezTo>
                  <a:pt x="6530" y="3936"/>
                  <a:pt x="6499" y="3936"/>
                  <a:pt x="6468" y="3936"/>
                </a:cubicBezTo>
                <a:cubicBezTo>
                  <a:pt x="6436" y="3936"/>
                  <a:pt x="6405" y="3905"/>
                  <a:pt x="6405" y="3905"/>
                </a:cubicBezTo>
                <a:cubicBezTo>
                  <a:pt x="6186" y="3593"/>
                  <a:pt x="6186" y="3593"/>
                  <a:pt x="6186" y="3593"/>
                </a:cubicBezTo>
                <a:cubicBezTo>
                  <a:pt x="5999" y="3905"/>
                  <a:pt x="5999" y="3905"/>
                  <a:pt x="5999" y="3905"/>
                </a:cubicBezTo>
                <a:cubicBezTo>
                  <a:pt x="5968" y="3905"/>
                  <a:pt x="5936" y="3936"/>
                  <a:pt x="5905" y="3936"/>
                </a:cubicBezTo>
                <a:cubicBezTo>
                  <a:pt x="5905" y="3936"/>
                  <a:pt x="5874" y="3936"/>
                  <a:pt x="5843" y="3905"/>
                </a:cubicBezTo>
                <a:cubicBezTo>
                  <a:pt x="5811" y="3874"/>
                  <a:pt x="5780" y="3811"/>
                  <a:pt x="5811" y="3780"/>
                </a:cubicBezTo>
                <a:cubicBezTo>
                  <a:pt x="6061" y="3405"/>
                  <a:pt x="6061" y="3405"/>
                  <a:pt x="6061" y="3405"/>
                </a:cubicBezTo>
                <a:cubicBezTo>
                  <a:pt x="5811" y="3030"/>
                  <a:pt x="5811" y="3030"/>
                  <a:pt x="5811" y="3030"/>
                </a:cubicBezTo>
                <a:cubicBezTo>
                  <a:pt x="5780" y="2968"/>
                  <a:pt x="5811" y="2905"/>
                  <a:pt x="5843" y="2874"/>
                </a:cubicBezTo>
                <a:cubicBezTo>
                  <a:pt x="5905" y="2843"/>
                  <a:pt x="5968" y="2874"/>
                  <a:pt x="5999" y="2905"/>
                </a:cubicBezTo>
                <a:cubicBezTo>
                  <a:pt x="6186" y="3218"/>
                  <a:pt x="6186" y="3218"/>
                  <a:pt x="6186" y="3218"/>
                </a:cubicBezTo>
                <a:cubicBezTo>
                  <a:pt x="6405" y="2905"/>
                  <a:pt x="6405" y="2905"/>
                  <a:pt x="6405" y="2905"/>
                </a:cubicBezTo>
                <a:cubicBezTo>
                  <a:pt x="6436" y="2874"/>
                  <a:pt x="6499" y="2843"/>
                  <a:pt x="6530" y="2874"/>
                </a:cubicBezTo>
                <a:cubicBezTo>
                  <a:pt x="6593" y="2905"/>
                  <a:pt x="6593" y="2968"/>
                  <a:pt x="6561" y="3030"/>
                </a:cubicBezTo>
                <a:cubicBezTo>
                  <a:pt x="6311" y="3405"/>
                  <a:pt x="6311" y="3405"/>
                  <a:pt x="6311" y="3405"/>
                </a:cubicBezTo>
                <a:lnTo>
                  <a:pt x="6561" y="3780"/>
                </a:lnTo>
                <a:close/>
              </a:path>
            </a:pathLst>
          </a:custGeom>
          <a:ln>
            <a:solidFill>
              <a:schemeClr val="accent1"/>
            </a:solidFill>
          </a:ln>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2">
            <a:schemeClr val="accent2"/>
          </a:lnRef>
          <a:fillRef idx="1">
            <a:schemeClr val="lt1"/>
          </a:fillRef>
          <a:effectRef idx="0">
            <a:schemeClr val="accent2"/>
          </a:effectRef>
          <a:fontRef idx="minor">
            <a:schemeClr val="dk1"/>
          </a:fontRef>
        </p:style>
        <p:txBody>
          <a:bodyPr wrap="none" anchor="ctr"/>
          <a:lstStyle/>
          <a:p>
            <a:endParaRPr lang="en-US">
              <a:solidFill>
                <a:srgbClr val="000000"/>
              </a:solidFill>
            </a:endParaRPr>
          </a:p>
        </p:txBody>
      </p:sp>
      <p:grpSp>
        <p:nvGrpSpPr>
          <p:cNvPr id="93" name="Group 92">
            <a:extLst>
              <a:ext uri="{FF2B5EF4-FFF2-40B4-BE49-F238E27FC236}">
                <a16:creationId xmlns:a16="http://schemas.microsoft.com/office/drawing/2014/main" id="{15F7BB8B-EF7F-4036-AE88-476C9F168464}"/>
              </a:ext>
            </a:extLst>
          </p:cNvPr>
          <p:cNvGrpSpPr/>
          <p:nvPr/>
        </p:nvGrpSpPr>
        <p:grpSpPr>
          <a:xfrm>
            <a:off x="8649997" y="2321460"/>
            <a:ext cx="578686" cy="428673"/>
            <a:chOff x="6690391" y="3936249"/>
            <a:chExt cx="746313" cy="571992"/>
          </a:xfrm>
        </p:grpSpPr>
        <p:sp>
          <p:nvSpPr>
            <p:cNvPr id="94" name="Rectangle 93">
              <a:extLst>
                <a:ext uri="{FF2B5EF4-FFF2-40B4-BE49-F238E27FC236}">
                  <a16:creationId xmlns:a16="http://schemas.microsoft.com/office/drawing/2014/main" id="{47AD7BA5-1DEB-40C5-AEC4-9583E6DDE238}"/>
                </a:ext>
              </a:extLst>
            </p:cNvPr>
            <p:cNvSpPr/>
            <p:nvPr/>
          </p:nvSpPr>
          <p:spPr>
            <a:xfrm>
              <a:off x="7171663" y="4249997"/>
              <a:ext cx="245086" cy="23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95" name="Rectangle 94">
              <a:extLst>
                <a:ext uri="{FF2B5EF4-FFF2-40B4-BE49-F238E27FC236}">
                  <a16:creationId xmlns:a16="http://schemas.microsoft.com/office/drawing/2014/main" id="{60A06A12-CB48-4C58-BCE9-C1E12C71FCC0}"/>
                </a:ext>
              </a:extLst>
            </p:cNvPr>
            <p:cNvSpPr/>
            <p:nvPr/>
          </p:nvSpPr>
          <p:spPr>
            <a:xfrm>
              <a:off x="6742563" y="4045820"/>
              <a:ext cx="326209" cy="460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96" name="Freeform 190">
              <a:extLst>
                <a:ext uri="{FF2B5EF4-FFF2-40B4-BE49-F238E27FC236}">
                  <a16:creationId xmlns:a16="http://schemas.microsoft.com/office/drawing/2014/main" id="{E6064A64-FACC-4C44-9A2D-2DB9049F7552}"/>
                </a:ext>
              </a:extLst>
            </p:cNvPr>
            <p:cNvSpPr>
              <a:spLocks noChangeArrowheads="1"/>
            </p:cNvSpPr>
            <p:nvPr/>
          </p:nvSpPr>
          <p:spPr bwMode="auto">
            <a:xfrm>
              <a:off x="6690391" y="3936249"/>
              <a:ext cx="746313" cy="571992"/>
            </a:xfrm>
            <a:custGeom>
              <a:avLst/>
              <a:gdLst>
                <a:gd name="connsiteX0" fmla="*/ 531365 w 616786"/>
                <a:gd name="connsiteY0" fmla="*/ 385290 h 472721"/>
                <a:gd name="connsiteX1" fmla="*/ 522989 w 616786"/>
                <a:gd name="connsiteY1" fmla="*/ 393521 h 472721"/>
                <a:gd name="connsiteX2" fmla="*/ 522989 w 616786"/>
                <a:gd name="connsiteY2" fmla="*/ 424786 h 472721"/>
                <a:gd name="connsiteX3" fmla="*/ 531365 w 616786"/>
                <a:gd name="connsiteY3" fmla="*/ 433087 h 472721"/>
                <a:gd name="connsiteX4" fmla="*/ 562654 w 616786"/>
                <a:gd name="connsiteY4" fmla="*/ 433087 h 472721"/>
                <a:gd name="connsiteX5" fmla="*/ 570960 w 616786"/>
                <a:gd name="connsiteY5" fmla="*/ 424786 h 472721"/>
                <a:gd name="connsiteX6" fmla="*/ 570960 w 616786"/>
                <a:gd name="connsiteY6" fmla="*/ 393521 h 472721"/>
                <a:gd name="connsiteX7" fmla="*/ 562654 w 616786"/>
                <a:gd name="connsiteY7" fmla="*/ 385290 h 472721"/>
                <a:gd name="connsiteX8" fmla="*/ 531365 w 616786"/>
                <a:gd name="connsiteY8" fmla="*/ 385290 h 472721"/>
                <a:gd name="connsiteX9" fmla="*/ 431337 w 616786"/>
                <a:gd name="connsiteY9" fmla="*/ 385290 h 472721"/>
                <a:gd name="connsiteX10" fmla="*/ 422961 w 616786"/>
                <a:gd name="connsiteY10" fmla="*/ 393521 h 472721"/>
                <a:gd name="connsiteX11" fmla="*/ 422961 w 616786"/>
                <a:gd name="connsiteY11" fmla="*/ 424786 h 472721"/>
                <a:gd name="connsiteX12" fmla="*/ 431337 w 616786"/>
                <a:gd name="connsiteY12" fmla="*/ 433087 h 472721"/>
                <a:gd name="connsiteX13" fmla="*/ 462626 w 616786"/>
                <a:gd name="connsiteY13" fmla="*/ 433087 h 472721"/>
                <a:gd name="connsiteX14" fmla="*/ 470933 w 616786"/>
                <a:gd name="connsiteY14" fmla="*/ 424786 h 472721"/>
                <a:gd name="connsiteX15" fmla="*/ 470933 w 616786"/>
                <a:gd name="connsiteY15" fmla="*/ 393521 h 472721"/>
                <a:gd name="connsiteX16" fmla="*/ 462626 w 616786"/>
                <a:gd name="connsiteY16" fmla="*/ 385290 h 472721"/>
                <a:gd name="connsiteX17" fmla="*/ 431337 w 616786"/>
                <a:gd name="connsiteY17" fmla="*/ 385290 h 472721"/>
                <a:gd name="connsiteX18" fmla="*/ 531365 w 616786"/>
                <a:gd name="connsiteY18" fmla="*/ 291495 h 472721"/>
                <a:gd name="connsiteX19" fmla="*/ 522989 w 616786"/>
                <a:gd name="connsiteY19" fmla="*/ 299795 h 472721"/>
                <a:gd name="connsiteX20" fmla="*/ 522989 w 616786"/>
                <a:gd name="connsiteY20" fmla="*/ 331060 h 472721"/>
                <a:gd name="connsiteX21" fmla="*/ 531365 w 616786"/>
                <a:gd name="connsiteY21" fmla="*/ 339430 h 472721"/>
                <a:gd name="connsiteX22" fmla="*/ 562654 w 616786"/>
                <a:gd name="connsiteY22" fmla="*/ 339430 h 472721"/>
                <a:gd name="connsiteX23" fmla="*/ 570960 w 616786"/>
                <a:gd name="connsiteY23" fmla="*/ 331060 h 472721"/>
                <a:gd name="connsiteX24" fmla="*/ 570960 w 616786"/>
                <a:gd name="connsiteY24" fmla="*/ 299795 h 472721"/>
                <a:gd name="connsiteX25" fmla="*/ 562654 w 616786"/>
                <a:gd name="connsiteY25" fmla="*/ 291495 h 472721"/>
                <a:gd name="connsiteX26" fmla="*/ 531365 w 616786"/>
                <a:gd name="connsiteY26" fmla="*/ 291495 h 472721"/>
                <a:gd name="connsiteX27" fmla="*/ 431337 w 616786"/>
                <a:gd name="connsiteY27" fmla="*/ 291495 h 472721"/>
                <a:gd name="connsiteX28" fmla="*/ 422961 w 616786"/>
                <a:gd name="connsiteY28" fmla="*/ 299795 h 472721"/>
                <a:gd name="connsiteX29" fmla="*/ 422961 w 616786"/>
                <a:gd name="connsiteY29" fmla="*/ 331060 h 472721"/>
                <a:gd name="connsiteX30" fmla="*/ 431337 w 616786"/>
                <a:gd name="connsiteY30" fmla="*/ 339430 h 472721"/>
                <a:gd name="connsiteX31" fmla="*/ 462626 w 616786"/>
                <a:gd name="connsiteY31" fmla="*/ 339430 h 472721"/>
                <a:gd name="connsiteX32" fmla="*/ 470933 w 616786"/>
                <a:gd name="connsiteY32" fmla="*/ 331060 h 472721"/>
                <a:gd name="connsiteX33" fmla="*/ 470933 w 616786"/>
                <a:gd name="connsiteY33" fmla="*/ 299795 h 472721"/>
                <a:gd name="connsiteX34" fmla="*/ 462626 w 616786"/>
                <a:gd name="connsiteY34" fmla="*/ 291495 h 472721"/>
                <a:gd name="connsiteX35" fmla="*/ 431337 w 616786"/>
                <a:gd name="connsiteY35" fmla="*/ 291495 h 472721"/>
                <a:gd name="connsiteX36" fmla="*/ 256403 w 616786"/>
                <a:gd name="connsiteY36" fmla="*/ 291431 h 472721"/>
                <a:gd name="connsiteX37" fmla="*/ 248027 w 616786"/>
                <a:gd name="connsiteY37" fmla="*/ 299734 h 472721"/>
                <a:gd name="connsiteX38" fmla="*/ 248027 w 616786"/>
                <a:gd name="connsiteY38" fmla="*/ 331010 h 472721"/>
                <a:gd name="connsiteX39" fmla="*/ 256403 w 616786"/>
                <a:gd name="connsiteY39" fmla="*/ 339383 h 472721"/>
                <a:gd name="connsiteX40" fmla="*/ 287692 w 616786"/>
                <a:gd name="connsiteY40" fmla="*/ 339383 h 472721"/>
                <a:gd name="connsiteX41" fmla="*/ 295999 w 616786"/>
                <a:gd name="connsiteY41" fmla="*/ 331010 h 472721"/>
                <a:gd name="connsiteX42" fmla="*/ 295999 w 616786"/>
                <a:gd name="connsiteY42" fmla="*/ 299734 h 472721"/>
                <a:gd name="connsiteX43" fmla="*/ 287692 w 616786"/>
                <a:gd name="connsiteY43" fmla="*/ 291431 h 472721"/>
                <a:gd name="connsiteX44" fmla="*/ 256403 w 616786"/>
                <a:gd name="connsiteY44" fmla="*/ 291431 h 472721"/>
                <a:gd name="connsiteX45" fmla="*/ 162606 w 616786"/>
                <a:gd name="connsiteY45" fmla="*/ 291431 h 472721"/>
                <a:gd name="connsiteX46" fmla="*/ 154299 w 616786"/>
                <a:gd name="connsiteY46" fmla="*/ 299734 h 472721"/>
                <a:gd name="connsiteX47" fmla="*/ 154299 w 616786"/>
                <a:gd name="connsiteY47" fmla="*/ 331010 h 472721"/>
                <a:gd name="connsiteX48" fmla="*/ 162606 w 616786"/>
                <a:gd name="connsiteY48" fmla="*/ 339383 h 472721"/>
                <a:gd name="connsiteX49" fmla="*/ 193895 w 616786"/>
                <a:gd name="connsiteY49" fmla="*/ 339383 h 472721"/>
                <a:gd name="connsiteX50" fmla="*/ 202202 w 616786"/>
                <a:gd name="connsiteY50" fmla="*/ 331010 h 472721"/>
                <a:gd name="connsiteX51" fmla="*/ 202202 w 616786"/>
                <a:gd name="connsiteY51" fmla="*/ 299734 h 472721"/>
                <a:gd name="connsiteX52" fmla="*/ 193895 w 616786"/>
                <a:gd name="connsiteY52" fmla="*/ 291431 h 472721"/>
                <a:gd name="connsiteX53" fmla="*/ 162606 w 616786"/>
                <a:gd name="connsiteY53" fmla="*/ 291431 h 472721"/>
                <a:gd name="connsiteX54" fmla="*/ 62578 w 616786"/>
                <a:gd name="connsiteY54" fmla="*/ 291431 h 472721"/>
                <a:gd name="connsiteX55" fmla="*/ 54271 w 616786"/>
                <a:gd name="connsiteY55" fmla="*/ 299734 h 472721"/>
                <a:gd name="connsiteX56" fmla="*/ 54271 w 616786"/>
                <a:gd name="connsiteY56" fmla="*/ 331010 h 472721"/>
                <a:gd name="connsiteX57" fmla="*/ 62578 w 616786"/>
                <a:gd name="connsiteY57" fmla="*/ 339383 h 472721"/>
                <a:gd name="connsiteX58" fmla="*/ 93867 w 616786"/>
                <a:gd name="connsiteY58" fmla="*/ 339383 h 472721"/>
                <a:gd name="connsiteX59" fmla="*/ 100028 w 616786"/>
                <a:gd name="connsiteY59" fmla="*/ 331010 h 472721"/>
                <a:gd name="connsiteX60" fmla="*/ 100028 w 616786"/>
                <a:gd name="connsiteY60" fmla="*/ 299734 h 472721"/>
                <a:gd name="connsiteX61" fmla="*/ 93867 w 616786"/>
                <a:gd name="connsiteY61" fmla="*/ 291431 h 472721"/>
                <a:gd name="connsiteX62" fmla="*/ 62578 w 616786"/>
                <a:gd name="connsiteY62" fmla="*/ 291431 h 472721"/>
                <a:gd name="connsiteX63" fmla="*/ 372982 w 616786"/>
                <a:gd name="connsiteY63" fmla="*/ 245704 h 472721"/>
                <a:gd name="connsiteX64" fmla="*/ 593942 w 616786"/>
                <a:gd name="connsiteY64" fmla="*/ 245704 h 472721"/>
                <a:gd name="connsiteX65" fmla="*/ 616786 w 616786"/>
                <a:gd name="connsiteY65" fmla="*/ 268600 h 472721"/>
                <a:gd name="connsiteX66" fmla="*/ 616786 w 616786"/>
                <a:gd name="connsiteY66" fmla="*/ 472721 h 472721"/>
                <a:gd name="connsiteX67" fmla="*/ 372982 w 616786"/>
                <a:gd name="connsiteY67" fmla="*/ 472721 h 472721"/>
                <a:gd name="connsiteX68" fmla="*/ 372982 w 616786"/>
                <a:gd name="connsiteY68" fmla="*/ 245704 h 472721"/>
                <a:gd name="connsiteX69" fmla="*/ 256403 w 616786"/>
                <a:gd name="connsiteY69" fmla="*/ 203968 h 472721"/>
                <a:gd name="connsiteX70" fmla="*/ 248027 w 616786"/>
                <a:gd name="connsiteY70" fmla="*/ 212272 h 472721"/>
                <a:gd name="connsiteX71" fmla="*/ 248027 w 616786"/>
                <a:gd name="connsiteY71" fmla="*/ 243548 h 472721"/>
                <a:gd name="connsiteX72" fmla="*/ 256403 w 616786"/>
                <a:gd name="connsiteY72" fmla="*/ 251920 h 472721"/>
                <a:gd name="connsiteX73" fmla="*/ 287692 w 616786"/>
                <a:gd name="connsiteY73" fmla="*/ 251920 h 472721"/>
                <a:gd name="connsiteX74" fmla="*/ 295999 w 616786"/>
                <a:gd name="connsiteY74" fmla="*/ 243548 h 472721"/>
                <a:gd name="connsiteX75" fmla="*/ 295999 w 616786"/>
                <a:gd name="connsiteY75" fmla="*/ 212272 h 472721"/>
                <a:gd name="connsiteX76" fmla="*/ 287692 w 616786"/>
                <a:gd name="connsiteY76" fmla="*/ 203968 h 472721"/>
                <a:gd name="connsiteX77" fmla="*/ 256403 w 616786"/>
                <a:gd name="connsiteY77" fmla="*/ 203968 h 472721"/>
                <a:gd name="connsiteX78" fmla="*/ 162606 w 616786"/>
                <a:gd name="connsiteY78" fmla="*/ 203968 h 472721"/>
                <a:gd name="connsiteX79" fmla="*/ 154299 w 616786"/>
                <a:gd name="connsiteY79" fmla="*/ 212272 h 472721"/>
                <a:gd name="connsiteX80" fmla="*/ 154299 w 616786"/>
                <a:gd name="connsiteY80" fmla="*/ 243548 h 472721"/>
                <a:gd name="connsiteX81" fmla="*/ 162606 w 616786"/>
                <a:gd name="connsiteY81" fmla="*/ 251920 h 472721"/>
                <a:gd name="connsiteX82" fmla="*/ 193895 w 616786"/>
                <a:gd name="connsiteY82" fmla="*/ 251920 h 472721"/>
                <a:gd name="connsiteX83" fmla="*/ 202202 w 616786"/>
                <a:gd name="connsiteY83" fmla="*/ 243548 h 472721"/>
                <a:gd name="connsiteX84" fmla="*/ 202202 w 616786"/>
                <a:gd name="connsiteY84" fmla="*/ 212272 h 472721"/>
                <a:gd name="connsiteX85" fmla="*/ 193895 w 616786"/>
                <a:gd name="connsiteY85" fmla="*/ 203968 h 472721"/>
                <a:gd name="connsiteX86" fmla="*/ 162606 w 616786"/>
                <a:gd name="connsiteY86" fmla="*/ 203968 h 472721"/>
                <a:gd name="connsiteX87" fmla="*/ 62578 w 616786"/>
                <a:gd name="connsiteY87" fmla="*/ 203968 h 472721"/>
                <a:gd name="connsiteX88" fmla="*/ 54271 w 616786"/>
                <a:gd name="connsiteY88" fmla="*/ 212272 h 472721"/>
                <a:gd name="connsiteX89" fmla="*/ 54271 w 616786"/>
                <a:gd name="connsiteY89" fmla="*/ 243548 h 472721"/>
                <a:gd name="connsiteX90" fmla="*/ 62578 w 616786"/>
                <a:gd name="connsiteY90" fmla="*/ 251920 h 472721"/>
                <a:gd name="connsiteX91" fmla="*/ 93867 w 616786"/>
                <a:gd name="connsiteY91" fmla="*/ 251920 h 472721"/>
                <a:gd name="connsiteX92" fmla="*/ 100028 w 616786"/>
                <a:gd name="connsiteY92" fmla="*/ 243548 h 472721"/>
                <a:gd name="connsiteX93" fmla="*/ 100028 w 616786"/>
                <a:gd name="connsiteY93" fmla="*/ 212272 h 472721"/>
                <a:gd name="connsiteX94" fmla="*/ 93867 w 616786"/>
                <a:gd name="connsiteY94" fmla="*/ 203968 h 472721"/>
                <a:gd name="connsiteX95" fmla="*/ 62578 w 616786"/>
                <a:gd name="connsiteY95" fmla="*/ 203968 h 472721"/>
                <a:gd name="connsiteX96" fmla="*/ 256403 w 616786"/>
                <a:gd name="connsiteY96" fmla="*/ 116437 h 472721"/>
                <a:gd name="connsiteX97" fmla="*/ 248027 w 616786"/>
                <a:gd name="connsiteY97" fmla="*/ 124809 h 472721"/>
                <a:gd name="connsiteX98" fmla="*/ 248027 w 616786"/>
                <a:gd name="connsiteY98" fmla="*/ 156016 h 472721"/>
                <a:gd name="connsiteX99" fmla="*/ 256403 w 616786"/>
                <a:gd name="connsiteY99" fmla="*/ 164389 h 472721"/>
                <a:gd name="connsiteX100" fmla="*/ 287692 w 616786"/>
                <a:gd name="connsiteY100" fmla="*/ 164389 h 472721"/>
                <a:gd name="connsiteX101" fmla="*/ 295999 w 616786"/>
                <a:gd name="connsiteY101" fmla="*/ 156016 h 472721"/>
                <a:gd name="connsiteX102" fmla="*/ 295999 w 616786"/>
                <a:gd name="connsiteY102" fmla="*/ 124809 h 472721"/>
                <a:gd name="connsiteX103" fmla="*/ 287692 w 616786"/>
                <a:gd name="connsiteY103" fmla="*/ 116437 h 472721"/>
                <a:gd name="connsiteX104" fmla="*/ 256403 w 616786"/>
                <a:gd name="connsiteY104" fmla="*/ 116437 h 472721"/>
                <a:gd name="connsiteX105" fmla="*/ 162606 w 616786"/>
                <a:gd name="connsiteY105" fmla="*/ 116437 h 472721"/>
                <a:gd name="connsiteX106" fmla="*/ 154299 w 616786"/>
                <a:gd name="connsiteY106" fmla="*/ 124809 h 472721"/>
                <a:gd name="connsiteX107" fmla="*/ 154299 w 616786"/>
                <a:gd name="connsiteY107" fmla="*/ 156016 h 472721"/>
                <a:gd name="connsiteX108" fmla="*/ 162606 w 616786"/>
                <a:gd name="connsiteY108" fmla="*/ 164389 h 472721"/>
                <a:gd name="connsiteX109" fmla="*/ 193895 w 616786"/>
                <a:gd name="connsiteY109" fmla="*/ 164389 h 472721"/>
                <a:gd name="connsiteX110" fmla="*/ 202202 w 616786"/>
                <a:gd name="connsiteY110" fmla="*/ 156016 h 472721"/>
                <a:gd name="connsiteX111" fmla="*/ 202202 w 616786"/>
                <a:gd name="connsiteY111" fmla="*/ 124809 h 472721"/>
                <a:gd name="connsiteX112" fmla="*/ 193895 w 616786"/>
                <a:gd name="connsiteY112" fmla="*/ 116437 h 472721"/>
                <a:gd name="connsiteX113" fmla="*/ 162606 w 616786"/>
                <a:gd name="connsiteY113" fmla="*/ 116437 h 472721"/>
                <a:gd name="connsiteX114" fmla="*/ 62578 w 616786"/>
                <a:gd name="connsiteY114" fmla="*/ 116437 h 472721"/>
                <a:gd name="connsiteX115" fmla="*/ 54271 w 616786"/>
                <a:gd name="connsiteY115" fmla="*/ 124809 h 472721"/>
                <a:gd name="connsiteX116" fmla="*/ 54271 w 616786"/>
                <a:gd name="connsiteY116" fmla="*/ 156016 h 472721"/>
                <a:gd name="connsiteX117" fmla="*/ 62578 w 616786"/>
                <a:gd name="connsiteY117" fmla="*/ 164389 h 472721"/>
                <a:gd name="connsiteX118" fmla="*/ 93867 w 616786"/>
                <a:gd name="connsiteY118" fmla="*/ 164389 h 472721"/>
                <a:gd name="connsiteX119" fmla="*/ 100028 w 616786"/>
                <a:gd name="connsiteY119" fmla="*/ 156016 h 472721"/>
                <a:gd name="connsiteX120" fmla="*/ 100028 w 616786"/>
                <a:gd name="connsiteY120" fmla="*/ 124809 h 472721"/>
                <a:gd name="connsiteX121" fmla="*/ 93867 w 616786"/>
                <a:gd name="connsiteY121" fmla="*/ 116437 h 472721"/>
                <a:gd name="connsiteX122" fmla="*/ 62578 w 616786"/>
                <a:gd name="connsiteY122" fmla="*/ 116437 h 472721"/>
                <a:gd name="connsiteX123" fmla="*/ 25059 w 616786"/>
                <a:gd name="connsiteY123" fmla="*/ 64402 h 472721"/>
                <a:gd name="connsiteX124" fmla="*/ 331441 w 616786"/>
                <a:gd name="connsiteY124" fmla="*/ 64402 h 472721"/>
                <a:gd name="connsiteX125" fmla="*/ 356431 w 616786"/>
                <a:gd name="connsiteY125" fmla="*/ 87306 h 472721"/>
                <a:gd name="connsiteX126" fmla="*/ 356431 w 616786"/>
                <a:gd name="connsiteY126" fmla="*/ 472721 h 472721"/>
                <a:gd name="connsiteX127" fmla="*/ 214731 w 616786"/>
                <a:gd name="connsiteY127" fmla="*/ 472721 h 472721"/>
                <a:gd name="connsiteX128" fmla="*/ 214731 w 616786"/>
                <a:gd name="connsiteY128" fmla="*/ 408093 h 472721"/>
                <a:gd name="connsiteX129" fmla="*/ 206355 w 616786"/>
                <a:gd name="connsiteY129" fmla="*/ 399790 h 472721"/>
                <a:gd name="connsiteX130" fmla="*/ 150076 w 616786"/>
                <a:gd name="connsiteY130" fmla="*/ 399790 h 472721"/>
                <a:gd name="connsiteX131" fmla="*/ 141770 w 616786"/>
                <a:gd name="connsiteY131" fmla="*/ 408093 h 472721"/>
                <a:gd name="connsiteX132" fmla="*/ 141770 w 616786"/>
                <a:gd name="connsiteY132" fmla="*/ 472721 h 472721"/>
                <a:gd name="connsiteX133" fmla="*/ 0 w 616786"/>
                <a:gd name="connsiteY133" fmla="*/ 472721 h 472721"/>
                <a:gd name="connsiteX134" fmla="*/ 0 w 616786"/>
                <a:gd name="connsiteY134" fmla="*/ 87306 h 472721"/>
                <a:gd name="connsiteX135" fmla="*/ 25059 w 616786"/>
                <a:gd name="connsiteY135" fmla="*/ 64402 h 472721"/>
                <a:gd name="connsiteX136" fmla="*/ 81276 w 616786"/>
                <a:gd name="connsiteY136" fmla="*/ 0 h 472721"/>
                <a:gd name="connsiteX137" fmla="*/ 275086 w 616786"/>
                <a:gd name="connsiteY137" fmla="*/ 0 h 472721"/>
                <a:gd name="connsiteX138" fmla="*/ 295997 w 616786"/>
                <a:gd name="connsiteY138" fmla="*/ 20936 h 472721"/>
                <a:gd name="connsiteX139" fmla="*/ 295997 w 616786"/>
                <a:gd name="connsiteY139" fmla="*/ 43883 h 472721"/>
                <a:gd name="connsiteX140" fmla="*/ 60434 w 616786"/>
                <a:gd name="connsiteY140" fmla="*/ 43883 h 472721"/>
                <a:gd name="connsiteX141" fmla="*/ 60434 w 616786"/>
                <a:gd name="connsiteY141" fmla="*/ 20936 h 472721"/>
                <a:gd name="connsiteX142" fmla="*/ 81276 w 616786"/>
                <a:gd name="connsiteY142" fmla="*/ 0 h 47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16786" h="472721">
                  <a:moveTo>
                    <a:pt x="531365" y="385290"/>
                  </a:moveTo>
                  <a:cubicBezTo>
                    <a:pt x="527211" y="385290"/>
                    <a:pt x="522989" y="389371"/>
                    <a:pt x="522989" y="393521"/>
                  </a:cubicBezTo>
                  <a:cubicBezTo>
                    <a:pt x="522989" y="393521"/>
                    <a:pt x="522989" y="393521"/>
                    <a:pt x="522989" y="424786"/>
                  </a:cubicBezTo>
                  <a:cubicBezTo>
                    <a:pt x="522989" y="429005"/>
                    <a:pt x="527211" y="433087"/>
                    <a:pt x="531365" y="433087"/>
                  </a:cubicBezTo>
                  <a:cubicBezTo>
                    <a:pt x="531365" y="433087"/>
                    <a:pt x="531365" y="433087"/>
                    <a:pt x="562654" y="433087"/>
                  </a:cubicBezTo>
                  <a:cubicBezTo>
                    <a:pt x="566738" y="433087"/>
                    <a:pt x="570960" y="429005"/>
                    <a:pt x="570960" y="424786"/>
                  </a:cubicBezTo>
                  <a:lnTo>
                    <a:pt x="570960" y="393521"/>
                  </a:lnTo>
                  <a:cubicBezTo>
                    <a:pt x="570960" y="389371"/>
                    <a:pt x="566738" y="385290"/>
                    <a:pt x="562654" y="385290"/>
                  </a:cubicBezTo>
                  <a:cubicBezTo>
                    <a:pt x="562654" y="385290"/>
                    <a:pt x="562654" y="385290"/>
                    <a:pt x="531365" y="385290"/>
                  </a:cubicBezTo>
                  <a:close/>
                  <a:moveTo>
                    <a:pt x="431337" y="385290"/>
                  </a:moveTo>
                  <a:cubicBezTo>
                    <a:pt x="427184" y="385290"/>
                    <a:pt x="422961" y="389371"/>
                    <a:pt x="422961" y="393521"/>
                  </a:cubicBezTo>
                  <a:cubicBezTo>
                    <a:pt x="422961" y="393521"/>
                    <a:pt x="422961" y="393521"/>
                    <a:pt x="422961" y="424786"/>
                  </a:cubicBezTo>
                  <a:cubicBezTo>
                    <a:pt x="422961" y="429005"/>
                    <a:pt x="427184" y="433087"/>
                    <a:pt x="431337" y="433087"/>
                  </a:cubicBezTo>
                  <a:cubicBezTo>
                    <a:pt x="431337" y="433087"/>
                    <a:pt x="431337" y="433087"/>
                    <a:pt x="462626" y="433087"/>
                  </a:cubicBezTo>
                  <a:cubicBezTo>
                    <a:pt x="466710" y="433087"/>
                    <a:pt x="470933" y="429005"/>
                    <a:pt x="470933" y="424786"/>
                  </a:cubicBezTo>
                  <a:lnTo>
                    <a:pt x="470933" y="393521"/>
                  </a:lnTo>
                  <a:cubicBezTo>
                    <a:pt x="470933" y="389371"/>
                    <a:pt x="466710" y="385290"/>
                    <a:pt x="462626" y="385290"/>
                  </a:cubicBezTo>
                  <a:cubicBezTo>
                    <a:pt x="462626" y="385290"/>
                    <a:pt x="462626" y="385290"/>
                    <a:pt x="431337" y="385290"/>
                  </a:cubicBezTo>
                  <a:close/>
                  <a:moveTo>
                    <a:pt x="531365" y="291495"/>
                  </a:moveTo>
                  <a:cubicBezTo>
                    <a:pt x="527211" y="291495"/>
                    <a:pt x="522989" y="295714"/>
                    <a:pt x="522989" y="299795"/>
                  </a:cubicBezTo>
                  <a:cubicBezTo>
                    <a:pt x="522989" y="299795"/>
                    <a:pt x="522989" y="299795"/>
                    <a:pt x="522989" y="331060"/>
                  </a:cubicBezTo>
                  <a:cubicBezTo>
                    <a:pt x="522989" y="335280"/>
                    <a:pt x="527211" y="339430"/>
                    <a:pt x="531365" y="339430"/>
                  </a:cubicBezTo>
                  <a:cubicBezTo>
                    <a:pt x="531365" y="339430"/>
                    <a:pt x="531365" y="339430"/>
                    <a:pt x="562654" y="339430"/>
                  </a:cubicBezTo>
                  <a:cubicBezTo>
                    <a:pt x="566738" y="339430"/>
                    <a:pt x="570960" y="335280"/>
                    <a:pt x="570960" y="331060"/>
                  </a:cubicBezTo>
                  <a:lnTo>
                    <a:pt x="570960" y="299795"/>
                  </a:lnTo>
                  <a:cubicBezTo>
                    <a:pt x="570960" y="295714"/>
                    <a:pt x="566738" y="291495"/>
                    <a:pt x="562654" y="291495"/>
                  </a:cubicBezTo>
                  <a:cubicBezTo>
                    <a:pt x="562654" y="291495"/>
                    <a:pt x="562654" y="291495"/>
                    <a:pt x="531365" y="291495"/>
                  </a:cubicBezTo>
                  <a:close/>
                  <a:moveTo>
                    <a:pt x="431337" y="291495"/>
                  </a:moveTo>
                  <a:cubicBezTo>
                    <a:pt x="427184" y="291495"/>
                    <a:pt x="422961" y="295714"/>
                    <a:pt x="422961" y="299795"/>
                  </a:cubicBezTo>
                  <a:cubicBezTo>
                    <a:pt x="422961" y="299795"/>
                    <a:pt x="422961" y="299795"/>
                    <a:pt x="422961" y="331060"/>
                  </a:cubicBezTo>
                  <a:cubicBezTo>
                    <a:pt x="422961" y="335280"/>
                    <a:pt x="427184" y="339430"/>
                    <a:pt x="431337" y="339430"/>
                  </a:cubicBezTo>
                  <a:cubicBezTo>
                    <a:pt x="431337" y="339430"/>
                    <a:pt x="431337" y="339430"/>
                    <a:pt x="462626" y="339430"/>
                  </a:cubicBezTo>
                  <a:cubicBezTo>
                    <a:pt x="466710" y="339430"/>
                    <a:pt x="470933" y="335280"/>
                    <a:pt x="470933" y="331060"/>
                  </a:cubicBezTo>
                  <a:lnTo>
                    <a:pt x="470933" y="299795"/>
                  </a:lnTo>
                  <a:cubicBezTo>
                    <a:pt x="470933" y="295714"/>
                    <a:pt x="466710" y="291495"/>
                    <a:pt x="462626" y="291495"/>
                  </a:cubicBezTo>
                  <a:cubicBezTo>
                    <a:pt x="462626" y="291495"/>
                    <a:pt x="462626" y="291495"/>
                    <a:pt x="431337" y="291495"/>
                  </a:cubicBezTo>
                  <a:close/>
                  <a:moveTo>
                    <a:pt x="256403" y="291431"/>
                  </a:moveTo>
                  <a:cubicBezTo>
                    <a:pt x="252250" y="291431"/>
                    <a:pt x="248027" y="295651"/>
                    <a:pt x="248027" y="299734"/>
                  </a:cubicBezTo>
                  <a:cubicBezTo>
                    <a:pt x="248027" y="299734"/>
                    <a:pt x="248027" y="299734"/>
                    <a:pt x="248027" y="331010"/>
                  </a:cubicBezTo>
                  <a:cubicBezTo>
                    <a:pt x="248027" y="335231"/>
                    <a:pt x="252250" y="339383"/>
                    <a:pt x="256403" y="339383"/>
                  </a:cubicBezTo>
                  <a:cubicBezTo>
                    <a:pt x="256403" y="339383"/>
                    <a:pt x="256403" y="339383"/>
                    <a:pt x="287692" y="339383"/>
                  </a:cubicBezTo>
                  <a:cubicBezTo>
                    <a:pt x="291776" y="339383"/>
                    <a:pt x="295999" y="335231"/>
                    <a:pt x="295999" y="331010"/>
                  </a:cubicBezTo>
                  <a:lnTo>
                    <a:pt x="295999" y="299734"/>
                  </a:lnTo>
                  <a:cubicBezTo>
                    <a:pt x="295999" y="295651"/>
                    <a:pt x="291776" y="291431"/>
                    <a:pt x="287692" y="291431"/>
                  </a:cubicBezTo>
                  <a:cubicBezTo>
                    <a:pt x="287692" y="291431"/>
                    <a:pt x="287692" y="291431"/>
                    <a:pt x="256403" y="291431"/>
                  </a:cubicBezTo>
                  <a:close/>
                  <a:moveTo>
                    <a:pt x="162606" y="291431"/>
                  </a:moveTo>
                  <a:cubicBezTo>
                    <a:pt x="158383" y="291431"/>
                    <a:pt x="154299" y="295651"/>
                    <a:pt x="154299" y="299734"/>
                  </a:cubicBezTo>
                  <a:cubicBezTo>
                    <a:pt x="154299" y="299734"/>
                    <a:pt x="154299" y="299734"/>
                    <a:pt x="154299" y="331010"/>
                  </a:cubicBezTo>
                  <a:cubicBezTo>
                    <a:pt x="154299" y="335231"/>
                    <a:pt x="158383" y="339383"/>
                    <a:pt x="162606" y="339383"/>
                  </a:cubicBezTo>
                  <a:cubicBezTo>
                    <a:pt x="162606" y="339383"/>
                    <a:pt x="162606" y="339383"/>
                    <a:pt x="193895" y="339383"/>
                  </a:cubicBezTo>
                  <a:cubicBezTo>
                    <a:pt x="198048" y="339383"/>
                    <a:pt x="202202" y="335231"/>
                    <a:pt x="202202" y="331010"/>
                  </a:cubicBezTo>
                  <a:lnTo>
                    <a:pt x="202202" y="299734"/>
                  </a:lnTo>
                  <a:cubicBezTo>
                    <a:pt x="202202" y="295651"/>
                    <a:pt x="198048" y="291431"/>
                    <a:pt x="193895" y="291431"/>
                  </a:cubicBezTo>
                  <a:cubicBezTo>
                    <a:pt x="193895" y="291431"/>
                    <a:pt x="193895" y="291431"/>
                    <a:pt x="162606" y="291431"/>
                  </a:cubicBezTo>
                  <a:close/>
                  <a:moveTo>
                    <a:pt x="62578" y="291431"/>
                  </a:moveTo>
                  <a:cubicBezTo>
                    <a:pt x="58355" y="291431"/>
                    <a:pt x="54271" y="295651"/>
                    <a:pt x="54271" y="299734"/>
                  </a:cubicBezTo>
                  <a:cubicBezTo>
                    <a:pt x="54271" y="299734"/>
                    <a:pt x="54271" y="299734"/>
                    <a:pt x="54271" y="331010"/>
                  </a:cubicBezTo>
                  <a:cubicBezTo>
                    <a:pt x="54271" y="335231"/>
                    <a:pt x="58355" y="339383"/>
                    <a:pt x="62578" y="339383"/>
                  </a:cubicBezTo>
                  <a:cubicBezTo>
                    <a:pt x="62578" y="339383"/>
                    <a:pt x="62578" y="339383"/>
                    <a:pt x="93867" y="339383"/>
                  </a:cubicBezTo>
                  <a:cubicBezTo>
                    <a:pt x="98020" y="339383"/>
                    <a:pt x="100028" y="335231"/>
                    <a:pt x="100028" y="331010"/>
                  </a:cubicBezTo>
                  <a:lnTo>
                    <a:pt x="100028" y="299734"/>
                  </a:lnTo>
                  <a:cubicBezTo>
                    <a:pt x="100028" y="295651"/>
                    <a:pt x="98020" y="291431"/>
                    <a:pt x="93867" y="291431"/>
                  </a:cubicBezTo>
                  <a:cubicBezTo>
                    <a:pt x="93867" y="291431"/>
                    <a:pt x="93867" y="291431"/>
                    <a:pt x="62578" y="291431"/>
                  </a:cubicBezTo>
                  <a:close/>
                  <a:moveTo>
                    <a:pt x="372982" y="245704"/>
                  </a:moveTo>
                  <a:cubicBezTo>
                    <a:pt x="372982" y="245704"/>
                    <a:pt x="372982" y="245704"/>
                    <a:pt x="593942" y="245704"/>
                  </a:cubicBezTo>
                  <a:cubicBezTo>
                    <a:pt x="606403" y="245704"/>
                    <a:pt x="616786" y="256080"/>
                    <a:pt x="616786" y="268600"/>
                  </a:cubicBezTo>
                  <a:cubicBezTo>
                    <a:pt x="616786" y="268600"/>
                    <a:pt x="616786" y="268600"/>
                    <a:pt x="616786" y="472721"/>
                  </a:cubicBezTo>
                  <a:cubicBezTo>
                    <a:pt x="616786" y="472721"/>
                    <a:pt x="616786" y="472721"/>
                    <a:pt x="372982" y="472721"/>
                  </a:cubicBezTo>
                  <a:cubicBezTo>
                    <a:pt x="372982" y="472721"/>
                    <a:pt x="372982" y="472721"/>
                    <a:pt x="372982" y="245704"/>
                  </a:cubicBezTo>
                  <a:close/>
                  <a:moveTo>
                    <a:pt x="256403" y="203968"/>
                  </a:moveTo>
                  <a:cubicBezTo>
                    <a:pt x="252250" y="203968"/>
                    <a:pt x="248027" y="208120"/>
                    <a:pt x="248027" y="212272"/>
                  </a:cubicBezTo>
                  <a:cubicBezTo>
                    <a:pt x="248027" y="212272"/>
                    <a:pt x="248027" y="212272"/>
                    <a:pt x="248027" y="243548"/>
                  </a:cubicBezTo>
                  <a:cubicBezTo>
                    <a:pt x="248027" y="247699"/>
                    <a:pt x="252250" y="251920"/>
                    <a:pt x="256403" y="251920"/>
                  </a:cubicBezTo>
                  <a:cubicBezTo>
                    <a:pt x="256403" y="251920"/>
                    <a:pt x="256403" y="251920"/>
                    <a:pt x="287692" y="251920"/>
                  </a:cubicBezTo>
                  <a:cubicBezTo>
                    <a:pt x="291776" y="251920"/>
                    <a:pt x="295999" y="247699"/>
                    <a:pt x="295999" y="243548"/>
                  </a:cubicBezTo>
                  <a:lnTo>
                    <a:pt x="295999" y="212272"/>
                  </a:lnTo>
                  <a:cubicBezTo>
                    <a:pt x="295999" y="208120"/>
                    <a:pt x="291776" y="203968"/>
                    <a:pt x="287692" y="203968"/>
                  </a:cubicBezTo>
                  <a:cubicBezTo>
                    <a:pt x="287692" y="203968"/>
                    <a:pt x="287692" y="203968"/>
                    <a:pt x="256403" y="203968"/>
                  </a:cubicBezTo>
                  <a:close/>
                  <a:moveTo>
                    <a:pt x="162606" y="203968"/>
                  </a:moveTo>
                  <a:cubicBezTo>
                    <a:pt x="158383" y="203968"/>
                    <a:pt x="154299" y="208120"/>
                    <a:pt x="154299" y="212272"/>
                  </a:cubicBezTo>
                  <a:cubicBezTo>
                    <a:pt x="154299" y="212272"/>
                    <a:pt x="154299" y="212272"/>
                    <a:pt x="154299" y="243548"/>
                  </a:cubicBezTo>
                  <a:cubicBezTo>
                    <a:pt x="154299" y="247699"/>
                    <a:pt x="158383" y="251920"/>
                    <a:pt x="162606" y="251920"/>
                  </a:cubicBezTo>
                  <a:cubicBezTo>
                    <a:pt x="162606" y="251920"/>
                    <a:pt x="162606" y="251920"/>
                    <a:pt x="193895" y="251920"/>
                  </a:cubicBezTo>
                  <a:cubicBezTo>
                    <a:pt x="198048" y="251920"/>
                    <a:pt x="202202" y="247699"/>
                    <a:pt x="202202" y="243548"/>
                  </a:cubicBezTo>
                  <a:lnTo>
                    <a:pt x="202202" y="212272"/>
                  </a:lnTo>
                  <a:cubicBezTo>
                    <a:pt x="202202" y="208120"/>
                    <a:pt x="198048" y="203968"/>
                    <a:pt x="193895" y="203968"/>
                  </a:cubicBezTo>
                  <a:cubicBezTo>
                    <a:pt x="193895" y="203968"/>
                    <a:pt x="193895" y="203968"/>
                    <a:pt x="162606" y="203968"/>
                  </a:cubicBezTo>
                  <a:close/>
                  <a:moveTo>
                    <a:pt x="62578" y="203968"/>
                  </a:moveTo>
                  <a:cubicBezTo>
                    <a:pt x="58355" y="203968"/>
                    <a:pt x="54271" y="208120"/>
                    <a:pt x="54271" y="212272"/>
                  </a:cubicBezTo>
                  <a:cubicBezTo>
                    <a:pt x="54271" y="212272"/>
                    <a:pt x="54271" y="212272"/>
                    <a:pt x="54271" y="243548"/>
                  </a:cubicBezTo>
                  <a:cubicBezTo>
                    <a:pt x="54271" y="247699"/>
                    <a:pt x="58355" y="251920"/>
                    <a:pt x="62578" y="251920"/>
                  </a:cubicBezTo>
                  <a:cubicBezTo>
                    <a:pt x="62578" y="251920"/>
                    <a:pt x="62578" y="251920"/>
                    <a:pt x="93867" y="251920"/>
                  </a:cubicBezTo>
                  <a:cubicBezTo>
                    <a:pt x="98020" y="251920"/>
                    <a:pt x="100028" y="247699"/>
                    <a:pt x="100028" y="243548"/>
                  </a:cubicBezTo>
                  <a:lnTo>
                    <a:pt x="100028" y="212272"/>
                  </a:lnTo>
                  <a:cubicBezTo>
                    <a:pt x="100028" y="208120"/>
                    <a:pt x="98020" y="203968"/>
                    <a:pt x="93867" y="203968"/>
                  </a:cubicBezTo>
                  <a:cubicBezTo>
                    <a:pt x="93867" y="203968"/>
                    <a:pt x="93867" y="203968"/>
                    <a:pt x="62578" y="203968"/>
                  </a:cubicBezTo>
                  <a:close/>
                  <a:moveTo>
                    <a:pt x="256403" y="116437"/>
                  </a:moveTo>
                  <a:cubicBezTo>
                    <a:pt x="252250" y="116437"/>
                    <a:pt x="248027" y="120658"/>
                    <a:pt x="248027" y="124809"/>
                  </a:cubicBezTo>
                  <a:cubicBezTo>
                    <a:pt x="248027" y="124809"/>
                    <a:pt x="248027" y="124809"/>
                    <a:pt x="248027" y="156016"/>
                  </a:cubicBezTo>
                  <a:cubicBezTo>
                    <a:pt x="248027" y="160237"/>
                    <a:pt x="252250" y="164389"/>
                    <a:pt x="256403" y="164389"/>
                  </a:cubicBezTo>
                  <a:cubicBezTo>
                    <a:pt x="256403" y="164389"/>
                    <a:pt x="256403" y="164389"/>
                    <a:pt x="287692" y="164389"/>
                  </a:cubicBezTo>
                  <a:cubicBezTo>
                    <a:pt x="291776" y="164389"/>
                    <a:pt x="295999" y="160237"/>
                    <a:pt x="295999" y="156016"/>
                  </a:cubicBezTo>
                  <a:lnTo>
                    <a:pt x="295999" y="124809"/>
                  </a:lnTo>
                  <a:cubicBezTo>
                    <a:pt x="295999" y="120658"/>
                    <a:pt x="291776" y="116437"/>
                    <a:pt x="287692" y="116437"/>
                  </a:cubicBezTo>
                  <a:cubicBezTo>
                    <a:pt x="287692" y="116437"/>
                    <a:pt x="287692" y="116437"/>
                    <a:pt x="256403" y="116437"/>
                  </a:cubicBezTo>
                  <a:close/>
                  <a:moveTo>
                    <a:pt x="162606" y="116437"/>
                  </a:moveTo>
                  <a:cubicBezTo>
                    <a:pt x="158383" y="116437"/>
                    <a:pt x="154299" y="120658"/>
                    <a:pt x="154299" y="124809"/>
                  </a:cubicBezTo>
                  <a:cubicBezTo>
                    <a:pt x="154299" y="124809"/>
                    <a:pt x="154299" y="124809"/>
                    <a:pt x="154299" y="156016"/>
                  </a:cubicBezTo>
                  <a:cubicBezTo>
                    <a:pt x="154299" y="160237"/>
                    <a:pt x="158383" y="164389"/>
                    <a:pt x="162606" y="164389"/>
                  </a:cubicBezTo>
                  <a:cubicBezTo>
                    <a:pt x="162606" y="164389"/>
                    <a:pt x="162606" y="164389"/>
                    <a:pt x="193895" y="164389"/>
                  </a:cubicBezTo>
                  <a:cubicBezTo>
                    <a:pt x="198048" y="164389"/>
                    <a:pt x="202202" y="160237"/>
                    <a:pt x="202202" y="156016"/>
                  </a:cubicBezTo>
                  <a:lnTo>
                    <a:pt x="202202" y="124809"/>
                  </a:lnTo>
                  <a:cubicBezTo>
                    <a:pt x="202202" y="120658"/>
                    <a:pt x="198048" y="116437"/>
                    <a:pt x="193895" y="116437"/>
                  </a:cubicBezTo>
                  <a:cubicBezTo>
                    <a:pt x="193895" y="116437"/>
                    <a:pt x="193895" y="116437"/>
                    <a:pt x="162606" y="116437"/>
                  </a:cubicBezTo>
                  <a:close/>
                  <a:moveTo>
                    <a:pt x="62578" y="116437"/>
                  </a:moveTo>
                  <a:cubicBezTo>
                    <a:pt x="58355" y="116437"/>
                    <a:pt x="54271" y="120658"/>
                    <a:pt x="54271" y="124809"/>
                  </a:cubicBezTo>
                  <a:cubicBezTo>
                    <a:pt x="54271" y="124809"/>
                    <a:pt x="54271" y="124809"/>
                    <a:pt x="54271" y="156016"/>
                  </a:cubicBezTo>
                  <a:cubicBezTo>
                    <a:pt x="54271" y="160237"/>
                    <a:pt x="58355" y="164389"/>
                    <a:pt x="62578" y="164389"/>
                  </a:cubicBezTo>
                  <a:cubicBezTo>
                    <a:pt x="62578" y="164389"/>
                    <a:pt x="62578" y="164389"/>
                    <a:pt x="93867" y="164389"/>
                  </a:cubicBezTo>
                  <a:cubicBezTo>
                    <a:pt x="98020" y="164389"/>
                    <a:pt x="100028" y="160237"/>
                    <a:pt x="100028" y="156016"/>
                  </a:cubicBezTo>
                  <a:lnTo>
                    <a:pt x="100028" y="124809"/>
                  </a:lnTo>
                  <a:cubicBezTo>
                    <a:pt x="100028" y="120658"/>
                    <a:pt x="98020" y="116437"/>
                    <a:pt x="93867" y="116437"/>
                  </a:cubicBezTo>
                  <a:cubicBezTo>
                    <a:pt x="93867" y="116437"/>
                    <a:pt x="93867" y="116437"/>
                    <a:pt x="62578" y="116437"/>
                  </a:cubicBezTo>
                  <a:close/>
                  <a:moveTo>
                    <a:pt x="25059" y="64402"/>
                  </a:moveTo>
                  <a:cubicBezTo>
                    <a:pt x="25059" y="64402"/>
                    <a:pt x="25059" y="64402"/>
                    <a:pt x="331441" y="64402"/>
                  </a:cubicBezTo>
                  <a:cubicBezTo>
                    <a:pt x="346048" y="64402"/>
                    <a:pt x="356431" y="74781"/>
                    <a:pt x="356431" y="87306"/>
                  </a:cubicBezTo>
                  <a:cubicBezTo>
                    <a:pt x="356431" y="87306"/>
                    <a:pt x="356431" y="87306"/>
                    <a:pt x="356431" y="472721"/>
                  </a:cubicBezTo>
                  <a:cubicBezTo>
                    <a:pt x="356431" y="472721"/>
                    <a:pt x="356431" y="472721"/>
                    <a:pt x="214731" y="472721"/>
                  </a:cubicBezTo>
                  <a:cubicBezTo>
                    <a:pt x="214731" y="472721"/>
                    <a:pt x="214731" y="472721"/>
                    <a:pt x="214731" y="408093"/>
                  </a:cubicBezTo>
                  <a:cubicBezTo>
                    <a:pt x="214731" y="401866"/>
                    <a:pt x="210578" y="399790"/>
                    <a:pt x="206355" y="399790"/>
                  </a:cubicBezTo>
                  <a:cubicBezTo>
                    <a:pt x="206355" y="399790"/>
                    <a:pt x="206355" y="399790"/>
                    <a:pt x="150076" y="399790"/>
                  </a:cubicBezTo>
                  <a:cubicBezTo>
                    <a:pt x="145923" y="399790"/>
                    <a:pt x="141770" y="401866"/>
                    <a:pt x="141770" y="408093"/>
                  </a:cubicBezTo>
                  <a:cubicBezTo>
                    <a:pt x="141770" y="408093"/>
                    <a:pt x="141770" y="408093"/>
                    <a:pt x="141770" y="472721"/>
                  </a:cubicBezTo>
                  <a:cubicBezTo>
                    <a:pt x="141770" y="472721"/>
                    <a:pt x="141770" y="472721"/>
                    <a:pt x="0" y="472721"/>
                  </a:cubicBezTo>
                  <a:cubicBezTo>
                    <a:pt x="0" y="472721"/>
                    <a:pt x="0" y="472721"/>
                    <a:pt x="0" y="87306"/>
                  </a:cubicBezTo>
                  <a:cubicBezTo>
                    <a:pt x="0" y="74781"/>
                    <a:pt x="10522" y="64402"/>
                    <a:pt x="25059" y="64402"/>
                  </a:cubicBezTo>
                  <a:close/>
                  <a:moveTo>
                    <a:pt x="81276" y="0"/>
                  </a:moveTo>
                  <a:cubicBezTo>
                    <a:pt x="81276" y="0"/>
                    <a:pt x="81276" y="0"/>
                    <a:pt x="275086" y="0"/>
                  </a:cubicBezTo>
                  <a:cubicBezTo>
                    <a:pt x="287688" y="0"/>
                    <a:pt x="295997" y="10468"/>
                    <a:pt x="295997" y="20936"/>
                  </a:cubicBezTo>
                  <a:cubicBezTo>
                    <a:pt x="295997" y="20936"/>
                    <a:pt x="295997" y="20936"/>
                    <a:pt x="295997" y="43883"/>
                  </a:cubicBezTo>
                  <a:lnTo>
                    <a:pt x="60434" y="43883"/>
                  </a:lnTo>
                  <a:cubicBezTo>
                    <a:pt x="60434" y="43883"/>
                    <a:pt x="60434" y="43883"/>
                    <a:pt x="60434" y="20936"/>
                  </a:cubicBezTo>
                  <a:cubicBezTo>
                    <a:pt x="60434" y="10468"/>
                    <a:pt x="68813" y="0"/>
                    <a:pt x="81276" y="0"/>
                  </a:cubicBezTo>
                  <a:close/>
                </a:path>
              </a:pathLst>
            </a:custGeom>
            <a:solidFill>
              <a:schemeClr val="tx1">
                <a:lumMod val="50000"/>
                <a:lumOff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endParaRPr>
            </a:p>
          </p:txBody>
        </p:sp>
      </p:grpSp>
      <p:grpSp>
        <p:nvGrpSpPr>
          <p:cNvPr id="97" name="Group 96">
            <a:extLst>
              <a:ext uri="{FF2B5EF4-FFF2-40B4-BE49-F238E27FC236}">
                <a16:creationId xmlns:a16="http://schemas.microsoft.com/office/drawing/2014/main" id="{70468FD1-C7BD-4022-96F3-C43CC9B2EC7A}"/>
              </a:ext>
            </a:extLst>
          </p:cNvPr>
          <p:cNvGrpSpPr/>
          <p:nvPr/>
        </p:nvGrpSpPr>
        <p:grpSpPr>
          <a:xfrm>
            <a:off x="8093158" y="1202632"/>
            <a:ext cx="685306" cy="680075"/>
            <a:chOff x="6622717" y="1987659"/>
            <a:chExt cx="914400" cy="914400"/>
          </a:xfrm>
        </p:grpSpPr>
        <p:sp>
          <p:nvSpPr>
            <p:cNvPr id="98" name="Oval 97">
              <a:extLst>
                <a:ext uri="{FF2B5EF4-FFF2-40B4-BE49-F238E27FC236}">
                  <a16:creationId xmlns:a16="http://schemas.microsoft.com/office/drawing/2014/main" id="{C092562D-1B31-4A17-B37D-961833B895B8}"/>
                </a:ext>
              </a:extLst>
            </p:cNvPr>
            <p:cNvSpPr/>
            <p:nvPr/>
          </p:nvSpPr>
          <p:spPr>
            <a:xfrm>
              <a:off x="6622717" y="19876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99" name="Freeform 145">
              <a:extLst>
                <a:ext uri="{FF2B5EF4-FFF2-40B4-BE49-F238E27FC236}">
                  <a16:creationId xmlns:a16="http://schemas.microsoft.com/office/drawing/2014/main" id="{D6917712-1E1E-41B9-B6CE-710DB1860B93}"/>
                </a:ext>
              </a:extLst>
            </p:cNvPr>
            <p:cNvSpPr>
              <a:spLocks noEditPoints="1"/>
            </p:cNvSpPr>
            <p:nvPr/>
          </p:nvSpPr>
          <p:spPr bwMode="auto">
            <a:xfrm>
              <a:off x="6851812" y="2154580"/>
              <a:ext cx="456211" cy="580559"/>
            </a:xfrm>
            <a:custGeom>
              <a:avLst/>
              <a:gdLst>
                <a:gd name="T0" fmla="*/ 16 w 239"/>
                <a:gd name="T1" fmla="*/ 164 h 304"/>
                <a:gd name="T2" fmla="*/ 15 w 239"/>
                <a:gd name="T3" fmla="*/ 165 h 304"/>
                <a:gd name="T4" fmla="*/ 13 w 239"/>
                <a:gd name="T5" fmla="*/ 167 h 304"/>
                <a:gd name="T6" fmla="*/ 1 w 239"/>
                <a:gd name="T7" fmla="*/ 199 h 304"/>
                <a:gd name="T8" fmla="*/ 1 w 239"/>
                <a:gd name="T9" fmla="*/ 200 h 304"/>
                <a:gd name="T10" fmla="*/ 1 w 239"/>
                <a:gd name="T11" fmla="*/ 200 h 304"/>
                <a:gd name="T12" fmla="*/ 1 w 239"/>
                <a:gd name="T13" fmla="*/ 200 h 304"/>
                <a:gd name="T14" fmla="*/ 1 w 239"/>
                <a:gd name="T15" fmla="*/ 201 h 304"/>
                <a:gd name="T16" fmla="*/ 120 w 239"/>
                <a:gd name="T17" fmla="*/ 304 h 304"/>
                <a:gd name="T18" fmla="*/ 239 w 239"/>
                <a:gd name="T19" fmla="*/ 193 h 304"/>
                <a:gd name="T20" fmla="*/ 224 w 239"/>
                <a:gd name="T21" fmla="*/ 141 h 304"/>
                <a:gd name="T22" fmla="*/ 223 w 239"/>
                <a:gd name="T23" fmla="*/ 140 h 304"/>
                <a:gd name="T24" fmla="*/ 224 w 239"/>
                <a:gd name="T25" fmla="*/ 139 h 304"/>
                <a:gd name="T26" fmla="*/ 227 w 239"/>
                <a:gd name="T27" fmla="*/ 137 h 304"/>
                <a:gd name="T28" fmla="*/ 239 w 239"/>
                <a:gd name="T29" fmla="*/ 104 h 304"/>
                <a:gd name="T30" fmla="*/ 239 w 239"/>
                <a:gd name="T31" fmla="*/ 104 h 304"/>
                <a:gd name="T32" fmla="*/ 239 w 239"/>
                <a:gd name="T33" fmla="*/ 103 h 304"/>
                <a:gd name="T34" fmla="*/ 119 w 239"/>
                <a:gd name="T35" fmla="*/ 0 h 304"/>
                <a:gd name="T36" fmla="*/ 1 w 239"/>
                <a:gd name="T37" fmla="*/ 111 h 304"/>
                <a:gd name="T38" fmla="*/ 16 w 239"/>
                <a:gd name="T39" fmla="*/ 162 h 304"/>
                <a:gd name="T40" fmla="*/ 16 w 239"/>
                <a:gd name="T41" fmla="*/ 164 h 304"/>
                <a:gd name="T42" fmla="*/ 119 w 239"/>
                <a:gd name="T43" fmla="*/ 31 h 304"/>
                <a:gd name="T44" fmla="*/ 208 w 239"/>
                <a:gd name="T45" fmla="*/ 105 h 304"/>
                <a:gd name="T46" fmla="*/ 204 w 239"/>
                <a:gd name="T47" fmla="*/ 116 h 304"/>
                <a:gd name="T48" fmla="*/ 193 w 239"/>
                <a:gd name="T49" fmla="*/ 120 h 304"/>
                <a:gd name="T50" fmla="*/ 177 w 239"/>
                <a:gd name="T51" fmla="*/ 106 h 304"/>
                <a:gd name="T52" fmla="*/ 117 w 239"/>
                <a:gd name="T53" fmla="*/ 60 h 304"/>
                <a:gd name="T54" fmla="*/ 62 w 239"/>
                <a:gd name="T55" fmla="*/ 110 h 304"/>
                <a:gd name="T56" fmla="*/ 72 w 239"/>
                <a:gd name="T57" fmla="*/ 136 h 304"/>
                <a:gd name="T58" fmla="*/ 132 w 239"/>
                <a:gd name="T59" fmla="*/ 179 h 304"/>
                <a:gd name="T60" fmla="*/ 132 w 239"/>
                <a:gd name="T61" fmla="*/ 180 h 304"/>
                <a:gd name="T62" fmla="*/ 141 w 239"/>
                <a:gd name="T63" fmla="*/ 196 h 304"/>
                <a:gd name="T64" fmla="*/ 122 w 239"/>
                <a:gd name="T65" fmla="*/ 215 h 304"/>
                <a:gd name="T66" fmla="*/ 103 w 239"/>
                <a:gd name="T67" fmla="*/ 196 h 304"/>
                <a:gd name="T68" fmla="*/ 103 w 239"/>
                <a:gd name="T69" fmla="*/ 196 h 304"/>
                <a:gd name="T70" fmla="*/ 102 w 239"/>
                <a:gd name="T71" fmla="*/ 195 h 304"/>
                <a:gd name="T72" fmla="*/ 47 w 239"/>
                <a:gd name="T73" fmla="*/ 153 h 304"/>
                <a:gd name="T74" fmla="*/ 32 w 239"/>
                <a:gd name="T75" fmla="*/ 111 h 304"/>
                <a:gd name="T76" fmla="*/ 119 w 239"/>
                <a:gd name="T77" fmla="*/ 31 h 304"/>
                <a:gd name="T78" fmla="*/ 35 w 239"/>
                <a:gd name="T79" fmla="*/ 188 h 304"/>
                <a:gd name="T80" fmla="*/ 47 w 239"/>
                <a:gd name="T81" fmla="*/ 183 h 304"/>
                <a:gd name="T82" fmla="*/ 63 w 239"/>
                <a:gd name="T83" fmla="*/ 198 h 304"/>
                <a:gd name="T84" fmla="*/ 123 w 239"/>
                <a:gd name="T85" fmla="*/ 244 h 304"/>
                <a:gd name="T86" fmla="*/ 177 w 239"/>
                <a:gd name="T87" fmla="*/ 194 h 304"/>
                <a:gd name="T88" fmla="*/ 168 w 239"/>
                <a:gd name="T89" fmla="*/ 168 h 304"/>
                <a:gd name="T90" fmla="*/ 108 w 239"/>
                <a:gd name="T91" fmla="*/ 125 h 304"/>
                <a:gd name="T92" fmla="*/ 107 w 239"/>
                <a:gd name="T93" fmla="*/ 124 h 304"/>
                <a:gd name="T94" fmla="*/ 98 w 239"/>
                <a:gd name="T95" fmla="*/ 108 h 304"/>
                <a:gd name="T96" fmla="*/ 117 w 239"/>
                <a:gd name="T97" fmla="*/ 89 h 304"/>
                <a:gd name="T98" fmla="*/ 137 w 239"/>
                <a:gd name="T99" fmla="*/ 108 h 304"/>
                <a:gd name="T100" fmla="*/ 137 w 239"/>
                <a:gd name="T101" fmla="*/ 108 h 304"/>
                <a:gd name="T102" fmla="*/ 137 w 239"/>
                <a:gd name="T103" fmla="*/ 109 h 304"/>
                <a:gd name="T104" fmla="*/ 192 w 239"/>
                <a:gd name="T105" fmla="*/ 151 h 304"/>
                <a:gd name="T106" fmla="*/ 208 w 239"/>
                <a:gd name="T107" fmla="*/ 193 h 304"/>
                <a:gd name="T108" fmla="*/ 120 w 239"/>
                <a:gd name="T109" fmla="*/ 273 h 304"/>
                <a:gd name="T110" fmla="*/ 32 w 239"/>
                <a:gd name="T111" fmla="*/ 198 h 304"/>
                <a:gd name="T112" fmla="*/ 35 w 239"/>
                <a:gd name="T113" fmla="*/ 1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9" h="304">
                  <a:moveTo>
                    <a:pt x="16" y="164"/>
                  </a:moveTo>
                  <a:cubicBezTo>
                    <a:pt x="15" y="165"/>
                    <a:pt x="15" y="165"/>
                    <a:pt x="15" y="165"/>
                  </a:cubicBezTo>
                  <a:cubicBezTo>
                    <a:pt x="13" y="167"/>
                    <a:pt x="13" y="167"/>
                    <a:pt x="13" y="167"/>
                  </a:cubicBezTo>
                  <a:cubicBezTo>
                    <a:pt x="5" y="176"/>
                    <a:pt x="0" y="187"/>
                    <a:pt x="1" y="199"/>
                  </a:cubicBezTo>
                  <a:cubicBezTo>
                    <a:pt x="1" y="200"/>
                    <a:pt x="1" y="200"/>
                    <a:pt x="1" y="200"/>
                  </a:cubicBezTo>
                  <a:cubicBezTo>
                    <a:pt x="1" y="200"/>
                    <a:pt x="1" y="200"/>
                    <a:pt x="1" y="200"/>
                  </a:cubicBezTo>
                  <a:cubicBezTo>
                    <a:pt x="1" y="200"/>
                    <a:pt x="1" y="200"/>
                    <a:pt x="1" y="200"/>
                  </a:cubicBezTo>
                  <a:cubicBezTo>
                    <a:pt x="1" y="201"/>
                    <a:pt x="1" y="201"/>
                    <a:pt x="1" y="201"/>
                  </a:cubicBezTo>
                  <a:cubicBezTo>
                    <a:pt x="5" y="265"/>
                    <a:pt x="65" y="304"/>
                    <a:pt x="120" y="304"/>
                  </a:cubicBezTo>
                  <a:cubicBezTo>
                    <a:pt x="179" y="304"/>
                    <a:pt x="239" y="262"/>
                    <a:pt x="239" y="193"/>
                  </a:cubicBezTo>
                  <a:cubicBezTo>
                    <a:pt x="239" y="174"/>
                    <a:pt x="234" y="157"/>
                    <a:pt x="224" y="141"/>
                  </a:cubicBezTo>
                  <a:cubicBezTo>
                    <a:pt x="223" y="140"/>
                    <a:pt x="223" y="140"/>
                    <a:pt x="223" y="140"/>
                  </a:cubicBezTo>
                  <a:cubicBezTo>
                    <a:pt x="224" y="139"/>
                    <a:pt x="224" y="139"/>
                    <a:pt x="224" y="139"/>
                  </a:cubicBezTo>
                  <a:cubicBezTo>
                    <a:pt x="227" y="137"/>
                    <a:pt x="227" y="137"/>
                    <a:pt x="227" y="137"/>
                  </a:cubicBezTo>
                  <a:cubicBezTo>
                    <a:pt x="235" y="128"/>
                    <a:pt x="239" y="116"/>
                    <a:pt x="239" y="104"/>
                  </a:cubicBezTo>
                  <a:cubicBezTo>
                    <a:pt x="239" y="104"/>
                    <a:pt x="239" y="104"/>
                    <a:pt x="239" y="104"/>
                  </a:cubicBezTo>
                  <a:cubicBezTo>
                    <a:pt x="239" y="103"/>
                    <a:pt x="239" y="103"/>
                    <a:pt x="239" y="103"/>
                  </a:cubicBezTo>
                  <a:cubicBezTo>
                    <a:pt x="234" y="39"/>
                    <a:pt x="174" y="0"/>
                    <a:pt x="119" y="0"/>
                  </a:cubicBezTo>
                  <a:cubicBezTo>
                    <a:pt x="61" y="0"/>
                    <a:pt x="1" y="42"/>
                    <a:pt x="1" y="111"/>
                  </a:cubicBezTo>
                  <a:cubicBezTo>
                    <a:pt x="1" y="130"/>
                    <a:pt x="6" y="147"/>
                    <a:pt x="16" y="162"/>
                  </a:cubicBezTo>
                  <a:lnTo>
                    <a:pt x="16" y="164"/>
                  </a:lnTo>
                  <a:close/>
                  <a:moveTo>
                    <a:pt x="119" y="31"/>
                  </a:moveTo>
                  <a:cubicBezTo>
                    <a:pt x="160" y="31"/>
                    <a:pt x="205" y="59"/>
                    <a:pt x="208" y="105"/>
                  </a:cubicBezTo>
                  <a:cubicBezTo>
                    <a:pt x="208" y="109"/>
                    <a:pt x="207" y="113"/>
                    <a:pt x="204" y="116"/>
                  </a:cubicBezTo>
                  <a:cubicBezTo>
                    <a:pt x="201" y="119"/>
                    <a:pt x="197" y="120"/>
                    <a:pt x="193" y="120"/>
                  </a:cubicBezTo>
                  <a:cubicBezTo>
                    <a:pt x="184" y="120"/>
                    <a:pt x="177" y="114"/>
                    <a:pt x="177" y="106"/>
                  </a:cubicBezTo>
                  <a:cubicBezTo>
                    <a:pt x="174" y="80"/>
                    <a:pt x="149" y="60"/>
                    <a:pt x="117" y="60"/>
                  </a:cubicBezTo>
                  <a:cubicBezTo>
                    <a:pt x="87" y="60"/>
                    <a:pt x="62" y="82"/>
                    <a:pt x="62" y="110"/>
                  </a:cubicBezTo>
                  <a:cubicBezTo>
                    <a:pt x="62" y="120"/>
                    <a:pt x="65" y="128"/>
                    <a:pt x="72" y="136"/>
                  </a:cubicBezTo>
                  <a:cubicBezTo>
                    <a:pt x="80" y="146"/>
                    <a:pt x="131" y="179"/>
                    <a:pt x="132" y="179"/>
                  </a:cubicBezTo>
                  <a:cubicBezTo>
                    <a:pt x="132" y="180"/>
                    <a:pt x="132" y="180"/>
                    <a:pt x="132" y="180"/>
                  </a:cubicBezTo>
                  <a:cubicBezTo>
                    <a:pt x="140" y="184"/>
                    <a:pt x="141" y="191"/>
                    <a:pt x="141" y="196"/>
                  </a:cubicBezTo>
                  <a:cubicBezTo>
                    <a:pt x="141" y="207"/>
                    <a:pt x="133" y="215"/>
                    <a:pt x="122" y="215"/>
                  </a:cubicBezTo>
                  <a:cubicBezTo>
                    <a:pt x="111" y="215"/>
                    <a:pt x="103" y="207"/>
                    <a:pt x="103" y="196"/>
                  </a:cubicBezTo>
                  <a:cubicBezTo>
                    <a:pt x="103" y="196"/>
                    <a:pt x="103" y="196"/>
                    <a:pt x="103" y="196"/>
                  </a:cubicBezTo>
                  <a:cubicBezTo>
                    <a:pt x="102" y="195"/>
                    <a:pt x="102" y="195"/>
                    <a:pt x="102" y="195"/>
                  </a:cubicBezTo>
                  <a:cubicBezTo>
                    <a:pt x="86" y="185"/>
                    <a:pt x="57" y="166"/>
                    <a:pt x="47" y="153"/>
                  </a:cubicBezTo>
                  <a:cubicBezTo>
                    <a:pt x="37" y="140"/>
                    <a:pt x="32" y="127"/>
                    <a:pt x="32" y="111"/>
                  </a:cubicBezTo>
                  <a:cubicBezTo>
                    <a:pt x="32" y="61"/>
                    <a:pt x="76" y="31"/>
                    <a:pt x="119" y="31"/>
                  </a:cubicBezTo>
                  <a:close/>
                  <a:moveTo>
                    <a:pt x="35" y="188"/>
                  </a:moveTo>
                  <a:cubicBezTo>
                    <a:pt x="38" y="185"/>
                    <a:pt x="42" y="184"/>
                    <a:pt x="47" y="183"/>
                  </a:cubicBezTo>
                  <a:cubicBezTo>
                    <a:pt x="55" y="183"/>
                    <a:pt x="63" y="190"/>
                    <a:pt x="63" y="198"/>
                  </a:cubicBezTo>
                  <a:cubicBezTo>
                    <a:pt x="65" y="224"/>
                    <a:pt x="91" y="244"/>
                    <a:pt x="123" y="244"/>
                  </a:cubicBezTo>
                  <a:cubicBezTo>
                    <a:pt x="153" y="244"/>
                    <a:pt x="177" y="222"/>
                    <a:pt x="177" y="194"/>
                  </a:cubicBezTo>
                  <a:cubicBezTo>
                    <a:pt x="177" y="184"/>
                    <a:pt x="174" y="176"/>
                    <a:pt x="168" y="168"/>
                  </a:cubicBezTo>
                  <a:cubicBezTo>
                    <a:pt x="159" y="158"/>
                    <a:pt x="108" y="125"/>
                    <a:pt x="108" y="125"/>
                  </a:cubicBezTo>
                  <a:cubicBezTo>
                    <a:pt x="107" y="124"/>
                    <a:pt x="107" y="124"/>
                    <a:pt x="107" y="124"/>
                  </a:cubicBezTo>
                  <a:cubicBezTo>
                    <a:pt x="100" y="120"/>
                    <a:pt x="98" y="113"/>
                    <a:pt x="98" y="108"/>
                  </a:cubicBezTo>
                  <a:cubicBezTo>
                    <a:pt x="98" y="97"/>
                    <a:pt x="107" y="89"/>
                    <a:pt x="117" y="89"/>
                  </a:cubicBezTo>
                  <a:cubicBezTo>
                    <a:pt x="128" y="89"/>
                    <a:pt x="137" y="97"/>
                    <a:pt x="137" y="108"/>
                  </a:cubicBezTo>
                  <a:cubicBezTo>
                    <a:pt x="137" y="108"/>
                    <a:pt x="137" y="108"/>
                    <a:pt x="137" y="108"/>
                  </a:cubicBezTo>
                  <a:cubicBezTo>
                    <a:pt x="137" y="109"/>
                    <a:pt x="137" y="109"/>
                    <a:pt x="137" y="109"/>
                  </a:cubicBezTo>
                  <a:cubicBezTo>
                    <a:pt x="153" y="119"/>
                    <a:pt x="182" y="138"/>
                    <a:pt x="192" y="151"/>
                  </a:cubicBezTo>
                  <a:cubicBezTo>
                    <a:pt x="203" y="164"/>
                    <a:pt x="208" y="177"/>
                    <a:pt x="208" y="193"/>
                  </a:cubicBezTo>
                  <a:cubicBezTo>
                    <a:pt x="208" y="243"/>
                    <a:pt x="163" y="273"/>
                    <a:pt x="120" y="273"/>
                  </a:cubicBezTo>
                  <a:cubicBezTo>
                    <a:pt x="79" y="273"/>
                    <a:pt x="35" y="245"/>
                    <a:pt x="32" y="198"/>
                  </a:cubicBezTo>
                  <a:cubicBezTo>
                    <a:pt x="31" y="195"/>
                    <a:pt x="33" y="191"/>
                    <a:pt x="35" y="188"/>
                  </a:cubicBezTo>
                  <a:close/>
                </a:path>
              </a:pathLst>
            </a:custGeom>
            <a:solidFill>
              <a:schemeClr val="accent2"/>
            </a:solidFill>
            <a:ln w="9525" cmpd="sng">
              <a:noFill/>
              <a:headEnd/>
              <a:tailEnd/>
            </a:ln>
            <a:effectLst/>
            <a:ex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eaLnBrk="0" fontAlgn="base" hangingPunct="0">
                <a:spcBef>
                  <a:spcPct val="0"/>
                </a:spcBef>
                <a:spcAft>
                  <a:spcPct val="0"/>
                </a:spcAft>
              </a:pPr>
              <a:endParaRPr lang="en-US" sz="2000">
                <a:solidFill>
                  <a:srgbClr val="FFFFFF"/>
                </a:solidFill>
                <a:cs typeface="Arial" pitchFamily="34" charset="0"/>
              </a:endParaRPr>
            </a:p>
          </p:txBody>
        </p:sp>
      </p:grpSp>
      <p:grpSp>
        <p:nvGrpSpPr>
          <p:cNvPr id="100" name="Group 99">
            <a:extLst>
              <a:ext uri="{FF2B5EF4-FFF2-40B4-BE49-F238E27FC236}">
                <a16:creationId xmlns:a16="http://schemas.microsoft.com/office/drawing/2014/main" id="{45776735-3DFB-4800-8EDD-01DEB9617CD6}"/>
              </a:ext>
            </a:extLst>
          </p:cNvPr>
          <p:cNvGrpSpPr/>
          <p:nvPr/>
        </p:nvGrpSpPr>
        <p:grpSpPr>
          <a:xfrm>
            <a:off x="6751509" y="1194444"/>
            <a:ext cx="707213" cy="680075"/>
            <a:chOff x="6622717" y="1987659"/>
            <a:chExt cx="914400" cy="914400"/>
          </a:xfrm>
        </p:grpSpPr>
        <p:sp>
          <p:nvSpPr>
            <p:cNvPr id="101" name="Oval 100">
              <a:extLst>
                <a:ext uri="{FF2B5EF4-FFF2-40B4-BE49-F238E27FC236}">
                  <a16:creationId xmlns:a16="http://schemas.microsoft.com/office/drawing/2014/main" id="{15FBD2F3-1297-41A0-BFC0-81860781A600}"/>
                </a:ext>
              </a:extLst>
            </p:cNvPr>
            <p:cNvSpPr/>
            <p:nvPr/>
          </p:nvSpPr>
          <p:spPr>
            <a:xfrm>
              <a:off x="6622717" y="19876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102" name="Freeform 168">
              <a:extLst>
                <a:ext uri="{FF2B5EF4-FFF2-40B4-BE49-F238E27FC236}">
                  <a16:creationId xmlns:a16="http://schemas.microsoft.com/office/drawing/2014/main" id="{0460451F-BCAD-4F04-9C15-2228CB5D49F4}"/>
                </a:ext>
              </a:extLst>
            </p:cNvPr>
            <p:cNvSpPr>
              <a:spLocks noEditPoints="1"/>
            </p:cNvSpPr>
            <p:nvPr/>
          </p:nvSpPr>
          <p:spPr bwMode="auto">
            <a:xfrm>
              <a:off x="6851812" y="2154580"/>
              <a:ext cx="456211" cy="580559"/>
            </a:xfrm>
            <a:custGeom>
              <a:avLst/>
              <a:gdLst>
                <a:gd name="T0" fmla="*/ 16 w 239"/>
                <a:gd name="T1" fmla="*/ 164 h 304"/>
                <a:gd name="T2" fmla="*/ 15 w 239"/>
                <a:gd name="T3" fmla="*/ 165 h 304"/>
                <a:gd name="T4" fmla="*/ 13 w 239"/>
                <a:gd name="T5" fmla="*/ 167 h 304"/>
                <a:gd name="T6" fmla="*/ 1 w 239"/>
                <a:gd name="T7" fmla="*/ 199 h 304"/>
                <a:gd name="T8" fmla="*/ 1 w 239"/>
                <a:gd name="T9" fmla="*/ 200 h 304"/>
                <a:gd name="T10" fmla="*/ 1 w 239"/>
                <a:gd name="T11" fmla="*/ 200 h 304"/>
                <a:gd name="T12" fmla="*/ 1 w 239"/>
                <a:gd name="T13" fmla="*/ 200 h 304"/>
                <a:gd name="T14" fmla="*/ 1 w 239"/>
                <a:gd name="T15" fmla="*/ 201 h 304"/>
                <a:gd name="T16" fmla="*/ 120 w 239"/>
                <a:gd name="T17" fmla="*/ 304 h 304"/>
                <a:gd name="T18" fmla="*/ 239 w 239"/>
                <a:gd name="T19" fmla="*/ 193 h 304"/>
                <a:gd name="T20" fmla="*/ 224 w 239"/>
                <a:gd name="T21" fmla="*/ 141 h 304"/>
                <a:gd name="T22" fmla="*/ 223 w 239"/>
                <a:gd name="T23" fmla="*/ 140 h 304"/>
                <a:gd name="T24" fmla="*/ 224 w 239"/>
                <a:gd name="T25" fmla="*/ 139 h 304"/>
                <a:gd name="T26" fmla="*/ 227 w 239"/>
                <a:gd name="T27" fmla="*/ 137 h 304"/>
                <a:gd name="T28" fmla="*/ 239 w 239"/>
                <a:gd name="T29" fmla="*/ 104 h 304"/>
                <a:gd name="T30" fmla="*/ 239 w 239"/>
                <a:gd name="T31" fmla="*/ 104 h 304"/>
                <a:gd name="T32" fmla="*/ 239 w 239"/>
                <a:gd name="T33" fmla="*/ 103 h 304"/>
                <a:gd name="T34" fmla="*/ 119 w 239"/>
                <a:gd name="T35" fmla="*/ 0 h 304"/>
                <a:gd name="T36" fmla="*/ 1 w 239"/>
                <a:gd name="T37" fmla="*/ 111 h 304"/>
                <a:gd name="T38" fmla="*/ 16 w 239"/>
                <a:gd name="T39" fmla="*/ 162 h 304"/>
                <a:gd name="T40" fmla="*/ 16 w 239"/>
                <a:gd name="T41" fmla="*/ 164 h 304"/>
                <a:gd name="T42" fmla="*/ 119 w 239"/>
                <a:gd name="T43" fmla="*/ 31 h 304"/>
                <a:gd name="T44" fmla="*/ 208 w 239"/>
                <a:gd name="T45" fmla="*/ 105 h 304"/>
                <a:gd name="T46" fmla="*/ 204 w 239"/>
                <a:gd name="T47" fmla="*/ 116 h 304"/>
                <a:gd name="T48" fmla="*/ 193 w 239"/>
                <a:gd name="T49" fmla="*/ 120 h 304"/>
                <a:gd name="T50" fmla="*/ 177 w 239"/>
                <a:gd name="T51" fmla="*/ 106 h 304"/>
                <a:gd name="T52" fmla="*/ 117 w 239"/>
                <a:gd name="T53" fmla="*/ 60 h 304"/>
                <a:gd name="T54" fmla="*/ 62 w 239"/>
                <a:gd name="T55" fmla="*/ 110 h 304"/>
                <a:gd name="T56" fmla="*/ 72 w 239"/>
                <a:gd name="T57" fmla="*/ 136 h 304"/>
                <a:gd name="T58" fmla="*/ 132 w 239"/>
                <a:gd name="T59" fmla="*/ 179 h 304"/>
                <a:gd name="T60" fmla="*/ 132 w 239"/>
                <a:gd name="T61" fmla="*/ 180 h 304"/>
                <a:gd name="T62" fmla="*/ 141 w 239"/>
                <a:gd name="T63" fmla="*/ 196 h 304"/>
                <a:gd name="T64" fmla="*/ 122 w 239"/>
                <a:gd name="T65" fmla="*/ 215 h 304"/>
                <a:gd name="T66" fmla="*/ 103 w 239"/>
                <a:gd name="T67" fmla="*/ 196 h 304"/>
                <a:gd name="T68" fmla="*/ 103 w 239"/>
                <a:gd name="T69" fmla="*/ 196 h 304"/>
                <a:gd name="T70" fmla="*/ 102 w 239"/>
                <a:gd name="T71" fmla="*/ 195 h 304"/>
                <a:gd name="T72" fmla="*/ 47 w 239"/>
                <a:gd name="T73" fmla="*/ 153 h 304"/>
                <a:gd name="T74" fmla="*/ 32 w 239"/>
                <a:gd name="T75" fmla="*/ 111 h 304"/>
                <a:gd name="T76" fmla="*/ 119 w 239"/>
                <a:gd name="T77" fmla="*/ 31 h 304"/>
                <a:gd name="T78" fmla="*/ 35 w 239"/>
                <a:gd name="T79" fmla="*/ 188 h 304"/>
                <a:gd name="T80" fmla="*/ 47 w 239"/>
                <a:gd name="T81" fmla="*/ 183 h 304"/>
                <a:gd name="T82" fmla="*/ 63 w 239"/>
                <a:gd name="T83" fmla="*/ 198 h 304"/>
                <a:gd name="T84" fmla="*/ 123 w 239"/>
                <a:gd name="T85" fmla="*/ 244 h 304"/>
                <a:gd name="T86" fmla="*/ 177 w 239"/>
                <a:gd name="T87" fmla="*/ 194 h 304"/>
                <a:gd name="T88" fmla="*/ 168 w 239"/>
                <a:gd name="T89" fmla="*/ 168 h 304"/>
                <a:gd name="T90" fmla="*/ 108 w 239"/>
                <a:gd name="T91" fmla="*/ 125 h 304"/>
                <a:gd name="T92" fmla="*/ 107 w 239"/>
                <a:gd name="T93" fmla="*/ 124 h 304"/>
                <a:gd name="T94" fmla="*/ 98 w 239"/>
                <a:gd name="T95" fmla="*/ 108 h 304"/>
                <a:gd name="T96" fmla="*/ 117 w 239"/>
                <a:gd name="T97" fmla="*/ 89 h 304"/>
                <a:gd name="T98" fmla="*/ 137 w 239"/>
                <a:gd name="T99" fmla="*/ 108 h 304"/>
                <a:gd name="T100" fmla="*/ 137 w 239"/>
                <a:gd name="T101" fmla="*/ 108 h 304"/>
                <a:gd name="T102" fmla="*/ 137 w 239"/>
                <a:gd name="T103" fmla="*/ 109 h 304"/>
                <a:gd name="T104" fmla="*/ 192 w 239"/>
                <a:gd name="T105" fmla="*/ 151 h 304"/>
                <a:gd name="T106" fmla="*/ 208 w 239"/>
                <a:gd name="T107" fmla="*/ 193 h 304"/>
                <a:gd name="T108" fmla="*/ 120 w 239"/>
                <a:gd name="T109" fmla="*/ 273 h 304"/>
                <a:gd name="T110" fmla="*/ 32 w 239"/>
                <a:gd name="T111" fmla="*/ 198 h 304"/>
                <a:gd name="T112" fmla="*/ 35 w 239"/>
                <a:gd name="T113" fmla="*/ 1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9" h="304">
                  <a:moveTo>
                    <a:pt x="16" y="164"/>
                  </a:moveTo>
                  <a:cubicBezTo>
                    <a:pt x="15" y="165"/>
                    <a:pt x="15" y="165"/>
                    <a:pt x="15" y="165"/>
                  </a:cubicBezTo>
                  <a:cubicBezTo>
                    <a:pt x="13" y="167"/>
                    <a:pt x="13" y="167"/>
                    <a:pt x="13" y="167"/>
                  </a:cubicBezTo>
                  <a:cubicBezTo>
                    <a:pt x="5" y="176"/>
                    <a:pt x="0" y="187"/>
                    <a:pt x="1" y="199"/>
                  </a:cubicBezTo>
                  <a:cubicBezTo>
                    <a:pt x="1" y="200"/>
                    <a:pt x="1" y="200"/>
                    <a:pt x="1" y="200"/>
                  </a:cubicBezTo>
                  <a:cubicBezTo>
                    <a:pt x="1" y="200"/>
                    <a:pt x="1" y="200"/>
                    <a:pt x="1" y="200"/>
                  </a:cubicBezTo>
                  <a:cubicBezTo>
                    <a:pt x="1" y="200"/>
                    <a:pt x="1" y="200"/>
                    <a:pt x="1" y="200"/>
                  </a:cubicBezTo>
                  <a:cubicBezTo>
                    <a:pt x="1" y="201"/>
                    <a:pt x="1" y="201"/>
                    <a:pt x="1" y="201"/>
                  </a:cubicBezTo>
                  <a:cubicBezTo>
                    <a:pt x="5" y="265"/>
                    <a:pt x="65" y="304"/>
                    <a:pt x="120" y="304"/>
                  </a:cubicBezTo>
                  <a:cubicBezTo>
                    <a:pt x="179" y="304"/>
                    <a:pt x="239" y="262"/>
                    <a:pt x="239" y="193"/>
                  </a:cubicBezTo>
                  <a:cubicBezTo>
                    <a:pt x="239" y="174"/>
                    <a:pt x="234" y="157"/>
                    <a:pt x="224" y="141"/>
                  </a:cubicBezTo>
                  <a:cubicBezTo>
                    <a:pt x="223" y="140"/>
                    <a:pt x="223" y="140"/>
                    <a:pt x="223" y="140"/>
                  </a:cubicBezTo>
                  <a:cubicBezTo>
                    <a:pt x="224" y="139"/>
                    <a:pt x="224" y="139"/>
                    <a:pt x="224" y="139"/>
                  </a:cubicBezTo>
                  <a:cubicBezTo>
                    <a:pt x="227" y="137"/>
                    <a:pt x="227" y="137"/>
                    <a:pt x="227" y="137"/>
                  </a:cubicBezTo>
                  <a:cubicBezTo>
                    <a:pt x="235" y="128"/>
                    <a:pt x="239" y="116"/>
                    <a:pt x="239" y="104"/>
                  </a:cubicBezTo>
                  <a:cubicBezTo>
                    <a:pt x="239" y="104"/>
                    <a:pt x="239" y="104"/>
                    <a:pt x="239" y="104"/>
                  </a:cubicBezTo>
                  <a:cubicBezTo>
                    <a:pt x="239" y="103"/>
                    <a:pt x="239" y="103"/>
                    <a:pt x="239" y="103"/>
                  </a:cubicBezTo>
                  <a:cubicBezTo>
                    <a:pt x="234" y="39"/>
                    <a:pt x="174" y="0"/>
                    <a:pt x="119" y="0"/>
                  </a:cubicBezTo>
                  <a:cubicBezTo>
                    <a:pt x="61" y="0"/>
                    <a:pt x="1" y="42"/>
                    <a:pt x="1" y="111"/>
                  </a:cubicBezTo>
                  <a:cubicBezTo>
                    <a:pt x="1" y="130"/>
                    <a:pt x="6" y="147"/>
                    <a:pt x="16" y="162"/>
                  </a:cubicBezTo>
                  <a:lnTo>
                    <a:pt x="16" y="164"/>
                  </a:lnTo>
                  <a:close/>
                  <a:moveTo>
                    <a:pt x="119" y="31"/>
                  </a:moveTo>
                  <a:cubicBezTo>
                    <a:pt x="160" y="31"/>
                    <a:pt x="205" y="59"/>
                    <a:pt x="208" y="105"/>
                  </a:cubicBezTo>
                  <a:cubicBezTo>
                    <a:pt x="208" y="109"/>
                    <a:pt x="207" y="113"/>
                    <a:pt x="204" y="116"/>
                  </a:cubicBezTo>
                  <a:cubicBezTo>
                    <a:pt x="201" y="119"/>
                    <a:pt x="197" y="120"/>
                    <a:pt x="193" y="120"/>
                  </a:cubicBezTo>
                  <a:cubicBezTo>
                    <a:pt x="184" y="120"/>
                    <a:pt x="177" y="114"/>
                    <a:pt x="177" y="106"/>
                  </a:cubicBezTo>
                  <a:cubicBezTo>
                    <a:pt x="174" y="80"/>
                    <a:pt x="149" y="60"/>
                    <a:pt x="117" y="60"/>
                  </a:cubicBezTo>
                  <a:cubicBezTo>
                    <a:pt x="87" y="60"/>
                    <a:pt x="62" y="82"/>
                    <a:pt x="62" y="110"/>
                  </a:cubicBezTo>
                  <a:cubicBezTo>
                    <a:pt x="62" y="120"/>
                    <a:pt x="65" y="128"/>
                    <a:pt x="72" y="136"/>
                  </a:cubicBezTo>
                  <a:cubicBezTo>
                    <a:pt x="80" y="146"/>
                    <a:pt x="131" y="179"/>
                    <a:pt x="132" y="179"/>
                  </a:cubicBezTo>
                  <a:cubicBezTo>
                    <a:pt x="132" y="180"/>
                    <a:pt x="132" y="180"/>
                    <a:pt x="132" y="180"/>
                  </a:cubicBezTo>
                  <a:cubicBezTo>
                    <a:pt x="140" y="184"/>
                    <a:pt x="141" y="191"/>
                    <a:pt x="141" y="196"/>
                  </a:cubicBezTo>
                  <a:cubicBezTo>
                    <a:pt x="141" y="207"/>
                    <a:pt x="133" y="215"/>
                    <a:pt x="122" y="215"/>
                  </a:cubicBezTo>
                  <a:cubicBezTo>
                    <a:pt x="111" y="215"/>
                    <a:pt x="103" y="207"/>
                    <a:pt x="103" y="196"/>
                  </a:cubicBezTo>
                  <a:cubicBezTo>
                    <a:pt x="103" y="196"/>
                    <a:pt x="103" y="196"/>
                    <a:pt x="103" y="196"/>
                  </a:cubicBezTo>
                  <a:cubicBezTo>
                    <a:pt x="102" y="195"/>
                    <a:pt x="102" y="195"/>
                    <a:pt x="102" y="195"/>
                  </a:cubicBezTo>
                  <a:cubicBezTo>
                    <a:pt x="86" y="185"/>
                    <a:pt x="57" y="166"/>
                    <a:pt x="47" y="153"/>
                  </a:cubicBezTo>
                  <a:cubicBezTo>
                    <a:pt x="37" y="140"/>
                    <a:pt x="32" y="127"/>
                    <a:pt x="32" y="111"/>
                  </a:cubicBezTo>
                  <a:cubicBezTo>
                    <a:pt x="32" y="61"/>
                    <a:pt x="76" y="31"/>
                    <a:pt x="119" y="31"/>
                  </a:cubicBezTo>
                  <a:close/>
                  <a:moveTo>
                    <a:pt x="35" y="188"/>
                  </a:moveTo>
                  <a:cubicBezTo>
                    <a:pt x="38" y="185"/>
                    <a:pt x="42" y="184"/>
                    <a:pt x="47" y="183"/>
                  </a:cubicBezTo>
                  <a:cubicBezTo>
                    <a:pt x="55" y="183"/>
                    <a:pt x="63" y="190"/>
                    <a:pt x="63" y="198"/>
                  </a:cubicBezTo>
                  <a:cubicBezTo>
                    <a:pt x="65" y="224"/>
                    <a:pt x="91" y="244"/>
                    <a:pt x="123" y="244"/>
                  </a:cubicBezTo>
                  <a:cubicBezTo>
                    <a:pt x="153" y="244"/>
                    <a:pt x="177" y="222"/>
                    <a:pt x="177" y="194"/>
                  </a:cubicBezTo>
                  <a:cubicBezTo>
                    <a:pt x="177" y="184"/>
                    <a:pt x="174" y="176"/>
                    <a:pt x="168" y="168"/>
                  </a:cubicBezTo>
                  <a:cubicBezTo>
                    <a:pt x="159" y="158"/>
                    <a:pt x="108" y="125"/>
                    <a:pt x="108" y="125"/>
                  </a:cubicBezTo>
                  <a:cubicBezTo>
                    <a:pt x="107" y="124"/>
                    <a:pt x="107" y="124"/>
                    <a:pt x="107" y="124"/>
                  </a:cubicBezTo>
                  <a:cubicBezTo>
                    <a:pt x="100" y="120"/>
                    <a:pt x="98" y="113"/>
                    <a:pt x="98" y="108"/>
                  </a:cubicBezTo>
                  <a:cubicBezTo>
                    <a:pt x="98" y="97"/>
                    <a:pt x="107" y="89"/>
                    <a:pt x="117" y="89"/>
                  </a:cubicBezTo>
                  <a:cubicBezTo>
                    <a:pt x="128" y="89"/>
                    <a:pt x="137" y="97"/>
                    <a:pt x="137" y="108"/>
                  </a:cubicBezTo>
                  <a:cubicBezTo>
                    <a:pt x="137" y="108"/>
                    <a:pt x="137" y="108"/>
                    <a:pt x="137" y="108"/>
                  </a:cubicBezTo>
                  <a:cubicBezTo>
                    <a:pt x="137" y="109"/>
                    <a:pt x="137" y="109"/>
                    <a:pt x="137" y="109"/>
                  </a:cubicBezTo>
                  <a:cubicBezTo>
                    <a:pt x="153" y="119"/>
                    <a:pt x="182" y="138"/>
                    <a:pt x="192" y="151"/>
                  </a:cubicBezTo>
                  <a:cubicBezTo>
                    <a:pt x="203" y="164"/>
                    <a:pt x="208" y="177"/>
                    <a:pt x="208" y="193"/>
                  </a:cubicBezTo>
                  <a:cubicBezTo>
                    <a:pt x="208" y="243"/>
                    <a:pt x="163" y="273"/>
                    <a:pt x="120" y="273"/>
                  </a:cubicBezTo>
                  <a:cubicBezTo>
                    <a:pt x="79" y="273"/>
                    <a:pt x="35" y="245"/>
                    <a:pt x="32" y="198"/>
                  </a:cubicBezTo>
                  <a:cubicBezTo>
                    <a:pt x="31" y="195"/>
                    <a:pt x="33" y="191"/>
                    <a:pt x="35" y="188"/>
                  </a:cubicBezTo>
                  <a:close/>
                </a:path>
              </a:pathLst>
            </a:custGeom>
            <a:solidFill>
              <a:schemeClr val="accent2"/>
            </a:solidFill>
            <a:ln w="9525" cmpd="sng">
              <a:noFill/>
              <a:headEnd/>
              <a:tailEnd/>
            </a:ln>
            <a:effectLst/>
            <a:ex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eaLnBrk="0" fontAlgn="base" hangingPunct="0">
                <a:spcBef>
                  <a:spcPct val="0"/>
                </a:spcBef>
                <a:spcAft>
                  <a:spcPct val="0"/>
                </a:spcAft>
              </a:pPr>
              <a:endParaRPr lang="en-US" sz="2000">
                <a:solidFill>
                  <a:srgbClr val="FFFFFF"/>
                </a:solidFill>
                <a:cs typeface="Arial" pitchFamily="34" charset="0"/>
              </a:endParaRPr>
            </a:p>
          </p:txBody>
        </p:sp>
      </p:grpSp>
      <p:grpSp>
        <p:nvGrpSpPr>
          <p:cNvPr id="103" name="Group 102">
            <a:extLst>
              <a:ext uri="{FF2B5EF4-FFF2-40B4-BE49-F238E27FC236}">
                <a16:creationId xmlns:a16="http://schemas.microsoft.com/office/drawing/2014/main" id="{F39DC495-EDD8-402F-8570-483A7A99CFED}"/>
              </a:ext>
            </a:extLst>
          </p:cNvPr>
          <p:cNvGrpSpPr/>
          <p:nvPr/>
        </p:nvGrpSpPr>
        <p:grpSpPr>
          <a:xfrm>
            <a:off x="6827769" y="2166223"/>
            <a:ext cx="906371" cy="527788"/>
            <a:chOff x="5498449" y="1013654"/>
            <a:chExt cx="1340521" cy="773719"/>
          </a:xfrm>
        </p:grpSpPr>
        <p:sp>
          <p:nvSpPr>
            <p:cNvPr id="104" name="Oval 103">
              <a:extLst>
                <a:ext uri="{FF2B5EF4-FFF2-40B4-BE49-F238E27FC236}">
                  <a16:creationId xmlns:a16="http://schemas.microsoft.com/office/drawing/2014/main" id="{CEBBECF2-713E-4133-9EE7-D7C0B37A37FB}"/>
                </a:ext>
              </a:extLst>
            </p:cNvPr>
            <p:cNvSpPr/>
            <p:nvPr/>
          </p:nvSpPr>
          <p:spPr>
            <a:xfrm>
              <a:off x="5798314" y="1291464"/>
              <a:ext cx="755703" cy="394923"/>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sp>
          <p:nvSpPr>
            <p:cNvPr id="105" name="Freeform 175">
              <a:extLst>
                <a:ext uri="{FF2B5EF4-FFF2-40B4-BE49-F238E27FC236}">
                  <a16:creationId xmlns:a16="http://schemas.microsoft.com/office/drawing/2014/main" id="{7DB6D364-195E-4918-BD85-C5E0A55F6D50}"/>
                </a:ext>
              </a:extLst>
            </p:cNvPr>
            <p:cNvSpPr>
              <a:spLocks noChangeArrowheads="1"/>
            </p:cNvSpPr>
            <p:nvPr/>
          </p:nvSpPr>
          <p:spPr bwMode="auto">
            <a:xfrm>
              <a:off x="5498449" y="1013654"/>
              <a:ext cx="1340521" cy="773719"/>
            </a:xfrm>
            <a:custGeom>
              <a:avLst/>
              <a:gdLst>
                <a:gd name="T0" fmla="*/ 7624 w 9312"/>
                <a:gd name="T1" fmla="*/ 1937 h 5375"/>
                <a:gd name="T2" fmla="*/ 5249 w 9312"/>
                <a:gd name="T3" fmla="*/ 0 h 5375"/>
                <a:gd name="T4" fmla="*/ 2531 w 9312"/>
                <a:gd name="T5" fmla="*/ 1062 h 5375"/>
                <a:gd name="T6" fmla="*/ 968 w 9312"/>
                <a:gd name="T7" fmla="*/ 2936 h 5375"/>
                <a:gd name="T8" fmla="*/ 1156 w 9312"/>
                <a:gd name="T9" fmla="*/ 5374 h 5375"/>
                <a:gd name="T10" fmla="*/ 7561 w 9312"/>
                <a:gd name="T11" fmla="*/ 5374 h 5375"/>
                <a:gd name="T12" fmla="*/ 9311 w 9312"/>
                <a:gd name="T13" fmla="*/ 3655 h 5375"/>
                <a:gd name="T14" fmla="*/ 3594 w 9312"/>
                <a:gd name="T15" fmla="*/ 3811 h 5375"/>
                <a:gd name="T16" fmla="*/ 3219 w 9312"/>
                <a:gd name="T17" fmla="*/ 3936 h 5375"/>
                <a:gd name="T18" fmla="*/ 2781 w 9312"/>
                <a:gd name="T19" fmla="*/ 2968 h 5375"/>
                <a:gd name="T20" fmla="*/ 3594 w 9312"/>
                <a:gd name="T21" fmla="*/ 2594 h 5375"/>
                <a:gd name="T22" fmla="*/ 3469 w 9312"/>
                <a:gd name="T23" fmla="*/ 2749 h 5375"/>
                <a:gd name="T24" fmla="*/ 3000 w 9312"/>
                <a:gd name="T25" fmla="*/ 2968 h 5375"/>
                <a:gd name="T26" fmla="*/ 3219 w 9312"/>
                <a:gd name="T27" fmla="*/ 3718 h 5375"/>
                <a:gd name="T28" fmla="*/ 3625 w 9312"/>
                <a:gd name="T29" fmla="*/ 3686 h 5375"/>
                <a:gd name="T30" fmla="*/ 4000 w 9312"/>
                <a:gd name="T31" fmla="*/ 3843 h 5375"/>
                <a:gd name="T32" fmla="*/ 3875 w 9312"/>
                <a:gd name="T33" fmla="*/ 3936 h 5375"/>
                <a:gd name="T34" fmla="*/ 3781 w 9312"/>
                <a:gd name="T35" fmla="*/ 2968 h 5375"/>
                <a:gd name="T36" fmla="*/ 4000 w 9312"/>
                <a:gd name="T37" fmla="*/ 2968 h 5375"/>
                <a:gd name="T38" fmla="*/ 3875 w 9312"/>
                <a:gd name="T39" fmla="*/ 2749 h 5375"/>
                <a:gd name="T40" fmla="*/ 3781 w 9312"/>
                <a:gd name="T41" fmla="*/ 2656 h 5375"/>
                <a:gd name="T42" fmla="*/ 4000 w 9312"/>
                <a:gd name="T43" fmla="*/ 2656 h 5375"/>
                <a:gd name="T44" fmla="*/ 4437 w 9312"/>
                <a:gd name="T45" fmla="*/ 3718 h 5375"/>
                <a:gd name="T46" fmla="*/ 4594 w 9312"/>
                <a:gd name="T47" fmla="*/ 3718 h 5375"/>
                <a:gd name="T48" fmla="*/ 4625 w 9312"/>
                <a:gd name="T49" fmla="*/ 3936 h 5375"/>
                <a:gd name="T50" fmla="*/ 4312 w 9312"/>
                <a:gd name="T51" fmla="*/ 3874 h 5375"/>
                <a:gd name="T52" fmla="*/ 4219 w 9312"/>
                <a:gd name="T53" fmla="*/ 2594 h 5375"/>
                <a:gd name="T54" fmla="*/ 4406 w 9312"/>
                <a:gd name="T55" fmla="*/ 2594 h 5375"/>
                <a:gd name="T56" fmla="*/ 4594 w 9312"/>
                <a:gd name="T57" fmla="*/ 2874 h 5375"/>
                <a:gd name="T58" fmla="*/ 4594 w 9312"/>
                <a:gd name="T59" fmla="*/ 3093 h 5375"/>
                <a:gd name="T60" fmla="*/ 4406 w 9312"/>
                <a:gd name="T61" fmla="*/ 3624 h 5375"/>
                <a:gd name="T62" fmla="*/ 5186 w 9312"/>
                <a:gd name="T63" fmla="*/ 3093 h 5375"/>
                <a:gd name="T64" fmla="*/ 5061 w 9312"/>
                <a:gd name="T65" fmla="*/ 3093 h 5375"/>
                <a:gd name="T66" fmla="*/ 5030 w 9312"/>
                <a:gd name="T67" fmla="*/ 3843 h 5375"/>
                <a:gd name="T68" fmla="*/ 4811 w 9312"/>
                <a:gd name="T69" fmla="*/ 3843 h 5375"/>
                <a:gd name="T70" fmla="*/ 4936 w 9312"/>
                <a:gd name="T71" fmla="*/ 2936 h 5375"/>
                <a:gd name="T72" fmla="*/ 5311 w 9312"/>
                <a:gd name="T73" fmla="*/ 2999 h 5375"/>
                <a:gd name="T74" fmla="*/ 5655 w 9312"/>
                <a:gd name="T75" fmla="*/ 3843 h 5375"/>
                <a:gd name="T76" fmla="*/ 5561 w 9312"/>
                <a:gd name="T77" fmla="*/ 3936 h 5375"/>
                <a:gd name="T78" fmla="*/ 5468 w 9312"/>
                <a:gd name="T79" fmla="*/ 2968 h 5375"/>
                <a:gd name="T80" fmla="*/ 5655 w 9312"/>
                <a:gd name="T81" fmla="*/ 2968 h 5375"/>
                <a:gd name="T82" fmla="*/ 5561 w 9312"/>
                <a:gd name="T83" fmla="*/ 2749 h 5375"/>
                <a:gd name="T84" fmla="*/ 5468 w 9312"/>
                <a:gd name="T85" fmla="*/ 2656 h 5375"/>
                <a:gd name="T86" fmla="*/ 5655 w 9312"/>
                <a:gd name="T87" fmla="*/ 2656 h 5375"/>
                <a:gd name="T88" fmla="*/ 6561 w 9312"/>
                <a:gd name="T89" fmla="*/ 3780 h 5375"/>
                <a:gd name="T90" fmla="*/ 6530 w 9312"/>
                <a:gd name="T91" fmla="*/ 3905 h 5375"/>
                <a:gd name="T92" fmla="*/ 6405 w 9312"/>
                <a:gd name="T93" fmla="*/ 3905 h 5375"/>
                <a:gd name="T94" fmla="*/ 5999 w 9312"/>
                <a:gd name="T95" fmla="*/ 3905 h 5375"/>
                <a:gd name="T96" fmla="*/ 5843 w 9312"/>
                <a:gd name="T97" fmla="*/ 3905 h 5375"/>
                <a:gd name="T98" fmla="*/ 6061 w 9312"/>
                <a:gd name="T99" fmla="*/ 3405 h 5375"/>
                <a:gd name="T100" fmla="*/ 5843 w 9312"/>
                <a:gd name="T101" fmla="*/ 2874 h 5375"/>
                <a:gd name="T102" fmla="*/ 6186 w 9312"/>
                <a:gd name="T103" fmla="*/ 3218 h 5375"/>
                <a:gd name="T104" fmla="*/ 6530 w 9312"/>
                <a:gd name="T105" fmla="*/ 2874 h 5375"/>
                <a:gd name="T106" fmla="*/ 6311 w 9312"/>
                <a:gd name="T107" fmla="*/ 3405 h 5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12" h="5375">
                  <a:moveTo>
                    <a:pt x="7624" y="1937"/>
                  </a:moveTo>
                  <a:lnTo>
                    <a:pt x="7624" y="1937"/>
                  </a:lnTo>
                  <a:cubicBezTo>
                    <a:pt x="7499" y="1937"/>
                    <a:pt x="7405" y="1969"/>
                    <a:pt x="7311" y="1969"/>
                  </a:cubicBezTo>
                  <a:cubicBezTo>
                    <a:pt x="7249" y="875"/>
                    <a:pt x="6343" y="0"/>
                    <a:pt x="5249" y="0"/>
                  </a:cubicBezTo>
                  <a:cubicBezTo>
                    <a:pt x="4375" y="0"/>
                    <a:pt x="3656" y="531"/>
                    <a:pt x="3344" y="1281"/>
                  </a:cubicBezTo>
                  <a:cubicBezTo>
                    <a:pt x="3094" y="1156"/>
                    <a:pt x="2812" y="1062"/>
                    <a:pt x="2531" y="1062"/>
                  </a:cubicBezTo>
                  <a:cubicBezTo>
                    <a:pt x="1656" y="1062"/>
                    <a:pt x="937" y="1781"/>
                    <a:pt x="937" y="2656"/>
                  </a:cubicBezTo>
                  <a:cubicBezTo>
                    <a:pt x="937" y="2749"/>
                    <a:pt x="937" y="2843"/>
                    <a:pt x="968" y="2936"/>
                  </a:cubicBezTo>
                  <a:cubicBezTo>
                    <a:pt x="406" y="3061"/>
                    <a:pt x="0" y="3530"/>
                    <a:pt x="0" y="4124"/>
                  </a:cubicBezTo>
                  <a:cubicBezTo>
                    <a:pt x="0" y="4811"/>
                    <a:pt x="500" y="5343"/>
                    <a:pt x="1156" y="5374"/>
                  </a:cubicBezTo>
                  <a:cubicBezTo>
                    <a:pt x="1187" y="5374"/>
                    <a:pt x="1219" y="5374"/>
                    <a:pt x="1219" y="5374"/>
                  </a:cubicBezTo>
                  <a:cubicBezTo>
                    <a:pt x="7561" y="5374"/>
                    <a:pt x="7561" y="5374"/>
                    <a:pt x="7561" y="5374"/>
                  </a:cubicBezTo>
                  <a:cubicBezTo>
                    <a:pt x="7561" y="5374"/>
                    <a:pt x="7593" y="5374"/>
                    <a:pt x="7624" y="5374"/>
                  </a:cubicBezTo>
                  <a:cubicBezTo>
                    <a:pt x="8561" y="5374"/>
                    <a:pt x="9311" y="4624"/>
                    <a:pt x="9311" y="3655"/>
                  </a:cubicBezTo>
                  <a:cubicBezTo>
                    <a:pt x="9311" y="2717"/>
                    <a:pt x="8561" y="1937"/>
                    <a:pt x="7624" y="1937"/>
                  </a:cubicBezTo>
                  <a:close/>
                  <a:moveTo>
                    <a:pt x="3594" y="3811"/>
                  </a:moveTo>
                  <a:lnTo>
                    <a:pt x="3594" y="3811"/>
                  </a:lnTo>
                  <a:cubicBezTo>
                    <a:pt x="3594" y="3843"/>
                    <a:pt x="3469" y="3936"/>
                    <a:pt x="3219" y="3936"/>
                  </a:cubicBezTo>
                  <a:cubicBezTo>
                    <a:pt x="2875" y="3936"/>
                    <a:pt x="2781" y="3593"/>
                    <a:pt x="2781" y="3468"/>
                  </a:cubicBezTo>
                  <a:cubicBezTo>
                    <a:pt x="2781" y="2968"/>
                    <a:pt x="2781" y="2968"/>
                    <a:pt x="2781" y="2968"/>
                  </a:cubicBezTo>
                  <a:cubicBezTo>
                    <a:pt x="2781" y="2811"/>
                    <a:pt x="2875" y="2500"/>
                    <a:pt x="3250" y="2500"/>
                  </a:cubicBezTo>
                  <a:cubicBezTo>
                    <a:pt x="3469" y="2500"/>
                    <a:pt x="3594" y="2562"/>
                    <a:pt x="3594" y="2594"/>
                  </a:cubicBezTo>
                  <a:cubicBezTo>
                    <a:pt x="3656" y="2625"/>
                    <a:pt x="3656" y="2687"/>
                    <a:pt x="3594" y="2749"/>
                  </a:cubicBezTo>
                  <a:cubicBezTo>
                    <a:pt x="3562" y="2780"/>
                    <a:pt x="3500" y="2780"/>
                    <a:pt x="3469" y="2749"/>
                  </a:cubicBezTo>
                  <a:cubicBezTo>
                    <a:pt x="3469" y="2749"/>
                    <a:pt x="3406" y="2687"/>
                    <a:pt x="3250" y="2687"/>
                  </a:cubicBezTo>
                  <a:cubicBezTo>
                    <a:pt x="3000" y="2687"/>
                    <a:pt x="3000" y="2936"/>
                    <a:pt x="3000" y="2968"/>
                  </a:cubicBezTo>
                  <a:cubicBezTo>
                    <a:pt x="3000" y="3468"/>
                    <a:pt x="3000" y="3468"/>
                    <a:pt x="3000" y="3468"/>
                  </a:cubicBezTo>
                  <a:cubicBezTo>
                    <a:pt x="3000" y="3499"/>
                    <a:pt x="3031" y="3718"/>
                    <a:pt x="3219" y="3718"/>
                  </a:cubicBezTo>
                  <a:cubicBezTo>
                    <a:pt x="3375" y="3718"/>
                    <a:pt x="3469" y="3655"/>
                    <a:pt x="3469" y="3655"/>
                  </a:cubicBezTo>
                  <a:cubicBezTo>
                    <a:pt x="3500" y="3624"/>
                    <a:pt x="3562" y="3624"/>
                    <a:pt x="3625" y="3686"/>
                  </a:cubicBezTo>
                  <a:cubicBezTo>
                    <a:pt x="3656" y="3718"/>
                    <a:pt x="3656" y="3780"/>
                    <a:pt x="3594" y="3811"/>
                  </a:cubicBezTo>
                  <a:close/>
                  <a:moveTo>
                    <a:pt x="4000" y="3843"/>
                  </a:moveTo>
                  <a:lnTo>
                    <a:pt x="4000" y="3843"/>
                  </a:lnTo>
                  <a:cubicBezTo>
                    <a:pt x="4000" y="3905"/>
                    <a:pt x="3937" y="3936"/>
                    <a:pt x="3875" y="3936"/>
                  </a:cubicBezTo>
                  <a:cubicBezTo>
                    <a:pt x="3812" y="3936"/>
                    <a:pt x="3781" y="3905"/>
                    <a:pt x="3781" y="3843"/>
                  </a:cubicBezTo>
                  <a:cubicBezTo>
                    <a:pt x="3781" y="2968"/>
                    <a:pt x="3781" y="2968"/>
                    <a:pt x="3781" y="2968"/>
                  </a:cubicBezTo>
                  <a:cubicBezTo>
                    <a:pt x="3781" y="2905"/>
                    <a:pt x="3812" y="2874"/>
                    <a:pt x="3875" y="2874"/>
                  </a:cubicBezTo>
                  <a:cubicBezTo>
                    <a:pt x="3937" y="2874"/>
                    <a:pt x="4000" y="2905"/>
                    <a:pt x="4000" y="2968"/>
                  </a:cubicBezTo>
                  <a:lnTo>
                    <a:pt x="4000" y="3843"/>
                  </a:lnTo>
                  <a:close/>
                  <a:moveTo>
                    <a:pt x="3875" y="2749"/>
                  </a:moveTo>
                  <a:lnTo>
                    <a:pt x="3875" y="2749"/>
                  </a:lnTo>
                  <a:cubicBezTo>
                    <a:pt x="3812" y="2749"/>
                    <a:pt x="3781" y="2717"/>
                    <a:pt x="3781" y="2656"/>
                  </a:cubicBezTo>
                  <a:cubicBezTo>
                    <a:pt x="3781" y="2594"/>
                    <a:pt x="3812" y="2531"/>
                    <a:pt x="3875" y="2531"/>
                  </a:cubicBezTo>
                  <a:cubicBezTo>
                    <a:pt x="3937" y="2531"/>
                    <a:pt x="4000" y="2594"/>
                    <a:pt x="4000" y="2656"/>
                  </a:cubicBezTo>
                  <a:cubicBezTo>
                    <a:pt x="4000" y="2717"/>
                    <a:pt x="3937" y="2749"/>
                    <a:pt x="3875" y="2749"/>
                  </a:cubicBezTo>
                  <a:close/>
                  <a:moveTo>
                    <a:pt x="4437" y="3718"/>
                  </a:moveTo>
                  <a:lnTo>
                    <a:pt x="4437" y="3718"/>
                  </a:lnTo>
                  <a:cubicBezTo>
                    <a:pt x="4469" y="3718"/>
                    <a:pt x="4531" y="3718"/>
                    <a:pt x="4594" y="3718"/>
                  </a:cubicBezTo>
                  <a:cubicBezTo>
                    <a:pt x="4656" y="3718"/>
                    <a:pt x="4686" y="3749"/>
                    <a:pt x="4718" y="3811"/>
                  </a:cubicBezTo>
                  <a:cubicBezTo>
                    <a:pt x="4718" y="3874"/>
                    <a:pt x="4686" y="3905"/>
                    <a:pt x="4625" y="3936"/>
                  </a:cubicBezTo>
                  <a:cubicBezTo>
                    <a:pt x="4594" y="3936"/>
                    <a:pt x="4562" y="3936"/>
                    <a:pt x="4531" y="3936"/>
                  </a:cubicBezTo>
                  <a:cubicBezTo>
                    <a:pt x="4437" y="3936"/>
                    <a:pt x="4375" y="3905"/>
                    <a:pt x="4312" y="3874"/>
                  </a:cubicBezTo>
                  <a:cubicBezTo>
                    <a:pt x="4219" y="3780"/>
                    <a:pt x="4219" y="3655"/>
                    <a:pt x="4219" y="3624"/>
                  </a:cubicBezTo>
                  <a:cubicBezTo>
                    <a:pt x="4219" y="2594"/>
                    <a:pt x="4219" y="2594"/>
                    <a:pt x="4219" y="2594"/>
                  </a:cubicBezTo>
                  <a:cubicBezTo>
                    <a:pt x="4219" y="2531"/>
                    <a:pt x="4250" y="2500"/>
                    <a:pt x="4312" y="2500"/>
                  </a:cubicBezTo>
                  <a:cubicBezTo>
                    <a:pt x="4375" y="2500"/>
                    <a:pt x="4406" y="2531"/>
                    <a:pt x="4406" y="2594"/>
                  </a:cubicBezTo>
                  <a:cubicBezTo>
                    <a:pt x="4406" y="2874"/>
                    <a:pt x="4406" y="2874"/>
                    <a:pt x="4406" y="2874"/>
                  </a:cubicBezTo>
                  <a:cubicBezTo>
                    <a:pt x="4594" y="2874"/>
                    <a:pt x="4594" y="2874"/>
                    <a:pt x="4594" y="2874"/>
                  </a:cubicBezTo>
                  <a:cubicBezTo>
                    <a:pt x="4656" y="2874"/>
                    <a:pt x="4718" y="2936"/>
                    <a:pt x="4718" y="2999"/>
                  </a:cubicBezTo>
                  <a:cubicBezTo>
                    <a:pt x="4718" y="3061"/>
                    <a:pt x="4656" y="3093"/>
                    <a:pt x="4594" y="3093"/>
                  </a:cubicBezTo>
                  <a:cubicBezTo>
                    <a:pt x="4406" y="3093"/>
                    <a:pt x="4406" y="3093"/>
                    <a:pt x="4406" y="3093"/>
                  </a:cubicBezTo>
                  <a:cubicBezTo>
                    <a:pt x="4406" y="3624"/>
                    <a:pt x="4406" y="3624"/>
                    <a:pt x="4406" y="3624"/>
                  </a:cubicBezTo>
                  <a:cubicBezTo>
                    <a:pt x="4406" y="3624"/>
                    <a:pt x="4406" y="3686"/>
                    <a:pt x="4437" y="3718"/>
                  </a:cubicBezTo>
                  <a:close/>
                  <a:moveTo>
                    <a:pt x="5186" y="3093"/>
                  </a:moveTo>
                  <a:lnTo>
                    <a:pt x="5186" y="3093"/>
                  </a:lnTo>
                  <a:cubicBezTo>
                    <a:pt x="5155" y="3061"/>
                    <a:pt x="5093" y="3061"/>
                    <a:pt x="5061" y="3093"/>
                  </a:cubicBezTo>
                  <a:cubicBezTo>
                    <a:pt x="5030" y="3124"/>
                    <a:pt x="5030" y="3155"/>
                    <a:pt x="5030" y="3155"/>
                  </a:cubicBezTo>
                  <a:cubicBezTo>
                    <a:pt x="5030" y="3843"/>
                    <a:pt x="5030" y="3843"/>
                    <a:pt x="5030" y="3843"/>
                  </a:cubicBezTo>
                  <a:cubicBezTo>
                    <a:pt x="5030" y="3874"/>
                    <a:pt x="4968" y="3936"/>
                    <a:pt x="4936" y="3936"/>
                  </a:cubicBezTo>
                  <a:cubicBezTo>
                    <a:pt x="4874" y="3936"/>
                    <a:pt x="4811" y="3874"/>
                    <a:pt x="4811" y="3843"/>
                  </a:cubicBezTo>
                  <a:cubicBezTo>
                    <a:pt x="4811" y="3155"/>
                    <a:pt x="4811" y="3155"/>
                    <a:pt x="4811" y="3155"/>
                  </a:cubicBezTo>
                  <a:cubicBezTo>
                    <a:pt x="4811" y="3155"/>
                    <a:pt x="4811" y="3030"/>
                    <a:pt x="4936" y="2936"/>
                  </a:cubicBezTo>
                  <a:cubicBezTo>
                    <a:pt x="4999" y="2874"/>
                    <a:pt x="5093" y="2843"/>
                    <a:pt x="5218" y="2874"/>
                  </a:cubicBezTo>
                  <a:cubicBezTo>
                    <a:pt x="5280" y="2874"/>
                    <a:pt x="5311" y="2936"/>
                    <a:pt x="5311" y="2999"/>
                  </a:cubicBezTo>
                  <a:cubicBezTo>
                    <a:pt x="5311" y="3061"/>
                    <a:pt x="5249" y="3093"/>
                    <a:pt x="5186" y="3093"/>
                  </a:cubicBezTo>
                  <a:close/>
                  <a:moveTo>
                    <a:pt x="5655" y="3843"/>
                  </a:moveTo>
                  <a:lnTo>
                    <a:pt x="5655" y="3843"/>
                  </a:lnTo>
                  <a:cubicBezTo>
                    <a:pt x="5655" y="3905"/>
                    <a:pt x="5624" y="3936"/>
                    <a:pt x="5561" y="3936"/>
                  </a:cubicBezTo>
                  <a:cubicBezTo>
                    <a:pt x="5499" y="3936"/>
                    <a:pt x="5468" y="3905"/>
                    <a:pt x="5468" y="3843"/>
                  </a:cubicBezTo>
                  <a:cubicBezTo>
                    <a:pt x="5468" y="2968"/>
                    <a:pt x="5468" y="2968"/>
                    <a:pt x="5468" y="2968"/>
                  </a:cubicBezTo>
                  <a:cubicBezTo>
                    <a:pt x="5468" y="2905"/>
                    <a:pt x="5499" y="2874"/>
                    <a:pt x="5561" y="2874"/>
                  </a:cubicBezTo>
                  <a:cubicBezTo>
                    <a:pt x="5624" y="2874"/>
                    <a:pt x="5655" y="2905"/>
                    <a:pt x="5655" y="2968"/>
                  </a:cubicBezTo>
                  <a:lnTo>
                    <a:pt x="5655" y="3843"/>
                  </a:lnTo>
                  <a:close/>
                  <a:moveTo>
                    <a:pt x="5561" y="2749"/>
                  </a:moveTo>
                  <a:lnTo>
                    <a:pt x="5561" y="2749"/>
                  </a:lnTo>
                  <a:cubicBezTo>
                    <a:pt x="5499" y="2749"/>
                    <a:pt x="5468" y="2717"/>
                    <a:pt x="5468" y="2656"/>
                  </a:cubicBezTo>
                  <a:cubicBezTo>
                    <a:pt x="5468" y="2594"/>
                    <a:pt x="5499" y="2531"/>
                    <a:pt x="5561" y="2531"/>
                  </a:cubicBezTo>
                  <a:cubicBezTo>
                    <a:pt x="5624" y="2531"/>
                    <a:pt x="5655" y="2594"/>
                    <a:pt x="5655" y="2656"/>
                  </a:cubicBezTo>
                  <a:cubicBezTo>
                    <a:pt x="5655" y="2717"/>
                    <a:pt x="5624" y="2749"/>
                    <a:pt x="5561" y="2749"/>
                  </a:cubicBezTo>
                  <a:close/>
                  <a:moveTo>
                    <a:pt x="6561" y="3780"/>
                  </a:moveTo>
                  <a:lnTo>
                    <a:pt x="6561" y="3780"/>
                  </a:lnTo>
                  <a:cubicBezTo>
                    <a:pt x="6593" y="3811"/>
                    <a:pt x="6593" y="3874"/>
                    <a:pt x="6530" y="3905"/>
                  </a:cubicBezTo>
                  <a:cubicBezTo>
                    <a:pt x="6530" y="3936"/>
                    <a:pt x="6499" y="3936"/>
                    <a:pt x="6468" y="3936"/>
                  </a:cubicBezTo>
                  <a:cubicBezTo>
                    <a:pt x="6436" y="3936"/>
                    <a:pt x="6405" y="3905"/>
                    <a:pt x="6405" y="3905"/>
                  </a:cubicBezTo>
                  <a:cubicBezTo>
                    <a:pt x="6186" y="3593"/>
                    <a:pt x="6186" y="3593"/>
                    <a:pt x="6186" y="3593"/>
                  </a:cubicBezTo>
                  <a:cubicBezTo>
                    <a:pt x="5999" y="3905"/>
                    <a:pt x="5999" y="3905"/>
                    <a:pt x="5999" y="3905"/>
                  </a:cubicBezTo>
                  <a:cubicBezTo>
                    <a:pt x="5968" y="3905"/>
                    <a:pt x="5936" y="3936"/>
                    <a:pt x="5905" y="3936"/>
                  </a:cubicBezTo>
                  <a:cubicBezTo>
                    <a:pt x="5905" y="3936"/>
                    <a:pt x="5874" y="3936"/>
                    <a:pt x="5843" y="3905"/>
                  </a:cubicBezTo>
                  <a:cubicBezTo>
                    <a:pt x="5811" y="3874"/>
                    <a:pt x="5780" y="3811"/>
                    <a:pt x="5811" y="3780"/>
                  </a:cubicBezTo>
                  <a:cubicBezTo>
                    <a:pt x="6061" y="3405"/>
                    <a:pt x="6061" y="3405"/>
                    <a:pt x="6061" y="3405"/>
                  </a:cubicBezTo>
                  <a:cubicBezTo>
                    <a:pt x="5811" y="3030"/>
                    <a:pt x="5811" y="3030"/>
                    <a:pt x="5811" y="3030"/>
                  </a:cubicBezTo>
                  <a:cubicBezTo>
                    <a:pt x="5780" y="2968"/>
                    <a:pt x="5811" y="2905"/>
                    <a:pt x="5843" y="2874"/>
                  </a:cubicBezTo>
                  <a:cubicBezTo>
                    <a:pt x="5905" y="2843"/>
                    <a:pt x="5968" y="2874"/>
                    <a:pt x="5999" y="2905"/>
                  </a:cubicBezTo>
                  <a:cubicBezTo>
                    <a:pt x="6186" y="3218"/>
                    <a:pt x="6186" y="3218"/>
                    <a:pt x="6186" y="3218"/>
                  </a:cubicBezTo>
                  <a:cubicBezTo>
                    <a:pt x="6405" y="2905"/>
                    <a:pt x="6405" y="2905"/>
                    <a:pt x="6405" y="2905"/>
                  </a:cubicBezTo>
                  <a:cubicBezTo>
                    <a:pt x="6436" y="2874"/>
                    <a:pt x="6499" y="2843"/>
                    <a:pt x="6530" y="2874"/>
                  </a:cubicBezTo>
                  <a:cubicBezTo>
                    <a:pt x="6593" y="2905"/>
                    <a:pt x="6593" y="2968"/>
                    <a:pt x="6561" y="3030"/>
                  </a:cubicBezTo>
                  <a:cubicBezTo>
                    <a:pt x="6311" y="3405"/>
                    <a:pt x="6311" y="3405"/>
                    <a:pt x="6311" y="3405"/>
                  </a:cubicBezTo>
                  <a:lnTo>
                    <a:pt x="6561" y="3780"/>
                  </a:lnTo>
                  <a:close/>
                </a:path>
              </a:pathLst>
            </a:custGeom>
            <a:ln>
              <a:solidFill>
                <a:schemeClr val="accent1"/>
              </a:solidFill>
            </a:ln>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2">
              <a:schemeClr val="accent2"/>
            </a:lnRef>
            <a:fillRef idx="1">
              <a:schemeClr val="lt1"/>
            </a:fillRef>
            <a:effectRef idx="0">
              <a:schemeClr val="accent2"/>
            </a:effectRef>
            <a:fontRef idx="minor">
              <a:schemeClr val="dk1"/>
            </a:fontRef>
          </p:style>
          <p:txBody>
            <a:bodyPr wrap="none" anchor="ctr"/>
            <a:lstStyle/>
            <a:p>
              <a:endParaRPr lang="en-US">
                <a:solidFill>
                  <a:srgbClr val="000000"/>
                </a:solidFill>
              </a:endParaRPr>
            </a:p>
          </p:txBody>
        </p:sp>
      </p:grpSp>
      <p:sp>
        <p:nvSpPr>
          <p:cNvPr id="106" name="TextBox 105">
            <a:extLst>
              <a:ext uri="{FF2B5EF4-FFF2-40B4-BE49-F238E27FC236}">
                <a16:creationId xmlns:a16="http://schemas.microsoft.com/office/drawing/2014/main" id="{926EB736-465F-40C4-965E-16CED0A5FF74}"/>
              </a:ext>
            </a:extLst>
          </p:cNvPr>
          <p:cNvSpPr txBox="1"/>
          <p:nvPr/>
        </p:nvSpPr>
        <p:spPr>
          <a:xfrm>
            <a:off x="9758115" y="2473814"/>
            <a:ext cx="2201706" cy="1538883"/>
          </a:xfrm>
          <a:prstGeom prst="rect">
            <a:avLst/>
          </a:prstGeom>
          <a:noFill/>
        </p:spPr>
        <p:txBody>
          <a:bodyPr wrap="square" rtlCol="0">
            <a:spAutoFit/>
          </a:bodyPr>
          <a:lstStyle/>
          <a:p>
            <a:pPr algn="ctr"/>
            <a:r>
              <a:rPr lang="en-US" sz="1200" b="1" dirty="0"/>
              <a:t>Customer-Managed </a:t>
            </a:r>
            <a:br>
              <a:rPr lang="en-US" sz="1200" b="1" dirty="0"/>
            </a:br>
            <a:r>
              <a:rPr lang="en-US" sz="1200" b="1" dirty="0"/>
              <a:t>Private Cloud Storage Options</a:t>
            </a:r>
          </a:p>
          <a:p>
            <a:pPr marL="285750" indent="-285750">
              <a:buFont typeface="Arial" panose="020B0604020202020204" pitchFamily="34" charset="0"/>
              <a:buChar char="•"/>
            </a:pPr>
            <a:r>
              <a:rPr lang="en-US" sz="1400" dirty="0"/>
              <a:t>Azure</a:t>
            </a:r>
          </a:p>
          <a:p>
            <a:pPr marL="285750" indent="-285750">
              <a:buFont typeface="Arial" panose="020B0604020202020204" pitchFamily="34" charset="0"/>
              <a:buChar char="•"/>
            </a:pPr>
            <a:r>
              <a:rPr lang="en-US" sz="1400" dirty="0"/>
              <a:t>Amazon AWS</a:t>
            </a:r>
          </a:p>
          <a:p>
            <a:pPr marL="285750" indent="-285750">
              <a:buFont typeface="Arial" panose="020B0604020202020204" pitchFamily="34" charset="0"/>
              <a:buChar char="•"/>
            </a:pPr>
            <a:r>
              <a:rPr lang="en-US" sz="1400" dirty="0"/>
              <a:t>Any S3-compatible service</a:t>
            </a:r>
          </a:p>
          <a:p>
            <a:pPr marL="285750" indent="-285750">
              <a:buFont typeface="Arial" panose="020B0604020202020204" pitchFamily="34" charset="0"/>
              <a:buChar char="•"/>
            </a:pPr>
            <a:r>
              <a:rPr lang="en-US" sz="1400" dirty="0"/>
              <a:t>Google Cloud Platform</a:t>
            </a:r>
            <a:endParaRPr lang="en-US" sz="1600" dirty="0"/>
          </a:p>
        </p:txBody>
      </p:sp>
      <p:pic>
        <p:nvPicPr>
          <p:cNvPr id="107" name="Picture 2" descr="Image result for aws logo white">
            <a:extLst>
              <a:ext uri="{FF2B5EF4-FFF2-40B4-BE49-F238E27FC236}">
                <a16:creationId xmlns:a16="http://schemas.microsoft.com/office/drawing/2014/main" id="{1A6C7E5B-B86B-4902-93F3-67D50904D90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718756" y="3591189"/>
            <a:ext cx="1062098" cy="404925"/>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B04DCC40-8E45-474C-9841-40FA24265B86}"/>
              </a:ext>
            </a:extLst>
          </p:cNvPr>
          <p:cNvSpPr txBox="1"/>
          <p:nvPr/>
        </p:nvSpPr>
        <p:spPr>
          <a:xfrm>
            <a:off x="5539155" y="2935226"/>
            <a:ext cx="898297" cy="523220"/>
          </a:xfrm>
          <a:prstGeom prst="rect">
            <a:avLst/>
          </a:prstGeom>
          <a:noFill/>
        </p:spPr>
        <p:txBody>
          <a:bodyPr wrap="square" rtlCol="0">
            <a:spAutoFit/>
          </a:bodyPr>
          <a:lstStyle/>
          <a:p>
            <a:pPr algn="ctr"/>
            <a:r>
              <a:rPr lang="en-US" sz="2800" b="1" dirty="0">
                <a:solidFill>
                  <a:schemeClr val="accent2"/>
                </a:solidFill>
              </a:rPr>
              <a:t>Data</a:t>
            </a:r>
          </a:p>
        </p:txBody>
      </p:sp>
      <p:sp>
        <p:nvSpPr>
          <p:cNvPr id="112" name="TextBox 111">
            <a:extLst>
              <a:ext uri="{FF2B5EF4-FFF2-40B4-BE49-F238E27FC236}">
                <a16:creationId xmlns:a16="http://schemas.microsoft.com/office/drawing/2014/main" id="{4C15318C-724C-42D8-85EC-A5441D9AE1A4}"/>
              </a:ext>
            </a:extLst>
          </p:cNvPr>
          <p:cNvSpPr txBox="1"/>
          <p:nvPr/>
        </p:nvSpPr>
        <p:spPr>
          <a:xfrm>
            <a:off x="5673379" y="1416983"/>
            <a:ext cx="854453" cy="523220"/>
          </a:xfrm>
          <a:prstGeom prst="rect">
            <a:avLst/>
          </a:prstGeom>
          <a:noFill/>
        </p:spPr>
        <p:txBody>
          <a:bodyPr wrap="square" rtlCol="0">
            <a:spAutoFit/>
          </a:bodyPr>
          <a:lstStyle/>
          <a:p>
            <a:pPr algn="ctr"/>
            <a:r>
              <a:rPr lang="en-US" sz="2800" b="1" dirty="0">
                <a:solidFill>
                  <a:schemeClr val="accent2"/>
                </a:solidFill>
              </a:rPr>
              <a:t>UX</a:t>
            </a:r>
          </a:p>
        </p:txBody>
      </p:sp>
    </p:spTree>
    <p:extLst>
      <p:ext uri="{BB962C8B-B14F-4D97-AF65-F5344CB8AC3E}">
        <p14:creationId xmlns:p14="http://schemas.microsoft.com/office/powerpoint/2010/main" val="12045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6" grpId="0"/>
      <p:bldP spid="167" grpId="0"/>
      <p:bldP spid="168" grpId="0"/>
      <p:bldP spid="1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CE831-4A2B-4C0C-9A96-97B4258DDD19}"/>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Use Cases: Citrix Content Collaboration</a:t>
            </a:r>
          </a:p>
        </p:txBody>
      </p:sp>
      <p:sp>
        <p:nvSpPr>
          <p:cNvPr id="7" name="TextBox 6">
            <a:extLst>
              <a:ext uri="{FF2B5EF4-FFF2-40B4-BE49-F238E27FC236}">
                <a16:creationId xmlns:a16="http://schemas.microsoft.com/office/drawing/2014/main" id="{84BAC0A2-892B-4BF5-84E4-DFE696F023F7}"/>
              </a:ext>
            </a:extLst>
          </p:cNvPr>
          <p:cNvSpPr txBox="1"/>
          <p:nvPr/>
        </p:nvSpPr>
        <p:spPr>
          <a:xfrm>
            <a:off x="428128" y="1479898"/>
            <a:ext cx="3521571" cy="461665"/>
          </a:xfrm>
          <a:prstGeom prst="rect">
            <a:avLst/>
          </a:prstGeom>
          <a:noFill/>
        </p:spPr>
        <p:txBody>
          <a:bodyPr wrap="square" rtlCol="0">
            <a:spAutoFit/>
          </a:bodyPr>
          <a:lstStyle/>
          <a:p>
            <a:pPr algn="ctr"/>
            <a:r>
              <a:rPr lang="en-US" sz="2400" b="1" dirty="0">
                <a:solidFill>
                  <a:schemeClr val="accent6"/>
                </a:solidFill>
              </a:rPr>
              <a:t>Large File Sharing</a:t>
            </a:r>
            <a:endParaRPr lang="en-US" sz="1400" b="1" dirty="0">
              <a:solidFill>
                <a:schemeClr val="accent6"/>
              </a:solidFill>
            </a:endParaRPr>
          </a:p>
        </p:txBody>
      </p:sp>
      <p:sp>
        <p:nvSpPr>
          <p:cNvPr id="8" name="TextBox 7">
            <a:extLst>
              <a:ext uri="{FF2B5EF4-FFF2-40B4-BE49-F238E27FC236}">
                <a16:creationId xmlns:a16="http://schemas.microsoft.com/office/drawing/2014/main" id="{2910B101-69D3-4CBF-8332-2B2B74E57C7F}"/>
              </a:ext>
            </a:extLst>
          </p:cNvPr>
          <p:cNvSpPr txBox="1"/>
          <p:nvPr/>
        </p:nvSpPr>
        <p:spPr>
          <a:xfrm>
            <a:off x="4335214" y="1295233"/>
            <a:ext cx="3521571" cy="830997"/>
          </a:xfrm>
          <a:prstGeom prst="rect">
            <a:avLst/>
          </a:prstGeom>
          <a:noFill/>
        </p:spPr>
        <p:txBody>
          <a:bodyPr wrap="square" rtlCol="0">
            <a:spAutoFit/>
          </a:bodyPr>
          <a:lstStyle/>
          <a:p>
            <a:pPr algn="ctr"/>
            <a:r>
              <a:rPr lang="en-US" sz="2400" b="1" dirty="0">
                <a:solidFill>
                  <a:schemeClr val="accent3"/>
                </a:solidFill>
              </a:rPr>
              <a:t>Connect multiple storage platforms</a:t>
            </a:r>
            <a:endParaRPr lang="en-US" sz="1400" b="1" dirty="0">
              <a:solidFill>
                <a:schemeClr val="accent3"/>
              </a:solidFill>
            </a:endParaRPr>
          </a:p>
        </p:txBody>
      </p:sp>
      <p:sp>
        <p:nvSpPr>
          <p:cNvPr id="9" name="TextBox 8">
            <a:extLst>
              <a:ext uri="{FF2B5EF4-FFF2-40B4-BE49-F238E27FC236}">
                <a16:creationId xmlns:a16="http://schemas.microsoft.com/office/drawing/2014/main" id="{4E229309-D5A8-4DA7-AB64-69BFFD876AF9}"/>
              </a:ext>
            </a:extLst>
          </p:cNvPr>
          <p:cNvSpPr txBox="1"/>
          <p:nvPr/>
        </p:nvSpPr>
        <p:spPr>
          <a:xfrm>
            <a:off x="8242300" y="1295233"/>
            <a:ext cx="3521571" cy="830997"/>
          </a:xfrm>
          <a:prstGeom prst="rect">
            <a:avLst/>
          </a:prstGeom>
          <a:noFill/>
        </p:spPr>
        <p:txBody>
          <a:bodyPr wrap="square" rtlCol="0">
            <a:spAutoFit/>
          </a:bodyPr>
          <a:lstStyle/>
          <a:p>
            <a:pPr algn="ctr"/>
            <a:r>
              <a:rPr lang="en-US" sz="2400" b="1" dirty="0">
                <a:solidFill>
                  <a:schemeClr val="accent5"/>
                </a:solidFill>
              </a:rPr>
              <a:t>OneDrive in Virtual Desktops</a:t>
            </a:r>
            <a:endParaRPr lang="en-US" sz="1400" b="1" dirty="0">
              <a:solidFill>
                <a:schemeClr val="accent5"/>
              </a:solidFill>
            </a:endParaRPr>
          </a:p>
        </p:txBody>
      </p:sp>
      <p:sp>
        <p:nvSpPr>
          <p:cNvPr id="10" name="TextBox 9">
            <a:extLst>
              <a:ext uri="{FF2B5EF4-FFF2-40B4-BE49-F238E27FC236}">
                <a16:creationId xmlns:a16="http://schemas.microsoft.com/office/drawing/2014/main" id="{C4C1C60A-8D3B-46FC-9A31-4D80CE058986}"/>
              </a:ext>
            </a:extLst>
          </p:cNvPr>
          <p:cNvSpPr txBox="1"/>
          <p:nvPr/>
        </p:nvSpPr>
        <p:spPr>
          <a:xfrm>
            <a:off x="457204" y="4005830"/>
            <a:ext cx="3521571" cy="461665"/>
          </a:xfrm>
          <a:prstGeom prst="rect">
            <a:avLst/>
          </a:prstGeom>
          <a:noFill/>
        </p:spPr>
        <p:txBody>
          <a:bodyPr wrap="square" rtlCol="0">
            <a:spAutoFit/>
          </a:bodyPr>
          <a:lstStyle/>
          <a:p>
            <a:pPr algn="ctr"/>
            <a:r>
              <a:rPr lang="en-US" sz="2400" b="1" dirty="0">
                <a:solidFill>
                  <a:schemeClr val="accent2"/>
                </a:solidFill>
              </a:rPr>
              <a:t>GDPR Compliance</a:t>
            </a:r>
            <a:endParaRPr lang="en-US" sz="1400" b="1" dirty="0">
              <a:solidFill>
                <a:schemeClr val="accent2"/>
              </a:solidFill>
            </a:endParaRPr>
          </a:p>
        </p:txBody>
      </p:sp>
      <p:sp>
        <p:nvSpPr>
          <p:cNvPr id="11" name="TextBox 10">
            <a:extLst>
              <a:ext uri="{FF2B5EF4-FFF2-40B4-BE49-F238E27FC236}">
                <a16:creationId xmlns:a16="http://schemas.microsoft.com/office/drawing/2014/main" id="{2FEC235A-B64C-4D99-8E7B-78500983BADB}"/>
              </a:ext>
            </a:extLst>
          </p:cNvPr>
          <p:cNvSpPr txBox="1"/>
          <p:nvPr/>
        </p:nvSpPr>
        <p:spPr>
          <a:xfrm>
            <a:off x="4335213" y="4042057"/>
            <a:ext cx="3521571" cy="830997"/>
          </a:xfrm>
          <a:prstGeom prst="rect">
            <a:avLst/>
          </a:prstGeom>
          <a:noFill/>
        </p:spPr>
        <p:txBody>
          <a:bodyPr wrap="square" rtlCol="0">
            <a:spAutoFit/>
          </a:bodyPr>
          <a:lstStyle/>
          <a:p>
            <a:pPr algn="ctr"/>
            <a:r>
              <a:rPr lang="en-US" sz="2400" b="1" dirty="0">
                <a:solidFill>
                  <a:schemeClr val="accent1"/>
                </a:solidFill>
              </a:rPr>
              <a:t>Share files securely outside of your company</a:t>
            </a:r>
            <a:endParaRPr lang="en-US" sz="1400" b="1" dirty="0">
              <a:solidFill>
                <a:schemeClr val="accent1"/>
              </a:solidFill>
            </a:endParaRPr>
          </a:p>
        </p:txBody>
      </p:sp>
      <p:sp>
        <p:nvSpPr>
          <p:cNvPr id="12" name="TextBox 11">
            <a:extLst>
              <a:ext uri="{FF2B5EF4-FFF2-40B4-BE49-F238E27FC236}">
                <a16:creationId xmlns:a16="http://schemas.microsoft.com/office/drawing/2014/main" id="{6A373E17-D7C8-4657-82B4-7F116B20094E}"/>
              </a:ext>
            </a:extLst>
          </p:cNvPr>
          <p:cNvSpPr txBox="1"/>
          <p:nvPr/>
        </p:nvSpPr>
        <p:spPr>
          <a:xfrm>
            <a:off x="8213225" y="4042057"/>
            <a:ext cx="3521571" cy="830997"/>
          </a:xfrm>
          <a:prstGeom prst="rect">
            <a:avLst/>
          </a:prstGeom>
          <a:noFill/>
        </p:spPr>
        <p:txBody>
          <a:bodyPr wrap="square" rtlCol="0">
            <a:spAutoFit/>
          </a:bodyPr>
          <a:lstStyle/>
          <a:p>
            <a:pPr algn="ctr"/>
            <a:r>
              <a:rPr lang="en-US" sz="2400" b="1" dirty="0">
                <a:solidFill>
                  <a:schemeClr val="accent4"/>
                </a:solidFill>
              </a:rPr>
              <a:t>Execute simple workflows and electronic signatures</a:t>
            </a:r>
            <a:endParaRPr lang="en-US" sz="1400" b="1" dirty="0">
              <a:solidFill>
                <a:schemeClr val="accent4"/>
              </a:solidFill>
            </a:endParaRPr>
          </a:p>
        </p:txBody>
      </p:sp>
      <p:sp>
        <p:nvSpPr>
          <p:cNvPr id="13" name="TextBox 12">
            <a:extLst>
              <a:ext uri="{FF2B5EF4-FFF2-40B4-BE49-F238E27FC236}">
                <a16:creationId xmlns:a16="http://schemas.microsoft.com/office/drawing/2014/main" id="{6C7E9965-5BA7-4DE0-B9E5-ED96601A6128}"/>
              </a:ext>
            </a:extLst>
          </p:cNvPr>
          <p:cNvSpPr txBox="1"/>
          <p:nvPr/>
        </p:nvSpPr>
        <p:spPr>
          <a:xfrm>
            <a:off x="4533904" y="4908590"/>
            <a:ext cx="3322881" cy="1477328"/>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Unlike OneDrive, Citrix allows you to share and request files of all sizes via links or email, with expirations, watermarks, sign-in requirements, and more.</a:t>
            </a:r>
          </a:p>
        </p:txBody>
      </p:sp>
      <p:sp>
        <p:nvSpPr>
          <p:cNvPr id="14" name="TextBox 13">
            <a:extLst>
              <a:ext uri="{FF2B5EF4-FFF2-40B4-BE49-F238E27FC236}">
                <a16:creationId xmlns:a16="http://schemas.microsoft.com/office/drawing/2014/main" id="{01A1CDD1-1B11-47AE-B428-CC230E3A38FF}"/>
              </a:ext>
            </a:extLst>
          </p:cNvPr>
          <p:cNvSpPr txBox="1"/>
          <p:nvPr/>
        </p:nvSpPr>
        <p:spPr>
          <a:xfrm>
            <a:off x="8312569" y="4908590"/>
            <a:ext cx="3451302" cy="1477328"/>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Request feedback from others and get file curation &amp; approvals out of your inbox. Easily sign documents or request signatures from others. Final copies achieved.</a:t>
            </a:r>
          </a:p>
        </p:txBody>
      </p:sp>
      <p:sp>
        <p:nvSpPr>
          <p:cNvPr id="15" name="TextBox 14">
            <a:extLst>
              <a:ext uri="{FF2B5EF4-FFF2-40B4-BE49-F238E27FC236}">
                <a16:creationId xmlns:a16="http://schemas.microsoft.com/office/drawing/2014/main" id="{DD31125B-DE30-45F8-BA0C-9ED001B090E7}"/>
              </a:ext>
            </a:extLst>
          </p:cNvPr>
          <p:cNvSpPr txBox="1"/>
          <p:nvPr/>
        </p:nvSpPr>
        <p:spPr>
          <a:xfrm>
            <a:off x="492339" y="4547104"/>
            <a:ext cx="3457361" cy="2031325"/>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Personally identifiable information (PII) can be discovered &amp; removed by the account owner. All data is encrypted at rest and can be protected in transit using Information Rights Management (IRM)</a:t>
            </a:r>
          </a:p>
        </p:txBody>
      </p:sp>
      <p:sp>
        <p:nvSpPr>
          <p:cNvPr id="16" name="TextBox 15">
            <a:extLst>
              <a:ext uri="{FF2B5EF4-FFF2-40B4-BE49-F238E27FC236}">
                <a16:creationId xmlns:a16="http://schemas.microsoft.com/office/drawing/2014/main" id="{8B5A53A4-89AF-4753-9E68-0BEBE8398ACE}"/>
              </a:ext>
            </a:extLst>
          </p:cNvPr>
          <p:cNvSpPr txBox="1"/>
          <p:nvPr/>
        </p:nvSpPr>
        <p:spPr>
          <a:xfrm>
            <a:off x="556550" y="1946893"/>
            <a:ext cx="3322881" cy="1753557"/>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Avoid file-size restrictions when sending large files like videos, photos, accounting files, CAD drawings, etc. Outlook integration automatically converts large files to link.</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81801D0-DAFE-4DAC-99CD-35FE55E67CD2}"/>
              </a:ext>
            </a:extLst>
          </p:cNvPr>
          <p:cNvSpPr txBox="1"/>
          <p:nvPr/>
        </p:nvSpPr>
        <p:spPr>
          <a:xfrm>
            <a:off x="4533904" y="2126230"/>
            <a:ext cx="3322881" cy="1753557"/>
          </a:xfrm>
          <a:prstGeom prst="rect">
            <a:avLst/>
          </a:prstGeom>
          <a:noFill/>
        </p:spPr>
        <p:txBody>
          <a:bodyPr wrap="square" rtlCol="0">
            <a:spAutoFit/>
          </a:bodyPr>
          <a:lstStyle/>
          <a:p>
            <a:pPr lvl="0" defTabSz="914126">
              <a:defRPr/>
            </a:pPr>
            <a:r>
              <a:rPr lang="en-US" sz="1799" dirty="0">
                <a:solidFill>
                  <a:prstClr val="black"/>
                </a:solidFill>
                <a:latin typeface="Calibri" panose="020F0502020204030204"/>
              </a:rPr>
              <a:t>You can use </a:t>
            </a:r>
            <a:r>
              <a:rPr lang="en-US" sz="1799" dirty="0" err="1">
                <a:solidFill>
                  <a:prstClr val="black"/>
                </a:solidFill>
                <a:latin typeface="Calibri" panose="020F0502020204030204"/>
              </a:rPr>
              <a:t>StorageZone</a:t>
            </a:r>
            <a:r>
              <a:rPr lang="en-US" sz="1799" dirty="0">
                <a:solidFill>
                  <a:prstClr val="black"/>
                </a:solidFill>
                <a:latin typeface="Calibri" panose="020F0502020204030204"/>
              </a:rPr>
              <a:t> Connectors to combine SharePoint, OneDrive, network drives, and personal cloud-sharing sites, allowing access of all files from one secure place</a:t>
            </a:r>
          </a:p>
        </p:txBody>
      </p:sp>
      <p:sp>
        <p:nvSpPr>
          <p:cNvPr id="18" name="TextBox 17">
            <a:extLst>
              <a:ext uri="{FF2B5EF4-FFF2-40B4-BE49-F238E27FC236}">
                <a16:creationId xmlns:a16="http://schemas.microsoft.com/office/drawing/2014/main" id="{527F9A8A-79C3-47C6-A39D-B4EBD1479739}"/>
              </a:ext>
            </a:extLst>
          </p:cNvPr>
          <p:cNvSpPr txBox="1"/>
          <p:nvPr/>
        </p:nvSpPr>
        <p:spPr>
          <a:xfrm>
            <a:off x="8312569" y="2126230"/>
            <a:ext cx="3322881" cy="1477328"/>
          </a:xfrm>
          <a:prstGeom prst="rect">
            <a:avLst/>
          </a:prstGeom>
          <a:noFill/>
        </p:spPr>
        <p:txBody>
          <a:bodyPr wrap="square" rtlCol="0">
            <a:spAutoFit/>
          </a:bodyPr>
          <a:lstStyle/>
          <a:p>
            <a:pPr defTabSz="914126">
              <a:defRPr/>
            </a:pPr>
            <a:r>
              <a:rPr lang="en-US" sz="1799" dirty="0">
                <a:solidFill>
                  <a:prstClr val="black"/>
                </a:solidFill>
                <a:latin typeface="Calibri" panose="020F0502020204030204"/>
              </a:rPr>
              <a:t>Drive Mapper allows for policy-controlled, on-demand access to files and folders on Citrix Virtual App and Desktops farms, with real-time access</a:t>
            </a:r>
          </a:p>
        </p:txBody>
      </p:sp>
    </p:spTree>
    <p:extLst>
      <p:ext uri="{BB962C8B-B14F-4D97-AF65-F5344CB8AC3E}">
        <p14:creationId xmlns:p14="http://schemas.microsoft.com/office/powerpoint/2010/main" val="4618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5154" y="1349020"/>
            <a:ext cx="7759479" cy="2863348"/>
          </a:xfrm>
          <a:prstGeom prst="rect">
            <a:avLst/>
          </a:prstGeom>
        </p:spPr>
        <p:txBody>
          <a:bodyPr vert="horz" wrap="square" lIns="0" tIns="12700" rIns="0" bIns="0" rtlCol="0">
            <a:spAutoFit/>
          </a:bodyPr>
          <a:lstStyle/>
          <a:p>
            <a:pPr marL="457200" indent="-457200">
              <a:lnSpc>
                <a:spcPts val="2800"/>
              </a:lnSpc>
              <a:buClr>
                <a:schemeClr val="tx1"/>
              </a:buClr>
              <a:buFont typeface="Arial" panose="020B0604020202020204" pitchFamily="34" charset="0"/>
              <a:buChar char="•"/>
            </a:pPr>
            <a:r>
              <a:rPr lang="en-US" sz="2000" dirty="0"/>
              <a:t>Access services and apps up to </a:t>
            </a:r>
            <a:r>
              <a:rPr lang="en-US" sz="2000" b="1" dirty="0">
                <a:solidFill>
                  <a:schemeClr val="accent6"/>
                </a:solidFill>
              </a:rPr>
              <a:t>5x faster</a:t>
            </a:r>
            <a:r>
              <a:rPr lang="en-US" sz="2000" dirty="0"/>
              <a:t>, using less bandwidth</a:t>
            </a:r>
          </a:p>
          <a:p>
            <a:pPr marL="457200" indent="-457200">
              <a:lnSpc>
                <a:spcPts val="2800"/>
              </a:lnSpc>
              <a:buClr>
                <a:schemeClr val="tx1"/>
              </a:buClr>
              <a:buFont typeface="Arial" panose="020B0604020202020204" pitchFamily="34" charset="0"/>
              <a:buChar char="•"/>
            </a:pPr>
            <a:r>
              <a:rPr lang="en-US" sz="2000" dirty="0"/>
              <a:t>Increase availability with </a:t>
            </a:r>
            <a:r>
              <a:rPr lang="en-US" sz="2000" b="1" dirty="0">
                <a:solidFill>
                  <a:schemeClr val="accent6"/>
                </a:solidFill>
              </a:rPr>
              <a:t>L4-L7 Load Balancing</a:t>
            </a:r>
          </a:p>
          <a:p>
            <a:pPr marL="457200" indent="-457200">
              <a:lnSpc>
                <a:spcPts val="2800"/>
              </a:lnSpc>
              <a:buClr>
                <a:schemeClr val="tx1"/>
              </a:buClr>
              <a:buFont typeface="Arial" panose="020B0604020202020204" pitchFamily="34" charset="0"/>
              <a:buChar char="•"/>
            </a:pPr>
            <a:r>
              <a:rPr lang="en-US" sz="2000" dirty="0"/>
              <a:t>Block up to </a:t>
            </a:r>
            <a:r>
              <a:rPr lang="en-US" sz="2000" b="1" dirty="0">
                <a:solidFill>
                  <a:schemeClr val="accent6"/>
                </a:solidFill>
              </a:rPr>
              <a:t>99.7%</a:t>
            </a:r>
            <a:r>
              <a:rPr lang="en-US" sz="2000" dirty="0"/>
              <a:t> of web app firewall attacks</a:t>
            </a:r>
          </a:p>
          <a:p>
            <a:pPr marL="457200" indent="-457200">
              <a:lnSpc>
                <a:spcPts val="2800"/>
              </a:lnSpc>
              <a:buClr>
                <a:schemeClr val="tx1"/>
              </a:buClr>
              <a:buFont typeface="Arial" panose="020B0604020202020204" pitchFamily="34" charset="0"/>
              <a:buChar char="•"/>
            </a:pPr>
            <a:r>
              <a:rPr lang="en-US" sz="2000" dirty="0"/>
              <a:t>Geographical failover for </a:t>
            </a:r>
            <a:r>
              <a:rPr lang="en-US" sz="2000" b="1" dirty="0">
                <a:solidFill>
                  <a:schemeClr val="accent6"/>
                </a:solidFill>
              </a:rPr>
              <a:t>disaster recovery</a:t>
            </a:r>
          </a:p>
          <a:p>
            <a:pPr marL="457200" indent="-457200">
              <a:lnSpc>
                <a:spcPts val="2800"/>
              </a:lnSpc>
              <a:buClr>
                <a:schemeClr val="tx1"/>
              </a:buClr>
              <a:buFont typeface="Arial" panose="020B0604020202020204" pitchFamily="34" charset="0"/>
              <a:buChar char="•"/>
            </a:pPr>
            <a:r>
              <a:rPr lang="en-US" sz="2000" dirty="0"/>
              <a:t>Meet PCI DSS </a:t>
            </a:r>
            <a:r>
              <a:rPr lang="en-US" sz="2000" b="1" dirty="0">
                <a:solidFill>
                  <a:schemeClr val="accent6"/>
                </a:solidFill>
              </a:rPr>
              <a:t>compliance</a:t>
            </a:r>
            <a:r>
              <a:rPr lang="en-US" sz="2000" dirty="0"/>
              <a:t> regulations</a:t>
            </a:r>
          </a:p>
          <a:p>
            <a:pPr marL="457200" indent="-457200">
              <a:lnSpc>
                <a:spcPts val="2800"/>
              </a:lnSpc>
              <a:buClr>
                <a:schemeClr val="tx1"/>
              </a:buClr>
              <a:buFont typeface="Arial" panose="020B0604020202020204" pitchFamily="34" charset="0"/>
              <a:buChar char="•"/>
            </a:pPr>
            <a:r>
              <a:rPr lang="en-US" sz="2000" dirty="0"/>
              <a:t>Ensure </a:t>
            </a:r>
            <a:r>
              <a:rPr lang="en-US" sz="2000" b="1" dirty="0">
                <a:solidFill>
                  <a:schemeClr val="accent6"/>
                </a:solidFill>
              </a:rPr>
              <a:t>100% uptime </a:t>
            </a:r>
            <a:r>
              <a:rPr lang="en-US" sz="2000" dirty="0"/>
              <a:t>of mission-critical business apps</a:t>
            </a:r>
          </a:p>
          <a:p>
            <a:pPr marL="457200" indent="-457200">
              <a:lnSpc>
                <a:spcPts val="2800"/>
              </a:lnSpc>
              <a:buClr>
                <a:schemeClr val="tx1"/>
              </a:buClr>
              <a:buFont typeface="Arial" panose="020B0604020202020204" pitchFamily="34" charset="0"/>
              <a:buChar char="•"/>
            </a:pPr>
            <a:r>
              <a:rPr lang="en-US" sz="2000" dirty="0"/>
              <a:t>Enable and connect </a:t>
            </a:r>
            <a:r>
              <a:rPr lang="en-US" sz="2000" b="1" dirty="0">
                <a:solidFill>
                  <a:schemeClr val="accent6"/>
                </a:solidFill>
              </a:rPr>
              <a:t>hybrid clouds</a:t>
            </a:r>
          </a:p>
          <a:p>
            <a:pPr marL="457200" indent="-457200">
              <a:lnSpc>
                <a:spcPts val="2800"/>
              </a:lnSpc>
              <a:buClr>
                <a:schemeClr val="tx1"/>
              </a:buClr>
              <a:buFont typeface="Arial" panose="020B0604020202020204" pitchFamily="34" charset="0"/>
              <a:buChar char="•"/>
            </a:pPr>
            <a:r>
              <a:rPr lang="en-US" sz="2000" dirty="0"/>
              <a:t>Create a secure, contiguous network with </a:t>
            </a:r>
            <a:r>
              <a:rPr lang="en-US" sz="2000" b="1" dirty="0">
                <a:solidFill>
                  <a:schemeClr val="accent6"/>
                </a:solidFill>
              </a:rPr>
              <a:t>Layer 2 bridge</a:t>
            </a:r>
          </a:p>
        </p:txBody>
      </p:sp>
      <p:sp>
        <p:nvSpPr>
          <p:cNvPr id="33" name="object 33"/>
          <p:cNvSpPr txBox="1">
            <a:spLocks noGrp="1"/>
          </p:cNvSpPr>
          <p:nvPr>
            <p:ph type="sldNum" sz="quarter" idx="4294967295"/>
          </p:nvPr>
        </p:nvSpPr>
        <p:spPr>
          <a:xfrm>
            <a:off x="-304860" y="-361722"/>
            <a:ext cx="0" cy="0"/>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BEBEB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18</a:t>
            </a:fld>
            <a:endParaRPr kumimoji="0" sz="700" b="0" i="0" u="none" strike="noStrike" kern="1200" cap="none" spc="-5" normalizeH="0" baseline="0" noProof="0" dirty="0">
              <a:ln>
                <a:noFill/>
              </a:ln>
              <a:solidFill>
                <a:srgbClr val="BEBEBE"/>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57450A3-B3B3-4009-A150-2594CA512E6D}"/>
              </a:ext>
            </a:extLst>
          </p:cNvPr>
          <p:cNvSpPr txBox="1"/>
          <p:nvPr/>
        </p:nvSpPr>
        <p:spPr>
          <a:xfrm>
            <a:off x="254781" y="174917"/>
            <a:ext cx="10330408" cy="830997"/>
          </a:xfrm>
          <a:prstGeom prst="rect">
            <a:avLst/>
          </a:prstGeom>
          <a:noFill/>
        </p:spPr>
        <p:txBody>
          <a:bodyPr wrap="square" rtlCol="0">
            <a:spAutoFit/>
          </a:bodyPr>
          <a:lstStyle/>
          <a:p>
            <a:r>
              <a:rPr lang="en-US" sz="4800" b="1" dirty="0">
                <a:solidFill>
                  <a:schemeClr val="accent1"/>
                </a:solidFill>
                <a:latin typeface="+mj-lt"/>
              </a:rPr>
              <a:t>Citrix ADC </a:t>
            </a:r>
            <a:r>
              <a:rPr lang="en-US" sz="3200" dirty="0">
                <a:solidFill>
                  <a:schemeClr val="accent1"/>
                </a:solidFill>
                <a:latin typeface="+mj-lt"/>
              </a:rPr>
              <a:t>(VPX)</a:t>
            </a:r>
            <a:endParaRPr lang="en-US" sz="4800" dirty="0">
              <a:solidFill>
                <a:schemeClr val="accent1"/>
              </a:solidFill>
              <a:latin typeface="+mj-lt"/>
            </a:endParaRPr>
          </a:p>
        </p:txBody>
      </p:sp>
      <p:sp>
        <p:nvSpPr>
          <p:cNvPr id="53" name="TextBox 52">
            <a:extLst>
              <a:ext uri="{FF2B5EF4-FFF2-40B4-BE49-F238E27FC236}">
                <a16:creationId xmlns:a16="http://schemas.microsoft.com/office/drawing/2014/main" id="{9B0D3FAC-E80C-4AAC-837E-6BEF641260B0}"/>
              </a:ext>
            </a:extLst>
          </p:cNvPr>
          <p:cNvSpPr txBox="1"/>
          <p:nvPr/>
        </p:nvSpPr>
        <p:spPr>
          <a:xfrm>
            <a:off x="254781" y="903709"/>
            <a:ext cx="6999836" cy="338554"/>
          </a:xfrm>
          <a:prstGeom prst="rect">
            <a:avLst/>
          </a:prstGeom>
          <a:noFill/>
        </p:spPr>
        <p:txBody>
          <a:bodyPr wrap="square" rtlCol="0">
            <a:spAutoFit/>
          </a:bodyPr>
          <a:lstStyle/>
          <a:p>
            <a:r>
              <a:rPr lang="en-US" sz="1600" dirty="0">
                <a:solidFill>
                  <a:schemeClr val="tx2"/>
                </a:solidFill>
                <a:latin typeface="+mj-lt"/>
              </a:rPr>
              <a:t>Formerly NetScaler ADC</a:t>
            </a:r>
          </a:p>
        </p:txBody>
      </p:sp>
      <p:sp>
        <p:nvSpPr>
          <p:cNvPr id="41" name="object 19">
            <a:extLst>
              <a:ext uri="{FF2B5EF4-FFF2-40B4-BE49-F238E27FC236}">
                <a16:creationId xmlns:a16="http://schemas.microsoft.com/office/drawing/2014/main" id="{5122DE40-6B7C-4112-8B6D-15FDCAC2D4E6}"/>
              </a:ext>
            </a:extLst>
          </p:cNvPr>
          <p:cNvSpPr txBox="1"/>
          <p:nvPr/>
        </p:nvSpPr>
        <p:spPr>
          <a:xfrm>
            <a:off x="10105385" y="2023166"/>
            <a:ext cx="1172845" cy="239395"/>
          </a:xfrm>
          <a:prstGeom prst="rect">
            <a:avLst/>
          </a:prstGeom>
          <a:ln>
            <a:noFill/>
          </a:ln>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125"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55" name="Picture 154">
            <a:extLst>
              <a:ext uri="{FF2B5EF4-FFF2-40B4-BE49-F238E27FC236}">
                <a16:creationId xmlns:a16="http://schemas.microsoft.com/office/drawing/2014/main" id="{C49BA2D4-4A6D-428C-B421-2131F4379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245" y="1812038"/>
            <a:ext cx="881973" cy="881973"/>
          </a:xfrm>
          <a:prstGeom prst="rect">
            <a:avLst/>
          </a:prstGeom>
        </p:spPr>
      </p:pic>
      <p:pic>
        <p:nvPicPr>
          <p:cNvPr id="156" name="Picture 155">
            <a:extLst>
              <a:ext uri="{FF2B5EF4-FFF2-40B4-BE49-F238E27FC236}">
                <a16:creationId xmlns:a16="http://schemas.microsoft.com/office/drawing/2014/main" id="{91EC404F-408B-4C64-BFC5-C7E321BB7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8547" y="1812038"/>
            <a:ext cx="881973" cy="881973"/>
          </a:xfrm>
          <a:prstGeom prst="rect">
            <a:avLst/>
          </a:prstGeom>
        </p:spPr>
      </p:pic>
      <p:sp>
        <p:nvSpPr>
          <p:cNvPr id="129" name="Freeform 61">
            <a:extLst>
              <a:ext uri="{FF2B5EF4-FFF2-40B4-BE49-F238E27FC236}">
                <a16:creationId xmlns:a16="http://schemas.microsoft.com/office/drawing/2014/main" id="{050ADFB3-84D0-4ED2-BA64-8E83CBEA3F29}"/>
              </a:ext>
            </a:extLst>
          </p:cNvPr>
          <p:cNvSpPr>
            <a:spLocks noChangeArrowheads="1"/>
          </p:cNvSpPr>
          <p:nvPr/>
        </p:nvSpPr>
        <p:spPr bwMode="auto">
          <a:xfrm>
            <a:off x="10496228" y="2037763"/>
            <a:ext cx="414836" cy="510464"/>
          </a:xfrm>
          <a:custGeom>
            <a:avLst/>
            <a:gdLst>
              <a:gd name="T0" fmla="*/ 1387 w 1687"/>
              <a:gd name="T1" fmla="*/ 1891 h 1989"/>
              <a:gd name="T2" fmla="*/ 458 w 1687"/>
              <a:gd name="T3" fmla="*/ 1958 h 1989"/>
              <a:gd name="T4" fmla="*/ 44 w 1687"/>
              <a:gd name="T5" fmla="*/ 1830 h 1989"/>
              <a:gd name="T6" fmla="*/ 165 w 1687"/>
              <a:gd name="T7" fmla="*/ 1423 h 1989"/>
              <a:gd name="T8" fmla="*/ 381 w 1687"/>
              <a:gd name="T9" fmla="*/ 952 h 1989"/>
              <a:gd name="T10" fmla="*/ 576 w 1687"/>
              <a:gd name="T11" fmla="*/ 491 h 1989"/>
              <a:gd name="T12" fmla="*/ 1121 w 1687"/>
              <a:gd name="T13" fmla="*/ 192 h 1989"/>
              <a:gd name="T14" fmla="*/ 1188 w 1687"/>
              <a:gd name="T15" fmla="*/ 602 h 1989"/>
              <a:gd name="T16" fmla="*/ 1434 w 1687"/>
              <a:gd name="T17" fmla="*/ 996 h 1989"/>
              <a:gd name="T18" fmla="*/ 1676 w 1687"/>
              <a:gd name="T19" fmla="*/ 1672 h 1989"/>
              <a:gd name="T20" fmla="*/ 525 w 1687"/>
              <a:gd name="T21" fmla="*/ 1648 h 1989"/>
              <a:gd name="T22" fmla="*/ 347 w 1687"/>
              <a:gd name="T23" fmla="*/ 1386 h 1989"/>
              <a:gd name="T24" fmla="*/ 286 w 1687"/>
              <a:gd name="T25" fmla="*/ 1393 h 1989"/>
              <a:gd name="T26" fmla="*/ 229 w 1687"/>
              <a:gd name="T27" fmla="*/ 1470 h 1989"/>
              <a:gd name="T28" fmla="*/ 148 w 1687"/>
              <a:gd name="T29" fmla="*/ 1480 h 1989"/>
              <a:gd name="T30" fmla="*/ 98 w 1687"/>
              <a:gd name="T31" fmla="*/ 1544 h 1989"/>
              <a:gd name="T32" fmla="*/ 84 w 1687"/>
              <a:gd name="T33" fmla="*/ 1726 h 1989"/>
              <a:gd name="T34" fmla="*/ 88 w 1687"/>
              <a:gd name="T35" fmla="*/ 1790 h 1989"/>
              <a:gd name="T36" fmla="*/ 182 w 1687"/>
              <a:gd name="T37" fmla="*/ 1820 h 1989"/>
              <a:gd name="T38" fmla="*/ 502 w 1687"/>
              <a:gd name="T39" fmla="*/ 1911 h 1989"/>
              <a:gd name="T40" fmla="*/ 572 w 1687"/>
              <a:gd name="T41" fmla="*/ 1709 h 1989"/>
              <a:gd name="T42" fmla="*/ 670 w 1687"/>
              <a:gd name="T43" fmla="*/ 437 h 1989"/>
              <a:gd name="T44" fmla="*/ 727 w 1687"/>
              <a:gd name="T45" fmla="*/ 397 h 1989"/>
              <a:gd name="T46" fmla="*/ 663 w 1687"/>
              <a:gd name="T47" fmla="*/ 262 h 1989"/>
              <a:gd name="T48" fmla="*/ 673 w 1687"/>
              <a:gd name="T49" fmla="*/ 488 h 1989"/>
              <a:gd name="T50" fmla="*/ 633 w 1687"/>
              <a:gd name="T51" fmla="*/ 535 h 1989"/>
              <a:gd name="T52" fmla="*/ 737 w 1687"/>
              <a:gd name="T53" fmla="*/ 582 h 1989"/>
              <a:gd name="T54" fmla="*/ 916 w 1687"/>
              <a:gd name="T55" fmla="*/ 552 h 1989"/>
              <a:gd name="T56" fmla="*/ 730 w 1687"/>
              <a:gd name="T57" fmla="*/ 622 h 1989"/>
              <a:gd name="T58" fmla="*/ 720 w 1687"/>
              <a:gd name="T59" fmla="*/ 649 h 1989"/>
              <a:gd name="T60" fmla="*/ 882 w 1687"/>
              <a:gd name="T61" fmla="*/ 619 h 1989"/>
              <a:gd name="T62" fmla="*/ 966 w 1687"/>
              <a:gd name="T63" fmla="*/ 568 h 1989"/>
              <a:gd name="T64" fmla="*/ 943 w 1687"/>
              <a:gd name="T65" fmla="*/ 494 h 1989"/>
              <a:gd name="T66" fmla="*/ 811 w 1687"/>
              <a:gd name="T67" fmla="*/ 441 h 1989"/>
              <a:gd name="T68" fmla="*/ 798 w 1687"/>
              <a:gd name="T69" fmla="*/ 471 h 1989"/>
              <a:gd name="T70" fmla="*/ 815 w 1687"/>
              <a:gd name="T71" fmla="*/ 488 h 1989"/>
              <a:gd name="T72" fmla="*/ 855 w 1687"/>
              <a:gd name="T73" fmla="*/ 397 h 1989"/>
              <a:gd name="T74" fmla="*/ 939 w 1687"/>
              <a:gd name="T75" fmla="*/ 437 h 1989"/>
              <a:gd name="T76" fmla="*/ 1013 w 1687"/>
              <a:gd name="T77" fmla="*/ 383 h 1989"/>
              <a:gd name="T78" fmla="*/ 832 w 1687"/>
              <a:gd name="T79" fmla="*/ 387 h 1989"/>
              <a:gd name="T80" fmla="*/ 1161 w 1687"/>
              <a:gd name="T81" fmla="*/ 1349 h 1989"/>
              <a:gd name="T82" fmla="*/ 1067 w 1687"/>
              <a:gd name="T83" fmla="*/ 754 h 1989"/>
              <a:gd name="T84" fmla="*/ 986 w 1687"/>
              <a:gd name="T85" fmla="*/ 622 h 1989"/>
              <a:gd name="T86" fmla="*/ 879 w 1687"/>
              <a:gd name="T87" fmla="*/ 686 h 1989"/>
              <a:gd name="T88" fmla="*/ 653 w 1687"/>
              <a:gd name="T89" fmla="*/ 649 h 1989"/>
              <a:gd name="T90" fmla="*/ 596 w 1687"/>
              <a:gd name="T91" fmla="*/ 757 h 1989"/>
              <a:gd name="T92" fmla="*/ 407 w 1687"/>
              <a:gd name="T93" fmla="*/ 1265 h 1989"/>
              <a:gd name="T94" fmla="*/ 522 w 1687"/>
              <a:gd name="T95" fmla="*/ 1544 h 1989"/>
              <a:gd name="T96" fmla="*/ 653 w 1687"/>
              <a:gd name="T97" fmla="*/ 1736 h 1989"/>
              <a:gd name="T98" fmla="*/ 1104 w 1687"/>
              <a:gd name="T99" fmla="*/ 1433 h 1989"/>
              <a:gd name="T100" fmla="*/ 1592 w 1687"/>
              <a:gd name="T101" fmla="*/ 1642 h 1989"/>
              <a:gd name="T102" fmla="*/ 1538 w 1687"/>
              <a:gd name="T103" fmla="*/ 1601 h 1989"/>
              <a:gd name="T104" fmla="*/ 1477 w 1687"/>
              <a:gd name="T105" fmla="*/ 1490 h 1989"/>
              <a:gd name="T106" fmla="*/ 1336 w 1687"/>
              <a:gd name="T107" fmla="*/ 1554 h 1989"/>
              <a:gd name="T108" fmla="*/ 1198 w 1687"/>
              <a:gd name="T109" fmla="*/ 1423 h 1989"/>
              <a:gd name="T110" fmla="*/ 1165 w 1687"/>
              <a:gd name="T111" fmla="*/ 1460 h 1989"/>
              <a:gd name="T112" fmla="*/ 1151 w 1687"/>
              <a:gd name="T113" fmla="*/ 1719 h 1989"/>
              <a:gd name="T114" fmla="*/ 1259 w 1687"/>
              <a:gd name="T115" fmla="*/ 1904 h 1989"/>
              <a:gd name="T116" fmla="*/ 1430 w 1687"/>
              <a:gd name="T117" fmla="*/ 1783 h 1989"/>
              <a:gd name="T118" fmla="*/ 1605 w 1687"/>
              <a:gd name="T119" fmla="*/ 16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7" h="1989">
                <a:moveTo>
                  <a:pt x="1676" y="1672"/>
                </a:moveTo>
                <a:lnTo>
                  <a:pt x="1676" y="1672"/>
                </a:lnTo>
                <a:cubicBezTo>
                  <a:pt x="1659" y="1729"/>
                  <a:pt x="1599" y="1756"/>
                  <a:pt x="1548" y="1780"/>
                </a:cubicBezTo>
                <a:cubicBezTo>
                  <a:pt x="1488" y="1810"/>
                  <a:pt x="1434" y="1844"/>
                  <a:pt x="1387" y="1891"/>
                </a:cubicBezTo>
                <a:cubicBezTo>
                  <a:pt x="1340" y="1935"/>
                  <a:pt x="1289" y="1975"/>
                  <a:pt x="1222" y="1971"/>
                </a:cubicBezTo>
                <a:cubicBezTo>
                  <a:pt x="1161" y="1968"/>
                  <a:pt x="1094" y="1938"/>
                  <a:pt x="1077" y="1874"/>
                </a:cubicBezTo>
                <a:cubicBezTo>
                  <a:pt x="943" y="1840"/>
                  <a:pt x="805" y="1823"/>
                  <a:pt x="667" y="1847"/>
                </a:cubicBezTo>
                <a:cubicBezTo>
                  <a:pt x="643" y="1941"/>
                  <a:pt x="545" y="1988"/>
                  <a:pt x="458" y="1958"/>
                </a:cubicBezTo>
                <a:cubicBezTo>
                  <a:pt x="411" y="1941"/>
                  <a:pt x="371" y="1921"/>
                  <a:pt x="323" y="1908"/>
                </a:cubicBezTo>
                <a:cubicBezTo>
                  <a:pt x="276" y="1894"/>
                  <a:pt x="226" y="1887"/>
                  <a:pt x="175" y="1874"/>
                </a:cubicBezTo>
                <a:cubicBezTo>
                  <a:pt x="152" y="1867"/>
                  <a:pt x="132" y="1857"/>
                  <a:pt x="108" y="1850"/>
                </a:cubicBezTo>
                <a:cubicBezTo>
                  <a:pt x="88" y="1844"/>
                  <a:pt x="64" y="1840"/>
                  <a:pt x="44" y="1830"/>
                </a:cubicBezTo>
                <a:cubicBezTo>
                  <a:pt x="0" y="1807"/>
                  <a:pt x="4" y="1760"/>
                  <a:pt x="24" y="1719"/>
                </a:cubicBezTo>
                <a:cubicBezTo>
                  <a:pt x="41" y="1679"/>
                  <a:pt x="47" y="1645"/>
                  <a:pt x="44" y="1598"/>
                </a:cubicBezTo>
                <a:cubicBezTo>
                  <a:pt x="41" y="1558"/>
                  <a:pt x="27" y="1507"/>
                  <a:pt x="47" y="1467"/>
                </a:cubicBezTo>
                <a:cubicBezTo>
                  <a:pt x="71" y="1420"/>
                  <a:pt x="121" y="1426"/>
                  <a:pt x="165" y="1423"/>
                </a:cubicBezTo>
                <a:cubicBezTo>
                  <a:pt x="219" y="1423"/>
                  <a:pt x="226" y="1376"/>
                  <a:pt x="256" y="1342"/>
                </a:cubicBezTo>
                <a:cubicBezTo>
                  <a:pt x="239" y="1295"/>
                  <a:pt x="253" y="1255"/>
                  <a:pt x="276" y="1215"/>
                </a:cubicBezTo>
                <a:cubicBezTo>
                  <a:pt x="300" y="1171"/>
                  <a:pt x="320" y="1130"/>
                  <a:pt x="340" y="1087"/>
                </a:cubicBezTo>
                <a:cubicBezTo>
                  <a:pt x="357" y="1043"/>
                  <a:pt x="367" y="996"/>
                  <a:pt x="381" y="952"/>
                </a:cubicBezTo>
                <a:cubicBezTo>
                  <a:pt x="397" y="905"/>
                  <a:pt x="431" y="868"/>
                  <a:pt x="465" y="828"/>
                </a:cubicBezTo>
                <a:cubicBezTo>
                  <a:pt x="488" y="797"/>
                  <a:pt x="512" y="767"/>
                  <a:pt x="539" y="737"/>
                </a:cubicBezTo>
                <a:cubicBezTo>
                  <a:pt x="559" y="710"/>
                  <a:pt x="579" y="679"/>
                  <a:pt x="582" y="646"/>
                </a:cubicBezTo>
                <a:cubicBezTo>
                  <a:pt x="582" y="595"/>
                  <a:pt x="576" y="542"/>
                  <a:pt x="576" y="491"/>
                </a:cubicBezTo>
                <a:cubicBezTo>
                  <a:pt x="572" y="441"/>
                  <a:pt x="569" y="387"/>
                  <a:pt x="569" y="336"/>
                </a:cubicBezTo>
                <a:cubicBezTo>
                  <a:pt x="566" y="242"/>
                  <a:pt x="579" y="145"/>
                  <a:pt x="653" y="74"/>
                </a:cubicBezTo>
                <a:cubicBezTo>
                  <a:pt x="717" y="17"/>
                  <a:pt x="808" y="0"/>
                  <a:pt x="892" y="7"/>
                </a:cubicBezTo>
                <a:cubicBezTo>
                  <a:pt x="1003" y="17"/>
                  <a:pt x="1084" y="91"/>
                  <a:pt x="1121" y="192"/>
                </a:cubicBezTo>
                <a:cubicBezTo>
                  <a:pt x="1141" y="242"/>
                  <a:pt x="1151" y="299"/>
                  <a:pt x="1154" y="353"/>
                </a:cubicBezTo>
                <a:cubicBezTo>
                  <a:pt x="1154" y="410"/>
                  <a:pt x="1158" y="468"/>
                  <a:pt x="1161" y="525"/>
                </a:cubicBezTo>
                <a:cubicBezTo>
                  <a:pt x="1165" y="542"/>
                  <a:pt x="1165" y="552"/>
                  <a:pt x="1171" y="565"/>
                </a:cubicBezTo>
                <a:cubicBezTo>
                  <a:pt x="1175" y="579"/>
                  <a:pt x="1185" y="589"/>
                  <a:pt x="1188" y="602"/>
                </a:cubicBezTo>
                <a:cubicBezTo>
                  <a:pt x="1205" y="629"/>
                  <a:pt x="1215" y="659"/>
                  <a:pt x="1228" y="686"/>
                </a:cubicBezTo>
                <a:lnTo>
                  <a:pt x="1228" y="686"/>
                </a:lnTo>
                <a:cubicBezTo>
                  <a:pt x="1255" y="743"/>
                  <a:pt x="1292" y="794"/>
                  <a:pt x="1336" y="841"/>
                </a:cubicBezTo>
                <a:cubicBezTo>
                  <a:pt x="1380" y="888"/>
                  <a:pt x="1410" y="939"/>
                  <a:pt x="1434" y="996"/>
                </a:cubicBezTo>
                <a:cubicBezTo>
                  <a:pt x="1481" y="1110"/>
                  <a:pt x="1525" y="1255"/>
                  <a:pt x="1477" y="1376"/>
                </a:cubicBezTo>
                <a:cubicBezTo>
                  <a:pt x="1548" y="1399"/>
                  <a:pt x="1518" y="1480"/>
                  <a:pt x="1555" y="1527"/>
                </a:cubicBezTo>
                <a:cubicBezTo>
                  <a:pt x="1575" y="1551"/>
                  <a:pt x="1605" y="1574"/>
                  <a:pt x="1632" y="1591"/>
                </a:cubicBezTo>
                <a:cubicBezTo>
                  <a:pt x="1659" y="1612"/>
                  <a:pt x="1686" y="1635"/>
                  <a:pt x="1676" y="1672"/>
                </a:cubicBezTo>
                <a:close/>
                <a:moveTo>
                  <a:pt x="572" y="1709"/>
                </a:moveTo>
                <a:lnTo>
                  <a:pt x="572" y="1709"/>
                </a:lnTo>
                <a:cubicBezTo>
                  <a:pt x="566" y="1699"/>
                  <a:pt x="559" y="1689"/>
                  <a:pt x="552" y="1679"/>
                </a:cubicBezTo>
                <a:cubicBezTo>
                  <a:pt x="542" y="1669"/>
                  <a:pt x="535" y="1659"/>
                  <a:pt x="525" y="1648"/>
                </a:cubicBezTo>
                <a:cubicBezTo>
                  <a:pt x="508" y="1625"/>
                  <a:pt x="495" y="1598"/>
                  <a:pt x="478" y="1574"/>
                </a:cubicBezTo>
                <a:cubicBezTo>
                  <a:pt x="475" y="1564"/>
                  <a:pt x="468" y="1558"/>
                  <a:pt x="465" y="1548"/>
                </a:cubicBezTo>
                <a:cubicBezTo>
                  <a:pt x="441" y="1511"/>
                  <a:pt x="418" y="1473"/>
                  <a:pt x="384" y="1430"/>
                </a:cubicBezTo>
                <a:cubicBezTo>
                  <a:pt x="374" y="1413"/>
                  <a:pt x="360" y="1396"/>
                  <a:pt x="347" y="1386"/>
                </a:cubicBezTo>
                <a:cubicBezTo>
                  <a:pt x="340" y="1383"/>
                  <a:pt x="333" y="1379"/>
                  <a:pt x="323" y="1379"/>
                </a:cubicBezTo>
                <a:cubicBezTo>
                  <a:pt x="317" y="1376"/>
                  <a:pt x="310" y="1376"/>
                  <a:pt x="303" y="1379"/>
                </a:cubicBezTo>
                <a:lnTo>
                  <a:pt x="303" y="1379"/>
                </a:lnTo>
                <a:cubicBezTo>
                  <a:pt x="300" y="1383"/>
                  <a:pt x="293" y="1386"/>
                  <a:pt x="286" y="1393"/>
                </a:cubicBezTo>
                <a:cubicBezTo>
                  <a:pt x="283" y="1399"/>
                  <a:pt x="276" y="1406"/>
                  <a:pt x="273" y="1416"/>
                </a:cubicBezTo>
                <a:cubicBezTo>
                  <a:pt x="269" y="1420"/>
                  <a:pt x="269" y="1420"/>
                  <a:pt x="269" y="1420"/>
                </a:cubicBezTo>
                <a:cubicBezTo>
                  <a:pt x="266" y="1426"/>
                  <a:pt x="263" y="1437"/>
                  <a:pt x="256" y="1443"/>
                </a:cubicBezTo>
                <a:cubicBezTo>
                  <a:pt x="246" y="1457"/>
                  <a:pt x="239" y="1463"/>
                  <a:pt x="229" y="1470"/>
                </a:cubicBezTo>
                <a:cubicBezTo>
                  <a:pt x="216" y="1477"/>
                  <a:pt x="206" y="1480"/>
                  <a:pt x="189" y="1480"/>
                </a:cubicBezTo>
                <a:cubicBezTo>
                  <a:pt x="179" y="1480"/>
                  <a:pt x="172" y="1480"/>
                  <a:pt x="162" y="1480"/>
                </a:cubicBezTo>
                <a:cubicBezTo>
                  <a:pt x="155" y="1480"/>
                  <a:pt x="155" y="1480"/>
                  <a:pt x="155" y="1480"/>
                </a:cubicBezTo>
                <a:cubicBezTo>
                  <a:pt x="152" y="1480"/>
                  <a:pt x="152" y="1480"/>
                  <a:pt x="148" y="1480"/>
                </a:cubicBezTo>
                <a:cubicBezTo>
                  <a:pt x="142" y="1480"/>
                  <a:pt x="135" y="1480"/>
                  <a:pt x="128" y="1484"/>
                </a:cubicBezTo>
                <a:cubicBezTo>
                  <a:pt x="121" y="1484"/>
                  <a:pt x="115" y="1487"/>
                  <a:pt x="108" y="1490"/>
                </a:cubicBezTo>
                <a:cubicBezTo>
                  <a:pt x="101" y="1497"/>
                  <a:pt x="98" y="1507"/>
                  <a:pt x="98" y="1514"/>
                </a:cubicBezTo>
                <a:cubicBezTo>
                  <a:pt x="95" y="1524"/>
                  <a:pt x="98" y="1534"/>
                  <a:pt x="98" y="1544"/>
                </a:cubicBezTo>
                <a:cubicBezTo>
                  <a:pt x="98" y="1554"/>
                  <a:pt x="98" y="1568"/>
                  <a:pt x="101" y="1578"/>
                </a:cubicBezTo>
                <a:cubicBezTo>
                  <a:pt x="101" y="1591"/>
                  <a:pt x="105" y="1605"/>
                  <a:pt x="105" y="1622"/>
                </a:cubicBezTo>
                <a:cubicBezTo>
                  <a:pt x="105" y="1655"/>
                  <a:pt x="101" y="1682"/>
                  <a:pt x="95" y="1706"/>
                </a:cubicBezTo>
                <a:cubicBezTo>
                  <a:pt x="91" y="1712"/>
                  <a:pt x="88" y="1719"/>
                  <a:pt x="84" y="1726"/>
                </a:cubicBezTo>
                <a:cubicBezTo>
                  <a:pt x="78" y="1733"/>
                  <a:pt x="74" y="1743"/>
                  <a:pt x="74" y="1749"/>
                </a:cubicBezTo>
                <a:cubicBezTo>
                  <a:pt x="71" y="1756"/>
                  <a:pt x="71" y="1760"/>
                  <a:pt x="71" y="1766"/>
                </a:cubicBezTo>
                <a:cubicBezTo>
                  <a:pt x="71" y="1770"/>
                  <a:pt x="71" y="1776"/>
                  <a:pt x="71" y="1780"/>
                </a:cubicBezTo>
                <a:cubicBezTo>
                  <a:pt x="78" y="1786"/>
                  <a:pt x="84" y="1790"/>
                  <a:pt x="88" y="1790"/>
                </a:cubicBezTo>
                <a:cubicBezTo>
                  <a:pt x="95" y="1793"/>
                  <a:pt x="101" y="1796"/>
                  <a:pt x="111" y="1800"/>
                </a:cubicBezTo>
                <a:cubicBezTo>
                  <a:pt x="115" y="1800"/>
                  <a:pt x="115" y="1800"/>
                  <a:pt x="115" y="1800"/>
                </a:cubicBezTo>
                <a:cubicBezTo>
                  <a:pt x="128" y="1803"/>
                  <a:pt x="142" y="1807"/>
                  <a:pt x="155" y="1813"/>
                </a:cubicBezTo>
                <a:cubicBezTo>
                  <a:pt x="162" y="1813"/>
                  <a:pt x="172" y="1817"/>
                  <a:pt x="182" y="1820"/>
                </a:cubicBezTo>
                <a:cubicBezTo>
                  <a:pt x="209" y="1830"/>
                  <a:pt x="239" y="1837"/>
                  <a:pt x="269" y="1844"/>
                </a:cubicBezTo>
                <a:cubicBezTo>
                  <a:pt x="313" y="1850"/>
                  <a:pt x="357" y="1864"/>
                  <a:pt x="401" y="1881"/>
                </a:cubicBezTo>
                <a:cubicBezTo>
                  <a:pt x="407" y="1884"/>
                  <a:pt x="418" y="1884"/>
                  <a:pt x="424" y="1887"/>
                </a:cubicBezTo>
                <a:cubicBezTo>
                  <a:pt x="451" y="1901"/>
                  <a:pt x="475" y="1911"/>
                  <a:pt x="502" y="1911"/>
                </a:cubicBezTo>
                <a:cubicBezTo>
                  <a:pt x="519" y="1911"/>
                  <a:pt x="539" y="1908"/>
                  <a:pt x="559" y="1897"/>
                </a:cubicBezTo>
                <a:cubicBezTo>
                  <a:pt x="576" y="1887"/>
                  <a:pt x="589" y="1871"/>
                  <a:pt x="599" y="1854"/>
                </a:cubicBezTo>
                <a:cubicBezTo>
                  <a:pt x="609" y="1827"/>
                  <a:pt x="613" y="1796"/>
                  <a:pt x="606" y="1770"/>
                </a:cubicBezTo>
                <a:cubicBezTo>
                  <a:pt x="599" y="1753"/>
                  <a:pt x="589" y="1733"/>
                  <a:pt x="572" y="1709"/>
                </a:cubicBezTo>
                <a:close/>
                <a:moveTo>
                  <a:pt x="643" y="461"/>
                </a:moveTo>
                <a:lnTo>
                  <a:pt x="643" y="461"/>
                </a:lnTo>
                <a:cubicBezTo>
                  <a:pt x="650" y="454"/>
                  <a:pt x="653" y="454"/>
                  <a:pt x="657" y="451"/>
                </a:cubicBezTo>
                <a:cubicBezTo>
                  <a:pt x="660" y="444"/>
                  <a:pt x="667" y="441"/>
                  <a:pt x="670" y="437"/>
                </a:cubicBezTo>
                <a:cubicBezTo>
                  <a:pt x="657" y="427"/>
                  <a:pt x="646" y="410"/>
                  <a:pt x="643" y="390"/>
                </a:cubicBezTo>
                <a:cubicBezTo>
                  <a:pt x="636" y="360"/>
                  <a:pt x="650" y="330"/>
                  <a:pt x="673" y="326"/>
                </a:cubicBezTo>
                <a:cubicBezTo>
                  <a:pt x="697" y="320"/>
                  <a:pt x="720" y="343"/>
                  <a:pt x="727" y="377"/>
                </a:cubicBezTo>
                <a:cubicBezTo>
                  <a:pt x="727" y="383"/>
                  <a:pt x="727" y="390"/>
                  <a:pt x="727" y="397"/>
                </a:cubicBezTo>
                <a:cubicBezTo>
                  <a:pt x="730" y="397"/>
                  <a:pt x="737" y="394"/>
                  <a:pt x="741" y="394"/>
                </a:cubicBezTo>
                <a:cubicBezTo>
                  <a:pt x="744" y="390"/>
                  <a:pt x="751" y="390"/>
                  <a:pt x="754" y="390"/>
                </a:cubicBezTo>
                <a:cubicBezTo>
                  <a:pt x="754" y="380"/>
                  <a:pt x="754" y="373"/>
                  <a:pt x="751" y="367"/>
                </a:cubicBezTo>
                <a:cubicBezTo>
                  <a:pt x="741" y="303"/>
                  <a:pt x="700" y="256"/>
                  <a:pt x="663" y="262"/>
                </a:cubicBezTo>
                <a:cubicBezTo>
                  <a:pt x="626" y="269"/>
                  <a:pt x="606" y="326"/>
                  <a:pt x="616" y="390"/>
                </a:cubicBezTo>
                <a:cubicBezTo>
                  <a:pt x="623" y="417"/>
                  <a:pt x="633" y="441"/>
                  <a:pt x="643" y="461"/>
                </a:cubicBezTo>
                <a:close/>
                <a:moveTo>
                  <a:pt x="673" y="488"/>
                </a:moveTo>
                <a:lnTo>
                  <a:pt x="673" y="488"/>
                </a:lnTo>
                <a:cubicBezTo>
                  <a:pt x="673" y="491"/>
                  <a:pt x="673" y="491"/>
                  <a:pt x="673" y="491"/>
                </a:cubicBezTo>
                <a:lnTo>
                  <a:pt x="673" y="491"/>
                </a:lnTo>
                <a:cubicBezTo>
                  <a:pt x="660" y="498"/>
                  <a:pt x="653" y="508"/>
                  <a:pt x="643" y="518"/>
                </a:cubicBezTo>
                <a:cubicBezTo>
                  <a:pt x="640" y="525"/>
                  <a:pt x="636" y="528"/>
                  <a:pt x="633" y="535"/>
                </a:cubicBezTo>
                <a:cubicBezTo>
                  <a:pt x="633" y="538"/>
                  <a:pt x="630" y="542"/>
                  <a:pt x="630" y="542"/>
                </a:cubicBezTo>
                <a:cubicBezTo>
                  <a:pt x="633" y="542"/>
                  <a:pt x="633" y="542"/>
                  <a:pt x="636" y="542"/>
                </a:cubicBezTo>
                <a:cubicBezTo>
                  <a:pt x="643" y="542"/>
                  <a:pt x="650" y="548"/>
                  <a:pt x="657" y="552"/>
                </a:cubicBezTo>
                <a:cubicBezTo>
                  <a:pt x="683" y="568"/>
                  <a:pt x="724" y="582"/>
                  <a:pt x="737" y="582"/>
                </a:cubicBezTo>
                <a:cubicBezTo>
                  <a:pt x="754" y="582"/>
                  <a:pt x="808" y="572"/>
                  <a:pt x="821" y="568"/>
                </a:cubicBezTo>
                <a:cubicBezTo>
                  <a:pt x="842" y="558"/>
                  <a:pt x="848" y="555"/>
                  <a:pt x="865" y="542"/>
                </a:cubicBezTo>
                <a:cubicBezTo>
                  <a:pt x="872" y="535"/>
                  <a:pt x="882" y="531"/>
                  <a:pt x="889" y="528"/>
                </a:cubicBezTo>
                <a:cubicBezTo>
                  <a:pt x="902" y="521"/>
                  <a:pt x="922" y="538"/>
                  <a:pt x="916" y="552"/>
                </a:cubicBezTo>
                <a:cubicBezTo>
                  <a:pt x="916" y="555"/>
                  <a:pt x="892" y="565"/>
                  <a:pt x="889" y="568"/>
                </a:cubicBezTo>
                <a:cubicBezTo>
                  <a:pt x="868" y="585"/>
                  <a:pt x="848" y="595"/>
                  <a:pt x="828" y="602"/>
                </a:cubicBezTo>
                <a:cubicBezTo>
                  <a:pt x="815" y="609"/>
                  <a:pt x="801" y="612"/>
                  <a:pt x="788" y="616"/>
                </a:cubicBezTo>
                <a:cubicBezTo>
                  <a:pt x="768" y="619"/>
                  <a:pt x="744" y="626"/>
                  <a:pt x="730" y="622"/>
                </a:cubicBezTo>
                <a:cubicBezTo>
                  <a:pt x="720" y="622"/>
                  <a:pt x="694" y="612"/>
                  <a:pt x="677" y="602"/>
                </a:cubicBezTo>
                <a:lnTo>
                  <a:pt x="680" y="602"/>
                </a:lnTo>
                <a:cubicBezTo>
                  <a:pt x="683" y="606"/>
                  <a:pt x="683" y="609"/>
                  <a:pt x="687" y="616"/>
                </a:cubicBezTo>
                <a:cubicBezTo>
                  <a:pt x="697" y="629"/>
                  <a:pt x="707" y="643"/>
                  <a:pt x="720" y="649"/>
                </a:cubicBezTo>
                <a:cubicBezTo>
                  <a:pt x="730" y="659"/>
                  <a:pt x="744" y="663"/>
                  <a:pt x="757" y="663"/>
                </a:cubicBezTo>
                <a:cubicBezTo>
                  <a:pt x="774" y="666"/>
                  <a:pt x="791" y="663"/>
                  <a:pt x="808" y="659"/>
                </a:cubicBezTo>
                <a:cubicBezTo>
                  <a:pt x="825" y="653"/>
                  <a:pt x="838" y="646"/>
                  <a:pt x="852" y="639"/>
                </a:cubicBezTo>
                <a:cubicBezTo>
                  <a:pt x="862" y="632"/>
                  <a:pt x="872" y="626"/>
                  <a:pt x="882" y="619"/>
                </a:cubicBezTo>
                <a:cubicBezTo>
                  <a:pt x="899" y="606"/>
                  <a:pt x="916" y="592"/>
                  <a:pt x="936" y="585"/>
                </a:cubicBezTo>
                <a:cubicBezTo>
                  <a:pt x="939" y="582"/>
                  <a:pt x="943" y="582"/>
                  <a:pt x="943" y="582"/>
                </a:cubicBezTo>
                <a:cubicBezTo>
                  <a:pt x="949" y="579"/>
                  <a:pt x="953" y="579"/>
                  <a:pt x="956" y="579"/>
                </a:cubicBezTo>
                <a:cubicBezTo>
                  <a:pt x="959" y="575"/>
                  <a:pt x="963" y="572"/>
                  <a:pt x="966" y="568"/>
                </a:cubicBezTo>
                <a:cubicBezTo>
                  <a:pt x="973" y="558"/>
                  <a:pt x="976" y="518"/>
                  <a:pt x="969" y="505"/>
                </a:cubicBezTo>
                <a:lnTo>
                  <a:pt x="969" y="505"/>
                </a:lnTo>
                <a:cubicBezTo>
                  <a:pt x="966" y="505"/>
                  <a:pt x="963" y="501"/>
                  <a:pt x="959" y="501"/>
                </a:cubicBezTo>
                <a:cubicBezTo>
                  <a:pt x="956" y="498"/>
                  <a:pt x="943" y="494"/>
                  <a:pt x="943" y="494"/>
                </a:cubicBezTo>
                <a:cubicBezTo>
                  <a:pt x="919" y="488"/>
                  <a:pt x="895" y="481"/>
                  <a:pt x="872" y="471"/>
                </a:cubicBezTo>
                <a:cubicBezTo>
                  <a:pt x="865" y="468"/>
                  <a:pt x="858" y="461"/>
                  <a:pt x="852" y="457"/>
                </a:cubicBezTo>
                <a:cubicBezTo>
                  <a:pt x="848" y="457"/>
                  <a:pt x="845" y="454"/>
                  <a:pt x="842" y="454"/>
                </a:cubicBezTo>
                <a:cubicBezTo>
                  <a:pt x="835" y="447"/>
                  <a:pt x="821" y="444"/>
                  <a:pt x="811" y="441"/>
                </a:cubicBezTo>
                <a:cubicBezTo>
                  <a:pt x="791" y="434"/>
                  <a:pt x="764" y="434"/>
                  <a:pt x="741" y="444"/>
                </a:cubicBezTo>
                <a:cubicBezTo>
                  <a:pt x="714" y="451"/>
                  <a:pt x="694" y="468"/>
                  <a:pt x="673" y="488"/>
                </a:cubicBezTo>
                <a:close/>
                <a:moveTo>
                  <a:pt x="798" y="471"/>
                </a:moveTo>
                <a:lnTo>
                  <a:pt x="798" y="471"/>
                </a:lnTo>
                <a:cubicBezTo>
                  <a:pt x="808" y="468"/>
                  <a:pt x="821" y="468"/>
                  <a:pt x="832" y="474"/>
                </a:cubicBezTo>
                <a:cubicBezTo>
                  <a:pt x="838" y="478"/>
                  <a:pt x="852" y="481"/>
                  <a:pt x="852" y="491"/>
                </a:cubicBezTo>
                <a:cubicBezTo>
                  <a:pt x="852" y="498"/>
                  <a:pt x="838" y="498"/>
                  <a:pt x="832" y="498"/>
                </a:cubicBezTo>
                <a:cubicBezTo>
                  <a:pt x="825" y="498"/>
                  <a:pt x="821" y="491"/>
                  <a:pt x="815" y="488"/>
                </a:cubicBezTo>
                <a:cubicBezTo>
                  <a:pt x="808" y="484"/>
                  <a:pt x="794" y="488"/>
                  <a:pt x="794" y="478"/>
                </a:cubicBezTo>
                <a:cubicBezTo>
                  <a:pt x="791" y="478"/>
                  <a:pt x="794" y="474"/>
                  <a:pt x="798" y="471"/>
                </a:cubicBezTo>
                <a:close/>
                <a:moveTo>
                  <a:pt x="855" y="397"/>
                </a:moveTo>
                <a:lnTo>
                  <a:pt x="855" y="397"/>
                </a:lnTo>
                <a:cubicBezTo>
                  <a:pt x="855" y="390"/>
                  <a:pt x="855" y="383"/>
                  <a:pt x="855" y="377"/>
                </a:cubicBezTo>
                <a:cubicBezTo>
                  <a:pt x="858" y="340"/>
                  <a:pt x="885" y="309"/>
                  <a:pt x="916" y="313"/>
                </a:cubicBezTo>
                <a:cubicBezTo>
                  <a:pt x="946" y="316"/>
                  <a:pt x="966" y="350"/>
                  <a:pt x="963" y="387"/>
                </a:cubicBezTo>
                <a:cubicBezTo>
                  <a:pt x="959" y="407"/>
                  <a:pt x="953" y="424"/>
                  <a:pt x="939" y="437"/>
                </a:cubicBezTo>
                <a:cubicBezTo>
                  <a:pt x="949" y="441"/>
                  <a:pt x="959" y="444"/>
                  <a:pt x="969" y="444"/>
                </a:cubicBezTo>
                <a:cubicBezTo>
                  <a:pt x="973" y="447"/>
                  <a:pt x="973" y="447"/>
                  <a:pt x="973" y="447"/>
                </a:cubicBezTo>
                <a:cubicBezTo>
                  <a:pt x="979" y="447"/>
                  <a:pt x="986" y="447"/>
                  <a:pt x="990" y="451"/>
                </a:cubicBezTo>
                <a:cubicBezTo>
                  <a:pt x="1003" y="431"/>
                  <a:pt x="1010" y="410"/>
                  <a:pt x="1013" y="383"/>
                </a:cubicBezTo>
                <a:cubicBezTo>
                  <a:pt x="1020" y="313"/>
                  <a:pt x="983" y="252"/>
                  <a:pt x="929" y="245"/>
                </a:cubicBezTo>
                <a:cubicBezTo>
                  <a:pt x="879" y="242"/>
                  <a:pt x="832" y="293"/>
                  <a:pt x="821" y="367"/>
                </a:cubicBezTo>
                <a:cubicBezTo>
                  <a:pt x="821" y="370"/>
                  <a:pt x="821" y="377"/>
                  <a:pt x="821" y="383"/>
                </a:cubicBezTo>
                <a:cubicBezTo>
                  <a:pt x="825" y="383"/>
                  <a:pt x="828" y="387"/>
                  <a:pt x="832" y="387"/>
                </a:cubicBezTo>
                <a:cubicBezTo>
                  <a:pt x="842" y="390"/>
                  <a:pt x="848" y="394"/>
                  <a:pt x="855" y="397"/>
                </a:cubicBezTo>
                <a:close/>
                <a:moveTo>
                  <a:pt x="1124" y="1362"/>
                </a:moveTo>
                <a:lnTo>
                  <a:pt x="1124" y="1362"/>
                </a:lnTo>
                <a:cubicBezTo>
                  <a:pt x="1134" y="1352"/>
                  <a:pt x="1144" y="1349"/>
                  <a:pt x="1161" y="1349"/>
                </a:cubicBezTo>
                <a:cubicBezTo>
                  <a:pt x="1171" y="1346"/>
                  <a:pt x="1205" y="1352"/>
                  <a:pt x="1208" y="1352"/>
                </a:cubicBezTo>
                <a:cubicBezTo>
                  <a:pt x="1232" y="1245"/>
                  <a:pt x="1228" y="1107"/>
                  <a:pt x="1178" y="999"/>
                </a:cubicBezTo>
                <a:cubicBezTo>
                  <a:pt x="1161" y="962"/>
                  <a:pt x="1138" y="929"/>
                  <a:pt x="1111" y="902"/>
                </a:cubicBezTo>
                <a:cubicBezTo>
                  <a:pt x="1101" y="851"/>
                  <a:pt x="1087" y="801"/>
                  <a:pt x="1067" y="754"/>
                </a:cubicBezTo>
                <a:cubicBezTo>
                  <a:pt x="1050" y="720"/>
                  <a:pt x="1030" y="686"/>
                  <a:pt x="1016" y="653"/>
                </a:cubicBezTo>
                <a:cubicBezTo>
                  <a:pt x="1010" y="639"/>
                  <a:pt x="1006" y="626"/>
                  <a:pt x="1000" y="612"/>
                </a:cubicBezTo>
                <a:lnTo>
                  <a:pt x="1000" y="612"/>
                </a:lnTo>
                <a:cubicBezTo>
                  <a:pt x="996" y="616"/>
                  <a:pt x="990" y="619"/>
                  <a:pt x="986" y="622"/>
                </a:cubicBezTo>
                <a:cubicBezTo>
                  <a:pt x="979" y="622"/>
                  <a:pt x="976" y="626"/>
                  <a:pt x="969" y="626"/>
                </a:cubicBezTo>
                <a:cubicBezTo>
                  <a:pt x="969" y="629"/>
                  <a:pt x="966" y="629"/>
                  <a:pt x="963" y="629"/>
                </a:cubicBezTo>
                <a:cubicBezTo>
                  <a:pt x="943" y="636"/>
                  <a:pt x="929" y="649"/>
                  <a:pt x="909" y="663"/>
                </a:cubicBezTo>
                <a:cubicBezTo>
                  <a:pt x="899" y="669"/>
                  <a:pt x="889" y="679"/>
                  <a:pt x="879" y="686"/>
                </a:cubicBezTo>
                <a:cubicBezTo>
                  <a:pt x="862" y="696"/>
                  <a:pt x="801" y="723"/>
                  <a:pt x="771" y="723"/>
                </a:cubicBezTo>
                <a:cubicBezTo>
                  <a:pt x="744" y="727"/>
                  <a:pt x="720" y="717"/>
                  <a:pt x="704" y="703"/>
                </a:cubicBezTo>
                <a:cubicBezTo>
                  <a:pt x="687" y="693"/>
                  <a:pt x="673" y="676"/>
                  <a:pt x="663" y="659"/>
                </a:cubicBezTo>
                <a:cubicBezTo>
                  <a:pt x="660" y="656"/>
                  <a:pt x="657" y="653"/>
                  <a:pt x="653" y="649"/>
                </a:cubicBezTo>
                <a:cubicBezTo>
                  <a:pt x="646" y="639"/>
                  <a:pt x="643" y="632"/>
                  <a:pt x="636" y="626"/>
                </a:cubicBezTo>
                <a:cubicBezTo>
                  <a:pt x="636" y="632"/>
                  <a:pt x="636" y="636"/>
                  <a:pt x="636" y="639"/>
                </a:cubicBezTo>
                <a:cubicBezTo>
                  <a:pt x="633" y="659"/>
                  <a:pt x="636" y="676"/>
                  <a:pt x="630" y="696"/>
                </a:cubicBezTo>
                <a:cubicBezTo>
                  <a:pt x="623" y="720"/>
                  <a:pt x="609" y="740"/>
                  <a:pt x="596" y="757"/>
                </a:cubicBezTo>
                <a:cubicBezTo>
                  <a:pt x="572" y="791"/>
                  <a:pt x="549" y="824"/>
                  <a:pt x="539" y="865"/>
                </a:cubicBezTo>
                <a:cubicBezTo>
                  <a:pt x="529" y="888"/>
                  <a:pt x="529" y="912"/>
                  <a:pt x="529" y="939"/>
                </a:cubicBezTo>
                <a:cubicBezTo>
                  <a:pt x="505" y="976"/>
                  <a:pt x="482" y="1016"/>
                  <a:pt x="461" y="1060"/>
                </a:cubicBezTo>
                <a:cubicBezTo>
                  <a:pt x="434" y="1124"/>
                  <a:pt x="414" y="1194"/>
                  <a:pt x="407" y="1265"/>
                </a:cubicBezTo>
                <a:cubicBezTo>
                  <a:pt x="404" y="1299"/>
                  <a:pt x="404" y="1332"/>
                  <a:pt x="407" y="1366"/>
                </a:cubicBezTo>
                <a:cubicBezTo>
                  <a:pt x="411" y="1373"/>
                  <a:pt x="414" y="1379"/>
                  <a:pt x="418" y="1383"/>
                </a:cubicBezTo>
                <a:cubicBezTo>
                  <a:pt x="455" y="1433"/>
                  <a:pt x="482" y="1473"/>
                  <a:pt x="505" y="1514"/>
                </a:cubicBezTo>
                <a:cubicBezTo>
                  <a:pt x="512" y="1524"/>
                  <a:pt x="519" y="1534"/>
                  <a:pt x="522" y="1544"/>
                </a:cubicBezTo>
                <a:cubicBezTo>
                  <a:pt x="539" y="1571"/>
                  <a:pt x="555" y="1598"/>
                  <a:pt x="572" y="1622"/>
                </a:cubicBezTo>
                <a:cubicBezTo>
                  <a:pt x="579" y="1632"/>
                  <a:pt x="589" y="1642"/>
                  <a:pt x="596" y="1652"/>
                </a:cubicBezTo>
                <a:cubicBezTo>
                  <a:pt x="606" y="1665"/>
                  <a:pt x="616" y="1675"/>
                  <a:pt x="623" y="1685"/>
                </a:cubicBezTo>
                <a:cubicBezTo>
                  <a:pt x="636" y="1702"/>
                  <a:pt x="646" y="1719"/>
                  <a:pt x="653" y="1736"/>
                </a:cubicBezTo>
                <a:cubicBezTo>
                  <a:pt x="747" y="1773"/>
                  <a:pt x="862" y="1770"/>
                  <a:pt x="953" y="1723"/>
                </a:cubicBezTo>
                <a:cubicBezTo>
                  <a:pt x="1003" y="1696"/>
                  <a:pt x="1047" y="1655"/>
                  <a:pt x="1087" y="1615"/>
                </a:cubicBezTo>
                <a:cubicBezTo>
                  <a:pt x="1094" y="1612"/>
                  <a:pt x="1097" y="1608"/>
                  <a:pt x="1101" y="1601"/>
                </a:cubicBezTo>
                <a:cubicBezTo>
                  <a:pt x="1107" y="1551"/>
                  <a:pt x="1107" y="1494"/>
                  <a:pt x="1104" y="1433"/>
                </a:cubicBezTo>
                <a:lnTo>
                  <a:pt x="1104" y="1433"/>
                </a:lnTo>
                <a:cubicBezTo>
                  <a:pt x="1101" y="1423"/>
                  <a:pt x="1101" y="1413"/>
                  <a:pt x="1104" y="1399"/>
                </a:cubicBezTo>
                <a:cubicBezTo>
                  <a:pt x="1104" y="1383"/>
                  <a:pt x="1114" y="1369"/>
                  <a:pt x="1124" y="1362"/>
                </a:cubicBezTo>
                <a:close/>
                <a:moveTo>
                  <a:pt x="1592" y="1642"/>
                </a:moveTo>
                <a:lnTo>
                  <a:pt x="1592" y="1642"/>
                </a:lnTo>
                <a:cubicBezTo>
                  <a:pt x="1589" y="1638"/>
                  <a:pt x="1585" y="1638"/>
                  <a:pt x="1582" y="1635"/>
                </a:cubicBezTo>
                <a:cubicBezTo>
                  <a:pt x="1578" y="1635"/>
                  <a:pt x="1578" y="1632"/>
                  <a:pt x="1575" y="1632"/>
                </a:cubicBezTo>
                <a:cubicBezTo>
                  <a:pt x="1562" y="1622"/>
                  <a:pt x="1551" y="1612"/>
                  <a:pt x="1538" y="1601"/>
                </a:cubicBezTo>
                <a:cubicBezTo>
                  <a:pt x="1528" y="1595"/>
                  <a:pt x="1515" y="1581"/>
                  <a:pt x="1504" y="1568"/>
                </a:cubicBezTo>
                <a:cubicBezTo>
                  <a:pt x="1491" y="1554"/>
                  <a:pt x="1481" y="1537"/>
                  <a:pt x="1481" y="1521"/>
                </a:cubicBezTo>
                <a:cubicBezTo>
                  <a:pt x="1477" y="1514"/>
                  <a:pt x="1477" y="1507"/>
                  <a:pt x="1477" y="1500"/>
                </a:cubicBezTo>
                <a:cubicBezTo>
                  <a:pt x="1477" y="1497"/>
                  <a:pt x="1477" y="1494"/>
                  <a:pt x="1477" y="1490"/>
                </a:cubicBezTo>
                <a:cubicBezTo>
                  <a:pt x="1474" y="1480"/>
                  <a:pt x="1474" y="1473"/>
                  <a:pt x="1471" y="1467"/>
                </a:cubicBezTo>
                <a:cubicBezTo>
                  <a:pt x="1464" y="1453"/>
                  <a:pt x="1464" y="1450"/>
                  <a:pt x="1454" y="1447"/>
                </a:cubicBezTo>
                <a:cubicBezTo>
                  <a:pt x="1451" y="1460"/>
                  <a:pt x="1437" y="1473"/>
                  <a:pt x="1430" y="1484"/>
                </a:cubicBezTo>
                <a:cubicBezTo>
                  <a:pt x="1407" y="1517"/>
                  <a:pt x="1373" y="1541"/>
                  <a:pt x="1336" y="1554"/>
                </a:cubicBezTo>
                <a:cubicBezTo>
                  <a:pt x="1313" y="1561"/>
                  <a:pt x="1286" y="1564"/>
                  <a:pt x="1262" y="1554"/>
                </a:cubicBezTo>
                <a:cubicBezTo>
                  <a:pt x="1249" y="1551"/>
                  <a:pt x="1228" y="1544"/>
                  <a:pt x="1222" y="1534"/>
                </a:cubicBezTo>
                <a:cubicBezTo>
                  <a:pt x="1208" y="1521"/>
                  <a:pt x="1201" y="1511"/>
                  <a:pt x="1195" y="1490"/>
                </a:cubicBezTo>
                <a:cubicBezTo>
                  <a:pt x="1191" y="1473"/>
                  <a:pt x="1195" y="1443"/>
                  <a:pt x="1198" y="1423"/>
                </a:cubicBezTo>
                <a:cubicBezTo>
                  <a:pt x="1195" y="1423"/>
                  <a:pt x="1185" y="1423"/>
                  <a:pt x="1185" y="1423"/>
                </a:cubicBezTo>
                <a:cubicBezTo>
                  <a:pt x="1178" y="1423"/>
                  <a:pt x="1175" y="1426"/>
                  <a:pt x="1171" y="1426"/>
                </a:cubicBezTo>
                <a:cubicBezTo>
                  <a:pt x="1168" y="1430"/>
                  <a:pt x="1168" y="1433"/>
                  <a:pt x="1165" y="1440"/>
                </a:cubicBezTo>
                <a:cubicBezTo>
                  <a:pt x="1165" y="1447"/>
                  <a:pt x="1165" y="1453"/>
                  <a:pt x="1165" y="1460"/>
                </a:cubicBezTo>
                <a:cubicBezTo>
                  <a:pt x="1165" y="1463"/>
                  <a:pt x="1165" y="1463"/>
                  <a:pt x="1165" y="1463"/>
                </a:cubicBezTo>
                <a:cubicBezTo>
                  <a:pt x="1171" y="1521"/>
                  <a:pt x="1168" y="1574"/>
                  <a:pt x="1165" y="1625"/>
                </a:cubicBezTo>
                <a:cubicBezTo>
                  <a:pt x="1161" y="1655"/>
                  <a:pt x="1154" y="1685"/>
                  <a:pt x="1151" y="1712"/>
                </a:cubicBezTo>
                <a:cubicBezTo>
                  <a:pt x="1151" y="1719"/>
                  <a:pt x="1151" y="1719"/>
                  <a:pt x="1151" y="1719"/>
                </a:cubicBezTo>
                <a:cubicBezTo>
                  <a:pt x="1144" y="1749"/>
                  <a:pt x="1138" y="1783"/>
                  <a:pt x="1138" y="1817"/>
                </a:cubicBezTo>
                <a:cubicBezTo>
                  <a:pt x="1138" y="1837"/>
                  <a:pt x="1141" y="1854"/>
                  <a:pt x="1148" y="1864"/>
                </a:cubicBezTo>
                <a:cubicBezTo>
                  <a:pt x="1154" y="1874"/>
                  <a:pt x="1168" y="1884"/>
                  <a:pt x="1188" y="1894"/>
                </a:cubicBezTo>
                <a:cubicBezTo>
                  <a:pt x="1212" y="1904"/>
                  <a:pt x="1239" y="1908"/>
                  <a:pt x="1259" y="1904"/>
                </a:cubicBezTo>
                <a:cubicBezTo>
                  <a:pt x="1279" y="1901"/>
                  <a:pt x="1299" y="1894"/>
                  <a:pt x="1316" y="1881"/>
                </a:cubicBezTo>
                <a:cubicBezTo>
                  <a:pt x="1329" y="1871"/>
                  <a:pt x="1343" y="1860"/>
                  <a:pt x="1353" y="1847"/>
                </a:cubicBezTo>
                <a:cubicBezTo>
                  <a:pt x="1356" y="1844"/>
                  <a:pt x="1363" y="1840"/>
                  <a:pt x="1366" y="1837"/>
                </a:cubicBezTo>
                <a:cubicBezTo>
                  <a:pt x="1387" y="1813"/>
                  <a:pt x="1410" y="1796"/>
                  <a:pt x="1430" y="1783"/>
                </a:cubicBezTo>
                <a:cubicBezTo>
                  <a:pt x="1457" y="1766"/>
                  <a:pt x="1484" y="1753"/>
                  <a:pt x="1511" y="1739"/>
                </a:cubicBezTo>
                <a:cubicBezTo>
                  <a:pt x="1521" y="1736"/>
                  <a:pt x="1531" y="1729"/>
                  <a:pt x="1538" y="1726"/>
                </a:cubicBezTo>
                <a:cubicBezTo>
                  <a:pt x="1558" y="1716"/>
                  <a:pt x="1578" y="1706"/>
                  <a:pt x="1592" y="1689"/>
                </a:cubicBezTo>
                <a:cubicBezTo>
                  <a:pt x="1599" y="1682"/>
                  <a:pt x="1602" y="1675"/>
                  <a:pt x="1605" y="1669"/>
                </a:cubicBezTo>
                <a:cubicBezTo>
                  <a:pt x="1605" y="1662"/>
                  <a:pt x="1605" y="1659"/>
                  <a:pt x="1602" y="1652"/>
                </a:cubicBezTo>
                <a:cubicBezTo>
                  <a:pt x="1599" y="1648"/>
                  <a:pt x="1599" y="1645"/>
                  <a:pt x="1592" y="1642"/>
                </a:cubicBezTo>
                <a:close/>
              </a:path>
            </a:pathLst>
          </a:custGeom>
          <a:solidFill>
            <a:schemeClr val="bg1"/>
          </a:solidFill>
          <a:ln>
            <a:noFill/>
          </a:ln>
          <a:effectLst/>
        </p:spPr>
        <p:txBody>
          <a:bodyPr wrap="none" anchor="ctr"/>
          <a:lstStyle/>
          <a:p>
            <a:endParaRPr lang="en-US" dirty="0"/>
          </a:p>
        </p:txBody>
      </p:sp>
      <p:grpSp>
        <p:nvGrpSpPr>
          <p:cNvPr id="43" name="Group 42">
            <a:extLst>
              <a:ext uri="{FF2B5EF4-FFF2-40B4-BE49-F238E27FC236}">
                <a16:creationId xmlns:a16="http://schemas.microsoft.com/office/drawing/2014/main" id="{FFC241E6-97F3-45A6-AFAD-9656E8E399E5}"/>
              </a:ext>
            </a:extLst>
          </p:cNvPr>
          <p:cNvGrpSpPr/>
          <p:nvPr/>
        </p:nvGrpSpPr>
        <p:grpSpPr>
          <a:xfrm>
            <a:off x="8902648" y="1076631"/>
            <a:ext cx="2745562" cy="1178619"/>
            <a:chOff x="8407825" y="2122652"/>
            <a:chExt cx="3012214" cy="1178619"/>
          </a:xfrm>
        </p:grpSpPr>
        <p:sp>
          <p:nvSpPr>
            <p:cNvPr id="44" name="TextBox 43">
              <a:extLst>
                <a:ext uri="{FF2B5EF4-FFF2-40B4-BE49-F238E27FC236}">
                  <a16:creationId xmlns:a16="http://schemas.microsoft.com/office/drawing/2014/main" id="{280A7450-3ADE-44DF-A8FE-6C70A1B9BAAF}"/>
                </a:ext>
              </a:extLst>
            </p:cNvPr>
            <p:cNvSpPr txBox="1"/>
            <p:nvPr/>
          </p:nvSpPr>
          <p:spPr>
            <a:xfrm>
              <a:off x="8449884" y="2716496"/>
              <a:ext cx="297015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FF"/>
                  </a:solidFill>
                </a:rPr>
                <a:t>Online user experience</a:t>
              </a:r>
            </a:p>
            <a:p>
              <a:pPr marL="285750" indent="-285750">
                <a:buFont typeface="Arial" panose="020B0604020202020204" pitchFamily="34" charset="0"/>
                <a:buChar char="•"/>
              </a:pPr>
              <a:r>
                <a:rPr lang="en-US" sz="1600" dirty="0">
                  <a:solidFill>
                    <a:srgbClr val="FFFFFF"/>
                  </a:solidFill>
                </a:rPr>
                <a:t>Reporting</a:t>
              </a:r>
            </a:p>
          </p:txBody>
        </p:sp>
        <p:sp>
          <p:nvSpPr>
            <p:cNvPr id="45" name="TextBox 44">
              <a:extLst>
                <a:ext uri="{FF2B5EF4-FFF2-40B4-BE49-F238E27FC236}">
                  <a16:creationId xmlns:a16="http://schemas.microsoft.com/office/drawing/2014/main" id="{B0D0535F-2781-4880-92D0-026C0DAB59E3}"/>
                </a:ext>
              </a:extLst>
            </p:cNvPr>
            <p:cNvSpPr txBox="1"/>
            <p:nvPr/>
          </p:nvSpPr>
          <p:spPr>
            <a:xfrm>
              <a:off x="8407825" y="2122652"/>
              <a:ext cx="2970154" cy="584775"/>
            </a:xfrm>
            <a:prstGeom prst="rect">
              <a:avLst/>
            </a:prstGeom>
            <a:noFill/>
          </p:spPr>
          <p:txBody>
            <a:bodyPr wrap="square" rtlCol="0">
              <a:spAutoFit/>
            </a:bodyPr>
            <a:lstStyle/>
            <a:p>
              <a:pPr defTabSz="1088291"/>
              <a:r>
                <a:rPr lang="en-US" sz="1600" dirty="0">
                  <a:solidFill>
                    <a:srgbClr val="FFFFFF"/>
                  </a:solidFill>
                </a:rPr>
                <a:t>CONTROL PLANE IN</a:t>
              </a:r>
            </a:p>
            <a:p>
              <a:pPr defTabSz="1088291"/>
              <a:r>
                <a:rPr lang="en-US" sz="1600" dirty="0">
                  <a:solidFill>
                    <a:srgbClr val="FFFFFF"/>
                  </a:solidFill>
                </a:rPr>
                <a:t>CITRIX CLOUD</a:t>
              </a:r>
            </a:p>
          </p:txBody>
        </p:sp>
        <p:cxnSp>
          <p:nvCxnSpPr>
            <p:cNvPr id="46" name="Straight Connector 45">
              <a:extLst>
                <a:ext uri="{FF2B5EF4-FFF2-40B4-BE49-F238E27FC236}">
                  <a16:creationId xmlns:a16="http://schemas.microsoft.com/office/drawing/2014/main" id="{627C0CBF-2B60-44A8-9B18-489B5CBE089B}"/>
                </a:ext>
              </a:extLst>
            </p:cNvPr>
            <p:cNvCxnSpPr>
              <a:cxnSpLocks/>
            </p:cNvCxnSpPr>
            <p:nvPr/>
          </p:nvCxnSpPr>
          <p:spPr bwMode="auto">
            <a:xfrm>
              <a:off x="8415117" y="2707427"/>
              <a:ext cx="2809099" cy="0"/>
            </a:xfrm>
            <a:prstGeom prst="line">
              <a:avLst/>
            </a:prstGeom>
            <a:noFill/>
            <a:ln w="19050" cap="flat" cmpd="sng" algn="ctr">
              <a:solidFill>
                <a:schemeClr val="bg1"/>
              </a:solidFill>
              <a:prstDash val="solid"/>
              <a:round/>
              <a:headEnd type="none" w="med" len="med"/>
              <a:tailEnd type="none" w="med" len="med"/>
            </a:ln>
            <a:effectLst/>
          </p:spPr>
        </p:cxnSp>
      </p:grpSp>
      <p:pic>
        <p:nvPicPr>
          <p:cNvPr id="51" name="Picture 2" descr="C:\Users\Roslyn\Desktop\Windows_Azure_logo.png">
            <a:extLst>
              <a:ext uri="{FF2B5EF4-FFF2-40B4-BE49-F238E27FC236}">
                <a16:creationId xmlns:a16="http://schemas.microsoft.com/office/drawing/2014/main" id="{E5907337-CB83-4C91-96F3-497F8451F76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88046" y="3417035"/>
            <a:ext cx="1306070" cy="19185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4" name="Group 53">
            <a:extLst>
              <a:ext uri="{FF2B5EF4-FFF2-40B4-BE49-F238E27FC236}">
                <a16:creationId xmlns:a16="http://schemas.microsoft.com/office/drawing/2014/main" id="{3EA91AE5-3710-4FEC-BE0C-82CB3A54BEC8}"/>
              </a:ext>
            </a:extLst>
          </p:cNvPr>
          <p:cNvGrpSpPr/>
          <p:nvPr/>
        </p:nvGrpSpPr>
        <p:grpSpPr>
          <a:xfrm>
            <a:off x="6697648" y="2812962"/>
            <a:ext cx="1067486" cy="498941"/>
            <a:chOff x="4658290" y="4260245"/>
            <a:chExt cx="1067486" cy="498941"/>
          </a:xfrm>
        </p:grpSpPr>
        <p:grpSp>
          <p:nvGrpSpPr>
            <p:cNvPr id="55" name="Group 54">
              <a:extLst>
                <a:ext uri="{FF2B5EF4-FFF2-40B4-BE49-F238E27FC236}">
                  <a16:creationId xmlns:a16="http://schemas.microsoft.com/office/drawing/2014/main" id="{AF230D66-A718-4DE3-B629-9CA1EE2A93C0}"/>
                </a:ext>
              </a:extLst>
            </p:cNvPr>
            <p:cNvGrpSpPr/>
            <p:nvPr/>
          </p:nvGrpSpPr>
          <p:grpSpPr>
            <a:xfrm>
              <a:off x="4658290" y="4529026"/>
              <a:ext cx="574427" cy="188071"/>
              <a:chOff x="6713428" y="4797039"/>
              <a:chExt cx="791533" cy="259152"/>
            </a:xfrm>
            <a:noFill/>
          </p:grpSpPr>
          <p:grpSp>
            <p:nvGrpSpPr>
              <p:cNvPr id="65" name="Group 64">
                <a:extLst>
                  <a:ext uri="{FF2B5EF4-FFF2-40B4-BE49-F238E27FC236}">
                    <a16:creationId xmlns:a16="http://schemas.microsoft.com/office/drawing/2014/main" id="{E4E82555-202F-48F5-A6A0-0A0ACD84E08F}"/>
                  </a:ext>
                </a:extLst>
              </p:cNvPr>
              <p:cNvGrpSpPr/>
              <p:nvPr/>
            </p:nvGrpSpPr>
            <p:grpSpPr>
              <a:xfrm>
                <a:off x="6713428" y="4797039"/>
                <a:ext cx="791533" cy="259152"/>
                <a:chOff x="1852170" y="4676564"/>
                <a:chExt cx="505709" cy="303235"/>
              </a:xfrm>
              <a:grpFill/>
            </p:grpSpPr>
            <p:sp>
              <p:nvSpPr>
                <p:cNvPr id="70" name="Rounded Rectangle 391">
                  <a:extLst>
                    <a:ext uri="{FF2B5EF4-FFF2-40B4-BE49-F238E27FC236}">
                      <a16:creationId xmlns:a16="http://schemas.microsoft.com/office/drawing/2014/main" id="{F5A03D6E-4A82-4132-AAF1-A92A667EE283}"/>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71" name="Rounded Rectangle 392">
                  <a:extLst>
                    <a:ext uri="{FF2B5EF4-FFF2-40B4-BE49-F238E27FC236}">
                      <a16:creationId xmlns:a16="http://schemas.microsoft.com/office/drawing/2014/main" id="{2C39ED48-27E2-415F-9E87-A1DDF2D4AEB1}"/>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66" name="Group 65">
                <a:extLst>
                  <a:ext uri="{FF2B5EF4-FFF2-40B4-BE49-F238E27FC236}">
                    <a16:creationId xmlns:a16="http://schemas.microsoft.com/office/drawing/2014/main" id="{6D752ED8-E8D0-4E9C-BA03-F548D19FC6E3}"/>
                  </a:ext>
                </a:extLst>
              </p:cNvPr>
              <p:cNvGrpSpPr/>
              <p:nvPr/>
            </p:nvGrpSpPr>
            <p:grpSpPr>
              <a:xfrm>
                <a:off x="6994894" y="4955743"/>
                <a:ext cx="228600" cy="53126"/>
                <a:chOff x="7008812" y="5363997"/>
                <a:chExt cx="397080" cy="92280"/>
              </a:xfrm>
              <a:grpFill/>
            </p:grpSpPr>
            <p:sp>
              <p:nvSpPr>
                <p:cNvPr id="67" name="Oval 66">
                  <a:extLst>
                    <a:ext uri="{FF2B5EF4-FFF2-40B4-BE49-F238E27FC236}">
                      <a16:creationId xmlns:a16="http://schemas.microsoft.com/office/drawing/2014/main" id="{733D5D6F-E478-4568-A452-30235BB1F61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8" name="Oval 67">
                  <a:extLst>
                    <a:ext uri="{FF2B5EF4-FFF2-40B4-BE49-F238E27FC236}">
                      <a16:creationId xmlns:a16="http://schemas.microsoft.com/office/drawing/2014/main" id="{C7EC432E-9A93-4E29-AF1E-88CCB7545B00}"/>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9" name="Oval 68">
                  <a:extLst>
                    <a:ext uri="{FF2B5EF4-FFF2-40B4-BE49-F238E27FC236}">
                      <a16:creationId xmlns:a16="http://schemas.microsoft.com/office/drawing/2014/main" id="{5AFB9532-C3A5-4976-B4D7-DDEEFEBDD1C1}"/>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grpSp>
          <p:nvGrpSpPr>
            <p:cNvPr id="56" name="Group 55">
              <a:extLst>
                <a:ext uri="{FF2B5EF4-FFF2-40B4-BE49-F238E27FC236}">
                  <a16:creationId xmlns:a16="http://schemas.microsoft.com/office/drawing/2014/main" id="{A64B93E4-CC2A-4B22-9FF9-5F2CEBDEE68D}"/>
                </a:ext>
              </a:extLst>
            </p:cNvPr>
            <p:cNvGrpSpPr/>
            <p:nvPr/>
          </p:nvGrpSpPr>
          <p:grpSpPr>
            <a:xfrm>
              <a:off x="4658290" y="4269978"/>
              <a:ext cx="574427" cy="188071"/>
              <a:chOff x="6713428" y="4797039"/>
              <a:chExt cx="791533" cy="259152"/>
            </a:xfrm>
            <a:noFill/>
          </p:grpSpPr>
          <p:grpSp>
            <p:nvGrpSpPr>
              <p:cNvPr id="58" name="Group 57">
                <a:extLst>
                  <a:ext uri="{FF2B5EF4-FFF2-40B4-BE49-F238E27FC236}">
                    <a16:creationId xmlns:a16="http://schemas.microsoft.com/office/drawing/2014/main" id="{82BAF6B6-1ADC-4974-9324-B67334231F2C}"/>
                  </a:ext>
                </a:extLst>
              </p:cNvPr>
              <p:cNvGrpSpPr/>
              <p:nvPr/>
            </p:nvGrpSpPr>
            <p:grpSpPr>
              <a:xfrm>
                <a:off x="6713428" y="4797039"/>
                <a:ext cx="791533" cy="259152"/>
                <a:chOff x="1852170" y="4676564"/>
                <a:chExt cx="505709" cy="303235"/>
              </a:xfrm>
              <a:grpFill/>
            </p:grpSpPr>
            <p:sp>
              <p:nvSpPr>
                <p:cNvPr id="63" name="Rounded Rectangle 384">
                  <a:extLst>
                    <a:ext uri="{FF2B5EF4-FFF2-40B4-BE49-F238E27FC236}">
                      <a16:creationId xmlns:a16="http://schemas.microsoft.com/office/drawing/2014/main" id="{59C4494D-744A-4F00-A3DF-770DF088DCD2}"/>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4" name="Rounded Rectangle 385">
                  <a:extLst>
                    <a:ext uri="{FF2B5EF4-FFF2-40B4-BE49-F238E27FC236}">
                      <a16:creationId xmlns:a16="http://schemas.microsoft.com/office/drawing/2014/main" id="{CCFCD69A-3BB8-4D92-B3C8-2929D27F5697}"/>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59" name="Group 58">
                <a:extLst>
                  <a:ext uri="{FF2B5EF4-FFF2-40B4-BE49-F238E27FC236}">
                    <a16:creationId xmlns:a16="http://schemas.microsoft.com/office/drawing/2014/main" id="{1BD1E29D-9516-430D-96B1-D2890B1BB668}"/>
                  </a:ext>
                </a:extLst>
              </p:cNvPr>
              <p:cNvGrpSpPr/>
              <p:nvPr/>
            </p:nvGrpSpPr>
            <p:grpSpPr>
              <a:xfrm>
                <a:off x="6994894" y="4955743"/>
                <a:ext cx="228600" cy="53126"/>
                <a:chOff x="7008812" y="5363997"/>
                <a:chExt cx="397080" cy="92280"/>
              </a:xfrm>
              <a:grpFill/>
            </p:grpSpPr>
            <p:sp>
              <p:nvSpPr>
                <p:cNvPr id="60" name="Oval 59">
                  <a:extLst>
                    <a:ext uri="{FF2B5EF4-FFF2-40B4-BE49-F238E27FC236}">
                      <a16:creationId xmlns:a16="http://schemas.microsoft.com/office/drawing/2014/main" id="{C99C6A0D-1C37-40CE-B9A3-BF5D852E155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1" name="Oval 60">
                  <a:extLst>
                    <a:ext uri="{FF2B5EF4-FFF2-40B4-BE49-F238E27FC236}">
                      <a16:creationId xmlns:a16="http://schemas.microsoft.com/office/drawing/2014/main" id="{07F5482C-8B4F-4FF7-B182-9A38B8A22307}"/>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2" name="Oval 61">
                  <a:extLst>
                    <a:ext uri="{FF2B5EF4-FFF2-40B4-BE49-F238E27FC236}">
                      <a16:creationId xmlns:a16="http://schemas.microsoft.com/office/drawing/2014/main" id="{59952385-7504-4645-A923-6CFAE310A316}"/>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sp>
          <p:nvSpPr>
            <p:cNvPr id="57" name="Can 363">
              <a:extLst>
                <a:ext uri="{FF2B5EF4-FFF2-40B4-BE49-F238E27FC236}">
                  <a16:creationId xmlns:a16="http://schemas.microsoft.com/office/drawing/2014/main" id="{9728FB5C-001A-47B5-8FCB-24B1416AFB89}"/>
                </a:ext>
              </a:extLst>
            </p:cNvPr>
            <p:cNvSpPr/>
            <p:nvPr/>
          </p:nvSpPr>
          <p:spPr bwMode="auto">
            <a:xfrm>
              <a:off x="5333978" y="4260245"/>
              <a:ext cx="391798" cy="498941"/>
            </a:xfrm>
            <a:prstGeom prst="can">
              <a:avLst/>
            </a:prstGeom>
            <a:noFill/>
            <a:ln w="1905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pic>
        <p:nvPicPr>
          <p:cNvPr id="109" name="Picture 108">
            <a:extLst>
              <a:ext uri="{FF2B5EF4-FFF2-40B4-BE49-F238E27FC236}">
                <a16:creationId xmlns:a16="http://schemas.microsoft.com/office/drawing/2014/main" id="{A3E31F62-2629-4007-99C0-47083030C2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4" b="99022" l="10000" r="92300"/>
                    </a14:imgEffect>
                  </a14:imgLayer>
                </a14:imgProps>
              </a:ext>
              <a:ext uri="{28A0092B-C50C-407E-A947-70E740481C1C}">
                <a14:useLocalDpi xmlns:a14="http://schemas.microsoft.com/office/drawing/2010/main" val="0"/>
              </a:ext>
            </a:extLst>
          </a:blip>
          <a:srcRect l="36552"/>
          <a:stretch/>
        </p:blipFill>
        <p:spPr>
          <a:xfrm>
            <a:off x="7219972" y="-67727"/>
            <a:ext cx="5366919" cy="4758078"/>
          </a:xfrm>
          <a:prstGeom prst="rect">
            <a:avLst/>
          </a:prstGeom>
        </p:spPr>
      </p:pic>
      <p:pic>
        <p:nvPicPr>
          <p:cNvPr id="2" name="Picture 1">
            <a:extLst>
              <a:ext uri="{FF2B5EF4-FFF2-40B4-BE49-F238E27FC236}">
                <a16:creationId xmlns:a16="http://schemas.microsoft.com/office/drawing/2014/main" id="{C8D787B5-BBF1-4BBE-B0B4-1ACDCA063817}"/>
              </a:ext>
            </a:extLst>
          </p:cNvPr>
          <p:cNvPicPr>
            <a:picLocks noChangeAspect="1"/>
          </p:cNvPicPr>
          <p:nvPr/>
        </p:nvPicPr>
        <p:blipFill rotWithShape="1">
          <a:blip r:embed="rId8"/>
          <a:srcRect l="13904" t="31636" r="8741" b="24657"/>
          <a:stretch/>
        </p:blipFill>
        <p:spPr>
          <a:xfrm>
            <a:off x="9194637" y="2388759"/>
            <a:ext cx="881974" cy="221481"/>
          </a:xfrm>
          <a:prstGeom prst="rect">
            <a:avLst/>
          </a:prstGeom>
        </p:spPr>
      </p:pic>
      <p:grpSp>
        <p:nvGrpSpPr>
          <p:cNvPr id="4" name="Group 3">
            <a:extLst>
              <a:ext uri="{FF2B5EF4-FFF2-40B4-BE49-F238E27FC236}">
                <a16:creationId xmlns:a16="http://schemas.microsoft.com/office/drawing/2014/main" id="{E310BE7F-A28B-47AB-867C-11921C58FFAB}"/>
              </a:ext>
            </a:extLst>
          </p:cNvPr>
          <p:cNvGrpSpPr/>
          <p:nvPr/>
        </p:nvGrpSpPr>
        <p:grpSpPr>
          <a:xfrm>
            <a:off x="300750" y="4478610"/>
            <a:ext cx="11461671" cy="1479283"/>
            <a:chOff x="287562" y="4716629"/>
            <a:chExt cx="11461671" cy="1479283"/>
          </a:xfrm>
        </p:grpSpPr>
        <p:sp>
          <p:nvSpPr>
            <p:cNvPr id="110" name="Oval 109">
              <a:extLst>
                <a:ext uri="{FF2B5EF4-FFF2-40B4-BE49-F238E27FC236}">
                  <a16:creationId xmlns:a16="http://schemas.microsoft.com/office/drawing/2014/main" id="{5C79F804-4536-4521-8AF6-6EBFE28B96F9}"/>
                </a:ext>
              </a:extLst>
            </p:cNvPr>
            <p:cNvSpPr/>
            <p:nvPr/>
          </p:nvSpPr>
          <p:spPr>
            <a:xfrm>
              <a:off x="2340314" y="4729493"/>
              <a:ext cx="1463040" cy="1463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1" name="Oval 110">
              <a:extLst>
                <a:ext uri="{FF2B5EF4-FFF2-40B4-BE49-F238E27FC236}">
                  <a16:creationId xmlns:a16="http://schemas.microsoft.com/office/drawing/2014/main" id="{D11B2FE7-7A3D-427B-9D4A-2F74735BE25B}"/>
                </a:ext>
              </a:extLst>
            </p:cNvPr>
            <p:cNvSpPr/>
            <p:nvPr/>
          </p:nvSpPr>
          <p:spPr>
            <a:xfrm>
              <a:off x="4351314" y="4726010"/>
              <a:ext cx="1463040" cy="1463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3" name="Oval 122">
              <a:extLst>
                <a:ext uri="{FF2B5EF4-FFF2-40B4-BE49-F238E27FC236}">
                  <a16:creationId xmlns:a16="http://schemas.microsoft.com/office/drawing/2014/main" id="{B8B062D4-D545-41BC-96B2-2D32E7BBD6B6}"/>
                </a:ext>
              </a:extLst>
            </p:cNvPr>
            <p:cNvSpPr/>
            <p:nvPr/>
          </p:nvSpPr>
          <p:spPr>
            <a:xfrm>
              <a:off x="361867" y="4726010"/>
              <a:ext cx="1463040" cy="1463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0" name="Oval 139">
              <a:extLst>
                <a:ext uri="{FF2B5EF4-FFF2-40B4-BE49-F238E27FC236}">
                  <a16:creationId xmlns:a16="http://schemas.microsoft.com/office/drawing/2014/main" id="{DC686ED8-DD6A-4F06-9D6D-FD817E869997}"/>
                </a:ext>
              </a:extLst>
            </p:cNvPr>
            <p:cNvSpPr/>
            <p:nvPr/>
          </p:nvSpPr>
          <p:spPr>
            <a:xfrm>
              <a:off x="6320438" y="4732872"/>
              <a:ext cx="1463040" cy="1463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1" name="Oval 140">
              <a:extLst>
                <a:ext uri="{FF2B5EF4-FFF2-40B4-BE49-F238E27FC236}">
                  <a16:creationId xmlns:a16="http://schemas.microsoft.com/office/drawing/2014/main" id="{68CF5E1E-6113-4C63-9312-3F461596E28C}"/>
                </a:ext>
              </a:extLst>
            </p:cNvPr>
            <p:cNvSpPr/>
            <p:nvPr/>
          </p:nvSpPr>
          <p:spPr>
            <a:xfrm>
              <a:off x="8289562" y="4716629"/>
              <a:ext cx="1463040" cy="1463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2" name="Oval 141">
              <a:extLst>
                <a:ext uri="{FF2B5EF4-FFF2-40B4-BE49-F238E27FC236}">
                  <a16:creationId xmlns:a16="http://schemas.microsoft.com/office/drawing/2014/main" id="{C7A0C3E9-E556-4836-B9AB-601CDEA336B1}"/>
                </a:ext>
              </a:extLst>
            </p:cNvPr>
            <p:cNvSpPr/>
            <p:nvPr/>
          </p:nvSpPr>
          <p:spPr>
            <a:xfrm>
              <a:off x="10189507" y="4724082"/>
              <a:ext cx="1463040" cy="14630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64" name="TextBox 163">
              <a:extLst>
                <a:ext uri="{FF2B5EF4-FFF2-40B4-BE49-F238E27FC236}">
                  <a16:creationId xmlns:a16="http://schemas.microsoft.com/office/drawing/2014/main" id="{D2314278-153C-4D54-A4DA-4886150C71BE}"/>
                </a:ext>
              </a:extLst>
            </p:cNvPr>
            <p:cNvSpPr txBox="1"/>
            <p:nvPr/>
          </p:nvSpPr>
          <p:spPr>
            <a:xfrm>
              <a:off x="287562" y="5125112"/>
              <a:ext cx="1579098" cy="64607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DDoS Protection</a:t>
              </a:r>
            </a:p>
          </p:txBody>
        </p:sp>
        <p:sp>
          <p:nvSpPr>
            <p:cNvPr id="143" name="TextBox 142">
              <a:extLst>
                <a:ext uri="{FF2B5EF4-FFF2-40B4-BE49-F238E27FC236}">
                  <a16:creationId xmlns:a16="http://schemas.microsoft.com/office/drawing/2014/main" id="{F0E672C1-FFB6-4B6C-A786-D01240EA87A9}"/>
                </a:ext>
              </a:extLst>
            </p:cNvPr>
            <p:cNvSpPr txBox="1"/>
            <p:nvPr/>
          </p:nvSpPr>
          <p:spPr>
            <a:xfrm>
              <a:off x="2300147" y="5276411"/>
              <a:ext cx="1579098" cy="36920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SSL Proxy</a:t>
              </a:r>
            </a:p>
          </p:txBody>
        </p:sp>
        <p:sp>
          <p:nvSpPr>
            <p:cNvPr id="144" name="TextBox 143">
              <a:extLst>
                <a:ext uri="{FF2B5EF4-FFF2-40B4-BE49-F238E27FC236}">
                  <a16:creationId xmlns:a16="http://schemas.microsoft.com/office/drawing/2014/main" id="{47F1C941-0EBD-4E02-AA58-74F27E340324}"/>
                </a:ext>
              </a:extLst>
            </p:cNvPr>
            <p:cNvSpPr txBox="1"/>
            <p:nvPr/>
          </p:nvSpPr>
          <p:spPr>
            <a:xfrm>
              <a:off x="4309083" y="5290981"/>
              <a:ext cx="1579098" cy="36920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DNS Proxy</a:t>
              </a:r>
            </a:p>
          </p:txBody>
        </p:sp>
        <p:sp>
          <p:nvSpPr>
            <p:cNvPr id="145" name="TextBox 144">
              <a:extLst>
                <a:ext uri="{FF2B5EF4-FFF2-40B4-BE49-F238E27FC236}">
                  <a16:creationId xmlns:a16="http://schemas.microsoft.com/office/drawing/2014/main" id="{CB6696FE-F84F-41F7-9483-95DAA85EE60D}"/>
                </a:ext>
              </a:extLst>
            </p:cNvPr>
            <p:cNvSpPr txBox="1"/>
            <p:nvPr/>
          </p:nvSpPr>
          <p:spPr>
            <a:xfrm>
              <a:off x="6290203" y="5135836"/>
              <a:ext cx="1579098" cy="64607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Federated Identity</a:t>
              </a:r>
            </a:p>
          </p:txBody>
        </p:sp>
        <p:sp>
          <p:nvSpPr>
            <p:cNvPr id="146" name="TextBox 145">
              <a:extLst>
                <a:ext uri="{FF2B5EF4-FFF2-40B4-BE49-F238E27FC236}">
                  <a16:creationId xmlns:a16="http://schemas.microsoft.com/office/drawing/2014/main" id="{61048E90-AD8C-43A7-BA4B-2A3BDA1DB0CA}"/>
                </a:ext>
              </a:extLst>
            </p:cNvPr>
            <p:cNvSpPr txBox="1"/>
            <p:nvPr/>
          </p:nvSpPr>
          <p:spPr>
            <a:xfrm>
              <a:off x="8220383" y="5131524"/>
              <a:ext cx="1579098" cy="64607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Application Firewall</a:t>
              </a:r>
            </a:p>
          </p:txBody>
        </p:sp>
        <p:sp>
          <p:nvSpPr>
            <p:cNvPr id="147" name="TextBox 146">
              <a:extLst>
                <a:ext uri="{FF2B5EF4-FFF2-40B4-BE49-F238E27FC236}">
                  <a16:creationId xmlns:a16="http://schemas.microsoft.com/office/drawing/2014/main" id="{0BC6AEEA-3E00-4F2E-AF46-D97FB22179AD}"/>
                </a:ext>
              </a:extLst>
            </p:cNvPr>
            <p:cNvSpPr txBox="1"/>
            <p:nvPr/>
          </p:nvSpPr>
          <p:spPr>
            <a:xfrm>
              <a:off x="10170135" y="5289308"/>
              <a:ext cx="1579098" cy="369204"/>
            </a:xfrm>
            <a:prstGeom prst="rect">
              <a:avLst/>
            </a:prstGeom>
            <a:noFill/>
          </p:spPr>
          <p:txBody>
            <a:bodyPr wrap="square" rtlCol="0">
              <a:spAutoFit/>
            </a:bodyPr>
            <a:lstStyle/>
            <a:p>
              <a:pPr marR="0" lvl="0" algn="ctr" defTabSz="914126" rtl="0" eaLnBrk="1" fontAlgn="auto" latinLnBrk="0" hangingPunct="1">
                <a:lnSpc>
                  <a:spcPct val="100000"/>
                </a:lnSpc>
                <a:spcBef>
                  <a:spcPts val="0"/>
                </a:spcBef>
                <a:spcAft>
                  <a:spcPts val="0"/>
                </a:spcAft>
                <a:buClrTx/>
                <a:buSzTx/>
                <a:tabLst/>
                <a:defRPr/>
              </a:pPr>
              <a:r>
                <a:rPr kumimoji="0" lang="en-US" sz="1799" b="1" i="0" u="none" strike="noStrike" kern="1200" cap="none" spc="0" normalizeH="0" baseline="0" noProof="0" dirty="0">
                  <a:ln>
                    <a:noFill/>
                  </a:ln>
                  <a:solidFill>
                    <a:schemeClr val="bg1"/>
                  </a:solidFill>
                  <a:effectLst/>
                  <a:uLnTx/>
                  <a:uFillTx/>
                  <a:latin typeface="Calibri" panose="020F0502020204030204"/>
                  <a:ea typeface="+mn-ea"/>
                  <a:cs typeface="+mn-cs"/>
                </a:rPr>
                <a:t>AAA Proxy</a:t>
              </a:r>
            </a:p>
          </p:txBody>
        </p:sp>
      </p:grpSp>
      <p:grpSp>
        <p:nvGrpSpPr>
          <p:cNvPr id="148" name="Group 147">
            <a:extLst>
              <a:ext uri="{FF2B5EF4-FFF2-40B4-BE49-F238E27FC236}">
                <a16:creationId xmlns:a16="http://schemas.microsoft.com/office/drawing/2014/main" id="{6DE11361-F336-4D38-BF51-64747EA2518C}"/>
              </a:ext>
            </a:extLst>
          </p:cNvPr>
          <p:cNvGrpSpPr/>
          <p:nvPr/>
        </p:nvGrpSpPr>
        <p:grpSpPr>
          <a:xfrm>
            <a:off x="2364714" y="6270634"/>
            <a:ext cx="3228629" cy="418158"/>
            <a:chOff x="3738682" y="3542956"/>
            <a:chExt cx="6252795" cy="767101"/>
          </a:xfrm>
        </p:grpSpPr>
        <p:pic>
          <p:nvPicPr>
            <p:cNvPr id="149" name="Picture 148">
              <a:extLst>
                <a:ext uri="{FF2B5EF4-FFF2-40B4-BE49-F238E27FC236}">
                  <a16:creationId xmlns:a16="http://schemas.microsoft.com/office/drawing/2014/main" id="{BEF3AADD-0048-45D3-A99B-2F9DA659CAD9}"/>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28585" y="3587390"/>
              <a:ext cx="1566413" cy="582756"/>
            </a:xfrm>
            <a:prstGeom prst="rect">
              <a:avLst/>
            </a:prstGeom>
          </p:spPr>
        </p:pic>
        <p:pic>
          <p:nvPicPr>
            <p:cNvPr id="150" name="Picture 149">
              <a:extLst>
                <a:ext uri="{FF2B5EF4-FFF2-40B4-BE49-F238E27FC236}">
                  <a16:creationId xmlns:a16="http://schemas.microsoft.com/office/drawing/2014/main" id="{DE56C1C2-FBAA-4F4B-953A-8D2238DBE48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18488" y="3662907"/>
              <a:ext cx="1238865" cy="368710"/>
            </a:xfrm>
            <a:prstGeom prst="rect">
              <a:avLst/>
            </a:prstGeom>
          </p:spPr>
        </p:pic>
        <p:pic>
          <p:nvPicPr>
            <p:cNvPr id="151" name="Picture 150">
              <a:extLst>
                <a:ext uri="{FF2B5EF4-FFF2-40B4-BE49-F238E27FC236}">
                  <a16:creationId xmlns:a16="http://schemas.microsoft.com/office/drawing/2014/main" id="{C28C2F98-FAB4-4A61-9C92-876F1F52164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80843" y="3542956"/>
              <a:ext cx="1210634" cy="690061"/>
            </a:xfrm>
            <a:prstGeom prst="rect">
              <a:avLst/>
            </a:prstGeom>
          </p:spPr>
        </p:pic>
        <p:pic>
          <p:nvPicPr>
            <p:cNvPr id="152" name="Picture 151">
              <a:extLst>
                <a:ext uri="{FF2B5EF4-FFF2-40B4-BE49-F238E27FC236}">
                  <a16:creationId xmlns:a16="http://schemas.microsoft.com/office/drawing/2014/main" id="{A26A7641-9B2C-498E-815D-3A45792B6F3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38682" y="3542956"/>
              <a:ext cx="1789903" cy="767101"/>
            </a:xfrm>
            <a:prstGeom prst="rect">
              <a:avLst/>
            </a:prstGeom>
          </p:spPr>
        </p:pic>
      </p:grpSp>
      <p:grpSp>
        <p:nvGrpSpPr>
          <p:cNvPr id="153" name="Group 152">
            <a:extLst>
              <a:ext uri="{FF2B5EF4-FFF2-40B4-BE49-F238E27FC236}">
                <a16:creationId xmlns:a16="http://schemas.microsoft.com/office/drawing/2014/main" id="{56415598-1C76-4CDE-B560-19684FEC0BC6}"/>
              </a:ext>
            </a:extLst>
          </p:cNvPr>
          <p:cNvGrpSpPr/>
          <p:nvPr/>
        </p:nvGrpSpPr>
        <p:grpSpPr>
          <a:xfrm>
            <a:off x="6610780" y="6215728"/>
            <a:ext cx="3216506" cy="518443"/>
            <a:chOff x="4106037" y="4186981"/>
            <a:chExt cx="5041250" cy="852629"/>
          </a:xfrm>
        </p:grpSpPr>
        <p:pic>
          <p:nvPicPr>
            <p:cNvPr id="154" name="Picture 153">
              <a:extLst>
                <a:ext uri="{FF2B5EF4-FFF2-40B4-BE49-F238E27FC236}">
                  <a16:creationId xmlns:a16="http://schemas.microsoft.com/office/drawing/2014/main" id="{89811D7B-AFC2-4D86-9711-6E01A99FAC9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106037" y="4186981"/>
              <a:ext cx="1388538" cy="852629"/>
            </a:xfrm>
            <a:prstGeom prst="rect">
              <a:avLst/>
            </a:prstGeom>
          </p:spPr>
        </p:pic>
        <p:pic>
          <p:nvPicPr>
            <p:cNvPr id="157" name="Picture 156">
              <a:extLst>
                <a:ext uri="{FF2B5EF4-FFF2-40B4-BE49-F238E27FC236}">
                  <a16:creationId xmlns:a16="http://schemas.microsoft.com/office/drawing/2014/main" id="{802D8E65-CC84-4C73-AA62-43B6FBD4822B}"/>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25659" y="4481508"/>
              <a:ext cx="1766521" cy="263575"/>
            </a:xfrm>
            <a:prstGeom prst="rect">
              <a:avLst/>
            </a:prstGeom>
          </p:spPr>
        </p:pic>
        <p:pic>
          <p:nvPicPr>
            <p:cNvPr id="158" name="Picture 157">
              <a:extLst>
                <a:ext uri="{FF2B5EF4-FFF2-40B4-BE49-F238E27FC236}">
                  <a16:creationId xmlns:a16="http://schemas.microsoft.com/office/drawing/2014/main" id="{432EDDCF-09EE-49D1-B4DC-CA090963504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23264" y="4491462"/>
              <a:ext cx="1424023" cy="243666"/>
            </a:xfrm>
            <a:prstGeom prst="rect">
              <a:avLst/>
            </a:prstGeom>
          </p:spPr>
        </p:pic>
      </p:grpSp>
    </p:spTree>
    <p:extLst>
      <p:ext uri="{BB962C8B-B14F-4D97-AF65-F5344CB8AC3E}">
        <p14:creationId xmlns:p14="http://schemas.microsoft.com/office/powerpoint/2010/main" val="3619837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CE831-4A2B-4C0C-9A96-97B4258DDD19}"/>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Use Cases: Citrix ADC</a:t>
            </a:r>
          </a:p>
        </p:txBody>
      </p:sp>
      <p:sp>
        <p:nvSpPr>
          <p:cNvPr id="7" name="TextBox 6">
            <a:extLst>
              <a:ext uri="{FF2B5EF4-FFF2-40B4-BE49-F238E27FC236}">
                <a16:creationId xmlns:a16="http://schemas.microsoft.com/office/drawing/2014/main" id="{84BAC0A2-892B-4BF5-84E4-DFE696F023F7}"/>
              </a:ext>
            </a:extLst>
          </p:cNvPr>
          <p:cNvSpPr txBox="1"/>
          <p:nvPr/>
        </p:nvSpPr>
        <p:spPr>
          <a:xfrm>
            <a:off x="428128" y="1295233"/>
            <a:ext cx="3521571" cy="830997"/>
          </a:xfrm>
          <a:prstGeom prst="rect">
            <a:avLst/>
          </a:prstGeom>
          <a:noFill/>
        </p:spPr>
        <p:txBody>
          <a:bodyPr wrap="square" rtlCol="0">
            <a:spAutoFit/>
          </a:bodyPr>
          <a:lstStyle/>
          <a:p>
            <a:pPr algn="ctr"/>
            <a:r>
              <a:rPr lang="en-US" sz="2400" b="1" dirty="0">
                <a:solidFill>
                  <a:schemeClr val="accent6"/>
                </a:solidFill>
              </a:rPr>
              <a:t>Boost web application performance</a:t>
            </a:r>
            <a:endParaRPr lang="en-US" sz="1400" b="1" dirty="0">
              <a:solidFill>
                <a:schemeClr val="accent6"/>
              </a:solidFill>
            </a:endParaRPr>
          </a:p>
        </p:txBody>
      </p:sp>
      <p:sp>
        <p:nvSpPr>
          <p:cNvPr id="8" name="TextBox 7">
            <a:extLst>
              <a:ext uri="{FF2B5EF4-FFF2-40B4-BE49-F238E27FC236}">
                <a16:creationId xmlns:a16="http://schemas.microsoft.com/office/drawing/2014/main" id="{2910B101-69D3-4CBF-8332-2B2B74E57C7F}"/>
              </a:ext>
            </a:extLst>
          </p:cNvPr>
          <p:cNvSpPr txBox="1"/>
          <p:nvPr/>
        </p:nvSpPr>
        <p:spPr>
          <a:xfrm>
            <a:off x="4335214" y="1295233"/>
            <a:ext cx="3521571" cy="830997"/>
          </a:xfrm>
          <a:prstGeom prst="rect">
            <a:avLst/>
          </a:prstGeom>
          <a:noFill/>
        </p:spPr>
        <p:txBody>
          <a:bodyPr wrap="square" rtlCol="0">
            <a:spAutoFit/>
          </a:bodyPr>
          <a:lstStyle/>
          <a:p>
            <a:pPr algn="ctr"/>
            <a:r>
              <a:rPr lang="en-US" sz="2400" b="1" dirty="0">
                <a:solidFill>
                  <a:schemeClr val="accent3"/>
                </a:solidFill>
              </a:rPr>
              <a:t>Bolster security without recoding web apps</a:t>
            </a:r>
            <a:endParaRPr lang="en-US" sz="1400" b="1" dirty="0">
              <a:solidFill>
                <a:schemeClr val="accent3"/>
              </a:solidFill>
            </a:endParaRPr>
          </a:p>
        </p:txBody>
      </p:sp>
      <p:sp>
        <p:nvSpPr>
          <p:cNvPr id="9" name="TextBox 8">
            <a:extLst>
              <a:ext uri="{FF2B5EF4-FFF2-40B4-BE49-F238E27FC236}">
                <a16:creationId xmlns:a16="http://schemas.microsoft.com/office/drawing/2014/main" id="{4E229309-D5A8-4DA7-AB64-69BFFD876AF9}"/>
              </a:ext>
            </a:extLst>
          </p:cNvPr>
          <p:cNvSpPr txBox="1"/>
          <p:nvPr/>
        </p:nvSpPr>
        <p:spPr>
          <a:xfrm>
            <a:off x="8242300" y="1295233"/>
            <a:ext cx="3521571" cy="830997"/>
          </a:xfrm>
          <a:prstGeom prst="rect">
            <a:avLst/>
          </a:prstGeom>
          <a:noFill/>
        </p:spPr>
        <p:txBody>
          <a:bodyPr wrap="square" rtlCol="0">
            <a:spAutoFit/>
          </a:bodyPr>
          <a:lstStyle/>
          <a:p>
            <a:pPr algn="ctr"/>
            <a:r>
              <a:rPr lang="en-US" sz="2400" b="1" dirty="0">
                <a:solidFill>
                  <a:schemeClr val="accent5"/>
                </a:solidFill>
              </a:rPr>
              <a:t>Improve desktop and application delivery</a:t>
            </a:r>
            <a:endParaRPr lang="en-US" sz="1400" b="1" dirty="0">
              <a:solidFill>
                <a:schemeClr val="accent5"/>
              </a:solidFill>
            </a:endParaRPr>
          </a:p>
        </p:txBody>
      </p:sp>
      <p:sp>
        <p:nvSpPr>
          <p:cNvPr id="10" name="TextBox 9">
            <a:extLst>
              <a:ext uri="{FF2B5EF4-FFF2-40B4-BE49-F238E27FC236}">
                <a16:creationId xmlns:a16="http://schemas.microsoft.com/office/drawing/2014/main" id="{C4C1C60A-8D3B-46FC-9A31-4D80CE058986}"/>
              </a:ext>
            </a:extLst>
          </p:cNvPr>
          <p:cNvSpPr txBox="1"/>
          <p:nvPr/>
        </p:nvSpPr>
        <p:spPr>
          <a:xfrm>
            <a:off x="457204" y="4005830"/>
            <a:ext cx="3521571" cy="830997"/>
          </a:xfrm>
          <a:prstGeom prst="rect">
            <a:avLst/>
          </a:prstGeom>
          <a:noFill/>
        </p:spPr>
        <p:txBody>
          <a:bodyPr wrap="square" rtlCol="0">
            <a:spAutoFit/>
          </a:bodyPr>
          <a:lstStyle/>
          <a:p>
            <a:pPr algn="ctr"/>
            <a:r>
              <a:rPr lang="en-US" sz="2400" b="1" dirty="0">
                <a:solidFill>
                  <a:schemeClr val="accent2"/>
                </a:solidFill>
              </a:rPr>
              <a:t>Enable and connect hybrid cloud</a:t>
            </a:r>
            <a:endParaRPr lang="en-US" sz="1400" b="1" dirty="0">
              <a:solidFill>
                <a:schemeClr val="accent2"/>
              </a:solidFill>
            </a:endParaRPr>
          </a:p>
        </p:txBody>
      </p:sp>
      <p:sp>
        <p:nvSpPr>
          <p:cNvPr id="11" name="TextBox 10">
            <a:extLst>
              <a:ext uri="{FF2B5EF4-FFF2-40B4-BE49-F238E27FC236}">
                <a16:creationId xmlns:a16="http://schemas.microsoft.com/office/drawing/2014/main" id="{2FEC235A-B64C-4D99-8E7B-78500983BADB}"/>
              </a:ext>
            </a:extLst>
          </p:cNvPr>
          <p:cNvSpPr txBox="1"/>
          <p:nvPr/>
        </p:nvSpPr>
        <p:spPr>
          <a:xfrm>
            <a:off x="4335213" y="4042057"/>
            <a:ext cx="3521571" cy="830997"/>
          </a:xfrm>
          <a:prstGeom prst="rect">
            <a:avLst/>
          </a:prstGeom>
          <a:noFill/>
        </p:spPr>
        <p:txBody>
          <a:bodyPr wrap="square" rtlCol="0">
            <a:spAutoFit/>
          </a:bodyPr>
          <a:lstStyle/>
          <a:p>
            <a:pPr algn="ctr"/>
            <a:r>
              <a:rPr lang="en-US" sz="2400" b="1" dirty="0">
                <a:solidFill>
                  <a:schemeClr val="accent1"/>
                </a:solidFill>
              </a:rPr>
              <a:t>Transition to app-driven, software-defined network</a:t>
            </a:r>
            <a:endParaRPr lang="en-US" sz="1400" b="1" dirty="0">
              <a:solidFill>
                <a:schemeClr val="accent1"/>
              </a:solidFill>
            </a:endParaRPr>
          </a:p>
        </p:txBody>
      </p:sp>
      <p:sp>
        <p:nvSpPr>
          <p:cNvPr id="12" name="TextBox 11">
            <a:extLst>
              <a:ext uri="{FF2B5EF4-FFF2-40B4-BE49-F238E27FC236}">
                <a16:creationId xmlns:a16="http://schemas.microsoft.com/office/drawing/2014/main" id="{6A373E17-D7C8-4657-82B4-7F116B20094E}"/>
              </a:ext>
            </a:extLst>
          </p:cNvPr>
          <p:cNvSpPr txBox="1"/>
          <p:nvPr/>
        </p:nvSpPr>
        <p:spPr>
          <a:xfrm>
            <a:off x="8213225" y="4042057"/>
            <a:ext cx="3521571" cy="830997"/>
          </a:xfrm>
          <a:prstGeom prst="rect">
            <a:avLst/>
          </a:prstGeom>
          <a:noFill/>
        </p:spPr>
        <p:txBody>
          <a:bodyPr wrap="square" rtlCol="0">
            <a:spAutoFit/>
          </a:bodyPr>
          <a:lstStyle/>
          <a:p>
            <a:pPr algn="ctr"/>
            <a:r>
              <a:rPr lang="en-US" sz="2400" b="1" dirty="0">
                <a:solidFill>
                  <a:schemeClr val="accent4"/>
                </a:solidFill>
              </a:rPr>
              <a:t>Consolidate legacy load balancers</a:t>
            </a:r>
            <a:endParaRPr lang="en-US" sz="1400" b="1" dirty="0">
              <a:solidFill>
                <a:schemeClr val="accent4"/>
              </a:solidFill>
            </a:endParaRPr>
          </a:p>
        </p:txBody>
      </p:sp>
      <p:sp>
        <p:nvSpPr>
          <p:cNvPr id="13" name="TextBox 12">
            <a:extLst>
              <a:ext uri="{FF2B5EF4-FFF2-40B4-BE49-F238E27FC236}">
                <a16:creationId xmlns:a16="http://schemas.microsoft.com/office/drawing/2014/main" id="{6C7E9965-5BA7-4DE0-B9E5-ED96601A6128}"/>
              </a:ext>
            </a:extLst>
          </p:cNvPr>
          <p:cNvSpPr txBox="1"/>
          <p:nvPr/>
        </p:nvSpPr>
        <p:spPr>
          <a:xfrm>
            <a:off x="4533904" y="4908590"/>
            <a:ext cx="3322881" cy="1477328"/>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Unifies L4-7 network services into an application control layer, and can make L2-3 architectures completely app-driven</a:t>
            </a:r>
          </a:p>
        </p:txBody>
      </p:sp>
      <p:sp>
        <p:nvSpPr>
          <p:cNvPr id="14" name="TextBox 13">
            <a:extLst>
              <a:ext uri="{FF2B5EF4-FFF2-40B4-BE49-F238E27FC236}">
                <a16:creationId xmlns:a16="http://schemas.microsoft.com/office/drawing/2014/main" id="{01A1CDD1-1B11-47AE-B428-CC230E3A38FF}"/>
              </a:ext>
            </a:extLst>
          </p:cNvPr>
          <p:cNvSpPr txBox="1"/>
          <p:nvPr/>
        </p:nvSpPr>
        <p:spPr>
          <a:xfrm>
            <a:off x="8312569" y="4908590"/>
            <a:ext cx="3451302" cy="922945"/>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rPr>
              <a:t>Manage up to 115 independently run Citrix ADC instances on a single appliance</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D31125B-DE30-45F8-BA0C-9ED001B090E7}"/>
              </a:ext>
            </a:extLst>
          </p:cNvPr>
          <p:cNvSpPr txBox="1"/>
          <p:nvPr/>
        </p:nvSpPr>
        <p:spPr>
          <a:xfrm>
            <a:off x="492339" y="4908590"/>
            <a:ext cx="3457361"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Seamless connect networks with L2 bridge for one contiguous network</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Single console for monitoring, troubleshooting, and analytics</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defTabSz="914126">
              <a:buFont typeface="Arial" panose="020B0604020202020204" pitchFamily="34" charset="0"/>
              <a:buChar char="•"/>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B5A53A4-89AF-4753-9E68-0BEBE8398ACE}"/>
              </a:ext>
            </a:extLst>
          </p:cNvPr>
          <p:cNvSpPr txBox="1"/>
          <p:nvPr/>
        </p:nvSpPr>
        <p:spPr>
          <a:xfrm>
            <a:off x="556550" y="2126230"/>
            <a:ext cx="3322881" cy="1199816"/>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Accelerate transaction times</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Conte</a:t>
            </a:r>
            <a:r>
              <a:rPr lang="en-US" sz="1799" dirty="0" err="1">
                <a:solidFill>
                  <a:prstClr val="black"/>
                </a:solidFill>
                <a:latin typeface="Calibri" panose="020F0502020204030204"/>
              </a:rPr>
              <a:t>nt</a:t>
            </a:r>
            <a:r>
              <a:rPr lang="en-US" sz="1799" dirty="0">
                <a:solidFill>
                  <a:prstClr val="black"/>
                </a:solidFill>
                <a:latin typeface="Calibri" panose="020F0502020204030204"/>
              </a:rPr>
              <a:t> switching </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Compress network traffic</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Cache data packets</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81801D0-DAFE-4DAC-99CD-35FE55E67CD2}"/>
              </a:ext>
            </a:extLst>
          </p:cNvPr>
          <p:cNvSpPr txBox="1"/>
          <p:nvPr/>
        </p:nvSpPr>
        <p:spPr>
          <a:xfrm>
            <a:off x="4533904" y="2126230"/>
            <a:ext cx="3322881"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Web app firewall protects apps from DDoS, SQL injection, XSS, and SSL attacks</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Provide PCI DSS compliance to web apps, ecommerce, and payment systems</a:t>
            </a:r>
          </a:p>
        </p:txBody>
      </p:sp>
      <p:sp>
        <p:nvSpPr>
          <p:cNvPr id="18" name="TextBox 17">
            <a:extLst>
              <a:ext uri="{FF2B5EF4-FFF2-40B4-BE49-F238E27FC236}">
                <a16:creationId xmlns:a16="http://schemas.microsoft.com/office/drawing/2014/main" id="{527F9A8A-79C3-47C6-A39D-B4EBD1479739}"/>
              </a:ext>
            </a:extLst>
          </p:cNvPr>
          <p:cNvSpPr txBox="1"/>
          <p:nvPr/>
        </p:nvSpPr>
        <p:spPr>
          <a:xfrm>
            <a:off x="8312569" y="2126230"/>
            <a:ext cx="3322881" cy="1476943"/>
          </a:xfrm>
          <a:prstGeom prst="rect">
            <a:avLst/>
          </a:prstGeom>
          <a:noFill/>
        </p:spPr>
        <p:txBody>
          <a:bodyPr wrap="square" rtlCol="0">
            <a:spAutoFit/>
          </a:bodyPr>
          <a:lstStyle/>
          <a:p>
            <a:pPr marL="285750" indent="-285750" defTabSz="914126">
              <a:buFont typeface="Arial" panose="020B0604020202020204" pitchFamily="34" charset="0"/>
              <a:buChar char="•"/>
              <a:defRPr/>
            </a:pPr>
            <a:r>
              <a:rPr lang="en-US" sz="1799" dirty="0">
                <a:solidFill>
                  <a:prstClr val="black"/>
                </a:solidFill>
                <a:latin typeface="Calibri" panose="020F0502020204030204"/>
              </a:rPr>
              <a:t>Single URL access to hosted apps, desktops, &amp; services</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Secure, granular policy-driven access control</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High availability &amp; monitoring</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77118" y="2017485"/>
            <a:ext cx="6281482" cy="3541485"/>
          </a:xfrm>
        </p:spPr>
        <p:txBody>
          <a:bodyPr/>
          <a:lstStyle/>
          <a:p>
            <a:pPr marL="342900" indent="-342900">
              <a:buFont typeface="Arial" panose="020B0604020202020204" pitchFamily="34" charset="0"/>
              <a:buChar char="•"/>
            </a:pPr>
            <a:r>
              <a:rPr lang="en-CA" dirty="0"/>
              <a:t>Citrix </a:t>
            </a:r>
            <a:r>
              <a:rPr lang="en-CA" dirty="0" err="1"/>
              <a:t>dans</a:t>
            </a:r>
            <a:r>
              <a:rPr lang="en-CA" dirty="0"/>
              <a:t> la Santé au Québec</a:t>
            </a:r>
          </a:p>
          <a:p>
            <a:pPr marL="342900" indent="-342900">
              <a:buFont typeface="Arial" panose="020B0604020202020204" pitchFamily="34" charset="0"/>
              <a:buChar char="•"/>
            </a:pPr>
            <a:r>
              <a:rPr lang="en-CA" dirty="0"/>
              <a:t>Notre Vision</a:t>
            </a:r>
          </a:p>
          <a:p>
            <a:pPr marL="342900" indent="-342900">
              <a:buFont typeface="Arial" panose="020B0604020202020204" pitchFamily="34" charset="0"/>
              <a:buChar char="•"/>
            </a:pPr>
            <a:r>
              <a:rPr lang="en-CA" dirty="0"/>
              <a:t>Citrix Workspace</a:t>
            </a:r>
          </a:p>
          <a:p>
            <a:pPr marL="342900" indent="-342900">
              <a:buFont typeface="Arial" panose="020B0604020202020204" pitchFamily="34" charset="0"/>
              <a:buChar char="•"/>
            </a:pPr>
            <a:r>
              <a:rPr lang="en-CA" dirty="0"/>
              <a:t>Citrix Cloud Services</a:t>
            </a:r>
          </a:p>
          <a:p>
            <a:pPr marL="342900" indent="-342900">
              <a:buFont typeface="Arial" panose="020B0604020202020204" pitchFamily="34" charset="0"/>
              <a:buChar char="•"/>
            </a:pPr>
            <a:r>
              <a:rPr lang="en-CA" dirty="0"/>
              <a:t>Citrix Workspace App</a:t>
            </a:r>
          </a:p>
          <a:p>
            <a:pPr marL="342900" indent="-342900">
              <a:buFont typeface="Arial" panose="020B0604020202020204" pitchFamily="34" charset="0"/>
              <a:buChar char="•"/>
            </a:pPr>
            <a:r>
              <a:rPr lang="en-CA" dirty="0"/>
              <a:t>Questions</a:t>
            </a:r>
          </a:p>
          <a:p>
            <a:pPr marL="342900" indent="-342900">
              <a:buFont typeface="Arial" panose="020B0604020202020204" pitchFamily="34" charset="0"/>
              <a:buChar char="•"/>
            </a:pPr>
            <a:endParaRPr lang="en-CA" dirty="0"/>
          </a:p>
          <a:p>
            <a:pPr marL="342900" indent="-342900">
              <a:buFont typeface="Arial" panose="020B0604020202020204" pitchFamily="34" charset="0"/>
              <a:buChar char="•"/>
            </a:pPr>
            <a:endParaRPr lang="en-US" dirty="0"/>
          </a:p>
        </p:txBody>
      </p:sp>
      <p:sp>
        <p:nvSpPr>
          <p:cNvPr id="3" name="Title 2"/>
          <p:cNvSpPr>
            <a:spLocks noGrp="1"/>
          </p:cNvSpPr>
          <p:nvPr>
            <p:ph type="ctrTitle"/>
          </p:nvPr>
        </p:nvSpPr>
        <p:spPr>
          <a:xfrm>
            <a:off x="5377118" y="725715"/>
            <a:ext cx="6281482" cy="798285"/>
          </a:xfrm>
        </p:spPr>
        <p:txBody>
          <a:bodyPr/>
          <a:lstStyle/>
          <a:p>
            <a:r>
              <a:rPr lang="en-CA" dirty="0"/>
              <a:t>Agenda</a:t>
            </a:r>
            <a:endParaRPr lang="en-US" dirty="0"/>
          </a:p>
        </p:txBody>
      </p:sp>
    </p:spTree>
    <p:extLst>
      <p:ext uri="{BB962C8B-B14F-4D97-AF65-F5344CB8AC3E}">
        <p14:creationId xmlns:p14="http://schemas.microsoft.com/office/powerpoint/2010/main" val="247261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32121" y="3387307"/>
            <a:ext cx="6116090" cy="3222421"/>
          </a:xfrm>
          <a:prstGeom prst="rect">
            <a:avLst/>
          </a:prstGeom>
        </p:spPr>
        <p:txBody>
          <a:bodyPr vert="horz" wrap="square" lIns="0" tIns="12700" rIns="0" bIns="0" rtlCol="0">
            <a:spAutoFit/>
          </a:bodyPr>
          <a:lstStyle/>
          <a:p>
            <a:pPr marL="457200" indent="-457200">
              <a:lnSpc>
                <a:spcPts val="2800"/>
              </a:lnSpc>
              <a:buClr>
                <a:schemeClr val="tx1"/>
              </a:buClr>
              <a:buFont typeface="Arial" panose="020B0604020202020204" pitchFamily="34" charset="0"/>
              <a:buChar char="•"/>
            </a:pPr>
            <a:r>
              <a:rPr lang="en-US" sz="2400" dirty="0"/>
              <a:t>Logically bonds multiple, distinct WAN connections into </a:t>
            </a:r>
            <a:r>
              <a:rPr lang="en-US" sz="2400" b="1" dirty="0">
                <a:solidFill>
                  <a:schemeClr val="accent6"/>
                </a:solidFill>
              </a:rPr>
              <a:t>one virtual link</a:t>
            </a:r>
          </a:p>
          <a:p>
            <a:pPr marL="457200" indent="-457200">
              <a:lnSpc>
                <a:spcPts val="2800"/>
              </a:lnSpc>
              <a:buClr>
                <a:schemeClr val="tx1"/>
              </a:buClr>
              <a:buFont typeface="Arial" panose="020B0604020202020204" pitchFamily="34" charset="0"/>
              <a:buChar char="•"/>
            </a:pPr>
            <a:r>
              <a:rPr lang="en-US" sz="2400" dirty="0"/>
              <a:t>Encrypt paths between devices to provide </a:t>
            </a:r>
            <a:r>
              <a:rPr lang="en-US" sz="2400" b="1" dirty="0">
                <a:solidFill>
                  <a:schemeClr val="accent6"/>
                </a:solidFill>
              </a:rPr>
              <a:t>end-to-end security</a:t>
            </a:r>
          </a:p>
          <a:p>
            <a:pPr marL="457200" indent="-457200">
              <a:lnSpc>
                <a:spcPts val="2800"/>
              </a:lnSpc>
              <a:buClr>
                <a:schemeClr val="tx1"/>
              </a:buClr>
              <a:buFont typeface="Arial" panose="020B0604020202020204" pitchFamily="34" charset="0"/>
              <a:buChar char="•"/>
            </a:pPr>
            <a:r>
              <a:rPr lang="en-US" sz="2400" dirty="0"/>
              <a:t>Send packets based upon application </a:t>
            </a:r>
            <a:r>
              <a:rPr lang="en-US" sz="2400" b="1" dirty="0">
                <a:solidFill>
                  <a:schemeClr val="accent6"/>
                </a:solidFill>
              </a:rPr>
              <a:t>priority</a:t>
            </a:r>
            <a:r>
              <a:rPr lang="en-US" sz="2400" dirty="0"/>
              <a:t>, link </a:t>
            </a:r>
            <a:r>
              <a:rPr lang="en-US" sz="2400" b="1" dirty="0">
                <a:solidFill>
                  <a:schemeClr val="accent6"/>
                </a:solidFill>
              </a:rPr>
              <a:t>performance</a:t>
            </a:r>
            <a:r>
              <a:rPr lang="en-US" sz="2400" dirty="0"/>
              <a:t>, and business </a:t>
            </a:r>
            <a:r>
              <a:rPr lang="en-US" sz="2400" b="1" dirty="0">
                <a:solidFill>
                  <a:schemeClr val="accent6"/>
                </a:solidFill>
              </a:rPr>
              <a:t>policies</a:t>
            </a:r>
          </a:p>
          <a:p>
            <a:pPr marL="457200" indent="-457200">
              <a:lnSpc>
                <a:spcPts val="2800"/>
              </a:lnSpc>
              <a:buClr>
                <a:schemeClr val="tx1"/>
              </a:buClr>
              <a:buFont typeface="Arial" panose="020B0604020202020204" pitchFamily="34" charset="0"/>
              <a:buChar char="•"/>
            </a:pPr>
            <a:r>
              <a:rPr lang="en-US" sz="2400" dirty="0"/>
              <a:t>Most </a:t>
            </a:r>
            <a:r>
              <a:rPr lang="en-US" sz="2400" b="1" dirty="0">
                <a:solidFill>
                  <a:schemeClr val="accent6"/>
                </a:solidFill>
              </a:rPr>
              <a:t>flexible</a:t>
            </a:r>
            <a:r>
              <a:rPr lang="en-US" sz="2400" dirty="0"/>
              <a:t>, scalable </a:t>
            </a:r>
            <a:r>
              <a:rPr lang="en-US" sz="2400" b="1" dirty="0">
                <a:solidFill>
                  <a:schemeClr val="accent6"/>
                </a:solidFill>
              </a:rPr>
              <a:t>software-based</a:t>
            </a:r>
            <a:r>
              <a:rPr lang="en-US" sz="2400" dirty="0"/>
              <a:t> solution – up to 2500 sites </a:t>
            </a:r>
          </a:p>
          <a:p>
            <a:pPr marL="457200" indent="-457200">
              <a:lnSpc>
                <a:spcPts val="2800"/>
              </a:lnSpc>
              <a:buClr>
                <a:schemeClr val="tx1"/>
              </a:buClr>
              <a:buFont typeface="Arial" panose="020B0604020202020204" pitchFamily="34" charset="0"/>
              <a:buChar char="•"/>
            </a:pPr>
            <a:endParaRPr lang="en-US" sz="2000" b="1" dirty="0">
              <a:solidFill>
                <a:schemeClr val="accent6"/>
              </a:solidFill>
            </a:endParaRPr>
          </a:p>
        </p:txBody>
      </p:sp>
      <p:sp>
        <p:nvSpPr>
          <p:cNvPr id="33" name="object 33"/>
          <p:cNvSpPr txBox="1">
            <a:spLocks noGrp="1"/>
          </p:cNvSpPr>
          <p:nvPr>
            <p:ph type="sldNum" sz="quarter" idx="4294967295"/>
          </p:nvPr>
        </p:nvSpPr>
        <p:spPr>
          <a:xfrm>
            <a:off x="-304860" y="-361722"/>
            <a:ext cx="0" cy="0"/>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BEBEB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20</a:t>
            </a:fld>
            <a:endParaRPr kumimoji="0" sz="700" b="0" i="0" u="none" strike="noStrike" kern="1200" cap="none" spc="-5" normalizeH="0" baseline="0" noProof="0" dirty="0">
              <a:ln>
                <a:noFill/>
              </a:ln>
              <a:solidFill>
                <a:srgbClr val="BEBEBE"/>
              </a:solidFill>
              <a:effectLst/>
              <a:uLnTx/>
              <a:uFillTx/>
              <a:latin typeface="Arial"/>
              <a:ea typeface="+mn-ea"/>
              <a:cs typeface="Arial"/>
            </a:endParaRPr>
          </a:p>
        </p:txBody>
      </p:sp>
      <p:sp>
        <p:nvSpPr>
          <p:cNvPr id="52" name="TextBox 51">
            <a:extLst>
              <a:ext uri="{FF2B5EF4-FFF2-40B4-BE49-F238E27FC236}">
                <a16:creationId xmlns:a16="http://schemas.microsoft.com/office/drawing/2014/main" id="{557450A3-B3B3-4009-A150-2594CA512E6D}"/>
              </a:ext>
            </a:extLst>
          </p:cNvPr>
          <p:cNvSpPr txBox="1"/>
          <p:nvPr/>
        </p:nvSpPr>
        <p:spPr>
          <a:xfrm>
            <a:off x="254781" y="174917"/>
            <a:ext cx="10330408" cy="830997"/>
          </a:xfrm>
          <a:prstGeom prst="rect">
            <a:avLst/>
          </a:prstGeom>
          <a:noFill/>
        </p:spPr>
        <p:txBody>
          <a:bodyPr wrap="square" rtlCol="0">
            <a:spAutoFit/>
          </a:bodyPr>
          <a:lstStyle/>
          <a:p>
            <a:r>
              <a:rPr lang="en-US" sz="4800" b="1" dirty="0">
                <a:solidFill>
                  <a:schemeClr val="accent1"/>
                </a:solidFill>
                <a:latin typeface="+mj-lt"/>
              </a:rPr>
              <a:t>Citrix SD-WAN</a:t>
            </a:r>
            <a:endParaRPr lang="en-US" sz="4800" dirty="0">
              <a:solidFill>
                <a:schemeClr val="accent1"/>
              </a:solidFill>
              <a:latin typeface="+mj-lt"/>
            </a:endParaRPr>
          </a:p>
        </p:txBody>
      </p:sp>
      <p:sp>
        <p:nvSpPr>
          <p:cNvPr id="53" name="TextBox 52">
            <a:extLst>
              <a:ext uri="{FF2B5EF4-FFF2-40B4-BE49-F238E27FC236}">
                <a16:creationId xmlns:a16="http://schemas.microsoft.com/office/drawing/2014/main" id="{9B0D3FAC-E80C-4AAC-837E-6BEF641260B0}"/>
              </a:ext>
            </a:extLst>
          </p:cNvPr>
          <p:cNvSpPr txBox="1"/>
          <p:nvPr/>
        </p:nvSpPr>
        <p:spPr>
          <a:xfrm>
            <a:off x="254781" y="903709"/>
            <a:ext cx="6999836" cy="338554"/>
          </a:xfrm>
          <a:prstGeom prst="rect">
            <a:avLst/>
          </a:prstGeom>
          <a:noFill/>
        </p:spPr>
        <p:txBody>
          <a:bodyPr wrap="square" rtlCol="0">
            <a:spAutoFit/>
          </a:bodyPr>
          <a:lstStyle/>
          <a:p>
            <a:r>
              <a:rPr lang="en-US" sz="1600" dirty="0">
                <a:solidFill>
                  <a:schemeClr val="tx2"/>
                </a:solidFill>
                <a:latin typeface="+mj-lt"/>
              </a:rPr>
              <a:t>Formerly NetScaler SD-WAN</a:t>
            </a:r>
          </a:p>
        </p:txBody>
      </p:sp>
      <p:sp>
        <p:nvSpPr>
          <p:cNvPr id="41" name="object 19">
            <a:extLst>
              <a:ext uri="{FF2B5EF4-FFF2-40B4-BE49-F238E27FC236}">
                <a16:creationId xmlns:a16="http://schemas.microsoft.com/office/drawing/2014/main" id="{5122DE40-6B7C-4112-8B6D-15FDCAC2D4E6}"/>
              </a:ext>
            </a:extLst>
          </p:cNvPr>
          <p:cNvSpPr txBox="1"/>
          <p:nvPr/>
        </p:nvSpPr>
        <p:spPr>
          <a:xfrm>
            <a:off x="10105385" y="2023166"/>
            <a:ext cx="1172845" cy="239395"/>
          </a:xfrm>
          <a:prstGeom prst="rect">
            <a:avLst/>
          </a:prstGeom>
          <a:ln>
            <a:noFill/>
          </a:ln>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Delivery</a:t>
            </a:r>
            <a:r>
              <a:rPr kumimoji="0" sz="1400" b="0" i="0" u="none" strike="noStrike" kern="1200" cap="none" spc="-125" normalizeH="0" baseline="0" noProof="0" dirty="0">
                <a:ln>
                  <a:noFill/>
                </a:ln>
                <a:solidFill>
                  <a:srgbClr val="FFFFFF"/>
                </a:solidFill>
                <a:effectLst/>
                <a:uLnTx/>
                <a:uFillTx/>
                <a:latin typeface="Arial"/>
                <a:ea typeface="+mn-ea"/>
                <a:cs typeface="Arial"/>
              </a:rPr>
              <a:t> </a:t>
            </a:r>
            <a:r>
              <a:rPr kumimoji="0" sz="1400" b="0" i="0" u="none" strike="noStrike" kern="1200" cap="none" spc="0" normalizeH="0" baseline="0" noProof="0" dirty="0">
                <a:ln>
                  <a:noFill/>
                </a:ln>
                <a:solidFill>
                  <a:srgbClr val="FFFFFF"/>
                </a:solidFill>
                <a:effectLst/>
                <a:uLnTx/>
                <a:uFillTx/>
                <a:latin typeface="Arial"/>
                <a:ea typeface="+mn-ea"/>
                <a:cs typeface="Arial"/>
              </a:rPr>
              <a:t>Agent</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55" name="Picture 154">
            <a:extLst>
              <a:ext uri="{FF2B5EF4-FFF2-40B4-BE49-F238E27FC236}">
                <a16:creationId xmlns:a16="http://schemas.microsoft.com/office/drawing/2014/main" id="{C49BA2D4-4A6D-428C-B421-2131F4379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245" y="1812038"/>
            <a:ext cx="881973" cy="881973"/>
          </a:xfrm>
          <a:prstGeom prst="rect">
            <a:avLst/>
          </a:prstGeom>
        </p:spPr>
      </p:pic>
      <p:pic>
        <p:nvPicPr>
          <p:cNvPr id="156" name="Picture 155">
            <a:extLst>
              <a:ext uri="{FF2B5EF4-FFF2-40B4-BE49-F238E27FC236}">
                <a16:creationId xmlns:a16="http://schemas.microsoft.com/office/drawing/2014/main" id="{91EC404F-408B-4C64-BFC5-C7E321BB7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8547" y="1812038"/>
            <a:ext cx="881973" cy="881973"/>
          </a:xfrm>
          <a:prstGeom prst="rect">
            <a:avLst/>
          </a:prstGeom>
        </p:spPr>
      </p:pic>
      <p:sp>
        <p:nvSpPr>
          <p:cNvPr id="129" name="Freeform 61">
            <a:extLst>
              <a:ext uri="{FF2B5EF4-FFF2-40B4-BE49-F238E27FC236}">
                <a16:creationId xmlns:a16="http://schemas.microsoft.com/office/drawing/2014/main" id="{050ADFB3-84D0-4ED2-BA64-8E83CBEA3F29}"/>
              </a:ext>
            </a:extLst>
          </p:cNvPr>
          <p:cNvSpPr>
            <a:spLocks noChangeArrowheads="1"/>
          </p:cNvSpPr>
          <p:nvPr/>
        </p:nvSpPr>
        <p:spPr bwMode="auto">
          <a:xfrm>
            <a:off x="10496228" y="2037763"/>
            <a:ext cx="414836" cy="510464"/>
          </a:xfrm>
          <a:custGeom>
            <a:avLst/>
            <a:gdLst>
              <a:gd name="T0" fmla="*/ 1387 w 1687"/>
              <a:gd name="T1" fmla="*/ 1891 h 1989"/>
              <a:gd name="T2" fmla="*/ 458 w 1687"/>
              <a:gd name="T3" fmla="*/ 1958 h 1989"/>
              <a:gd name="T4" fmla="*/ 44 w 1687"/>
              <a:gd name="T5" fmla="*/ 1830 h 1989"/>
              <a:gd name="T6" fmla="*/ 165 w 1687"/>
              <a:gd name="T7" fmla="*/ 1423 h 1989"/>
              <a:gd name="T8" fmla="*/ 381 w 1687"/>
              <a:gd name="T9" fmla="*/ 952 h 1989"/>
              <a:gd name="T10" fmla="*/ 576 w 1687"/>
              <a:gd name="T11" fmla="*/ 491 h 1989"/>
              <a:gd name="T12" fmla="*/ 1121 w 1687"/>
              <a:gd name="T13" fmla="*/ 192 h 1989"/>
              <a:gd name="T14" fmla="*/ 1188 w 1687"/>
              <a:gd name="T15" fmla="*/ 602 h 1989"/>
              <a:gd name="T16" fmla="*/ 1434 w 1687"/>
              <a:gd name="T17" fmla="*/ 996 h 1989"/>
              <a:gd name="T18" fmla="*/ 1676 w 1687"/>
              <a:gd name="T19" fmla="*/ 1672 h 1989"/>
              <a:gd name="T20" fmla="*/ 525 w 1687"/>
              <a:gd name="T21" fmla="*/ 1648 h 1989"/>
              <a:gd name="T22" fmla="*/ 347 w 1687"/>
              <a:gd name="T23" fmla="*/ 1386 h 1989"/>
              <a:gd name="T24" fmla="*/ 286 w 1687"/>
              <a:gd name="T25" fmla="*/ 1393 h 1989"/>
              <a:gd name="T26" fmla="*/ 229 w 1687"/>
              <a:gd name="T27" fmla="*/ 1470 h 1989"/>
              <a:gd name="T28" fmla="*/ 148 w 1687"/>
              <a:gd name="T29" fmla="*/ 1480 h 1989"/>
              <a:gd name="T30" fmla="*/ 98 w 1687"/>
              <a:gd name="T31" fmla="*/ 1544 h 1989"/>
              <a:gd name="T32" fmla="*/ 84 w 1687"/>
              <a:gd name="T33" fmla="*/ 1726 h 1989"/>
              <a:gd name="T34" fmla="*/ 88 w 1687"/>
              <a:gd name="T35" fmla="*/ 1790 h 1989"/>
              <a:gd name="T36" fmla="*/ 182 w 1687"/>
              <a:gd name="T37" fmla="*/ 1820 h 1989"/>
              <a:gd name="T38" fmla="*/ 502 w 1687"/>
              <a:gd name="T39" fmla="*/ 1911 h 1989"/>
              <a:gd name="T40" fmla="*/ 572 w 1687"/>
              <a:gd name="T41" fmla="*/ 1709 h 1989"/>
              <a:gd name="T42" fmla="*/ 670 w 1687"/>
              <a:gd name="T43" fmla="*/ 437 h 1989"/>
              <a:gd name="T44" fmla="*/ 727 w 1687"/>
              <a:gd name="T45" fmla="*/ 397 h 1989"/>
              <a:gd name="T46" fmla="*/ 663 w 1687"/>
              <a:gd name="T47" fmla="*/ 262 h 1989"/>
              <a:gd name="T48" fmla="*/ 673 w 1687"/>
              <a:gd name="T49" fmla="*/ 488 h 1989"/>
              <a:gd name="T50" fmla="*/ 633 w 1687"/>
              <a:gd name="T51" fmla="*/ 535 h 1989"/>
              <a:gd name="T52" fmla="*/ 737 w 1687"/>
              <a:gd name="T53" fmla="*/ 582 h 1989"/>
              <a:gd name="T54" fmla="*/ 916 w 1687"/>
              <a:gd name="T55" fmla="*/ 552 h 1989"/>
              <a:gd name="T56" fmla="*/ 730 w 1687"/>
              <a:gd name="T57" fmla="*/ 622 h 1989"/>
              <a:gd name="T58" fmla="*/ 720 w 1687"/>
              <a:gd name="T59" fmla="*/ 649 h 1989"/>
              <a:gd name="T60" fmla="*/ 882 w 1687"/>
              <a:gd name="T61" fmla="*/ 619 h 1989"/>
              <a:gd name="T62" fmla="*/ 966 w 1687"/>
              <a:gd name="T63" fmla="*/ 568 h 1989"/>
              <a:gd name="T64" fmla="*/ 943 w 1687"/>
              <a:gd name="T65" fmla="*/ 494 h 1989"/>
              <a:gd name="T66" fmla="*/ 811 w 1687"/>
              <a:gd name="T67" fmla="*/ 441 h 1989"/>
              <a:gd name="T68" fmla="*/ 798 w 1687"/>
              <a:gd name="T69" fmla="*/ 471 h 1989"/>
              <a:gd name="T70" fmla="*/ 815 w 1687"/>
              <a:gd name="T71" fmla="*/ 488 h 1989"/>
              <a:gd name="T72" fmla="*/ 855 w 1687"/>
              <a:gd name="T73" fmla="*/ 397 h 1989"/>
              <a:gd name="T74" fmla="*/ 939 w 1687"/>
              <a:gd name="T75" fmla="*/ 437 h 1989"/>
              <a:gd name="T76" fmla="*/ 1013 w 1687"/>
              <a:gd name="T77" fmla="*/ 383 h 1989"/>
              <a:gd name="T78" fmla="*/ 832 w 1687"/>
              <a:gd name="T79" fmla="*/ 387 h 1989"/>
              <a:gd name="T80" fmla="*/ 1161 w 1687"/>
              <a:gd name="T81" fmla="*/ 1349 h 1989"/>
              <a:gd name="T82" fmla="*/ 1067 w 1687"/>
              <a:gd name="T83" fmla="*/ 754 h 1989"/>
              <a:gd name="T84" fmla="*/ 986 w 1687"/>
              <a:gd name="T85" fmla="*/ 622 h 1989"/>
              <a:gd name="T86" fmla="*/ 879 w 1687"/>
              <a:gd name="T87" fmla="*/ 686 h 1989"/>
              <a:gd name="T88" fmla="*/ 653 w 1687"/>
              <a:gd name="T89" fmla="*/ 649 h 1989"/>
              <a:gd name="T90" fmla="*/ 596 w 1687"/>
              <a:gd name="T91" fmla="*/ 757 h 1989"/>
              <a:gd name="T92" fmla="*/ 407 w 1687"/>
              <a:gd name="T93" fmla="*/ 1265 h 1989"/>
              <a:gd name="T94" fmla="*/ 522 w 1687"/>
              <a:gd name="T95" fmla="*/ 1544 h 1989"/>
              <a:gd name="T96" fmla="*/ 653 w 1687"/>
              <a:gd name="T97" fmla="*/ 1736 h 1989"/>
              <a:gd name="T98" fmla="*/ 1104 w 1687"/>
              <a:gd name="T99" fmla="*/ 1433 h 1989"/>
              <a:gd name="T100" fmla="*/ 1592 w 1687"/>
              <a:gd name="T101" fmla="*/ 1642 h 1989"/>
              <a:gd name="T102" fmla="*/ 1538 w 1687"/>
              <a:gd name="T103" fmla="*/ 1601 h 1989"/>
              <a:gd name="T104" fmla="*/ 1477 w 1687"/>
              <a:gd name="T105" fmla="*/ 1490 h 1989"/>
              <a:gd name="T106" fmla="*/ 1336 w 1687"/>
              <a:gd name="T107" fmla="*/ 1554 h 1989"/>
              <a:gd name="T108" fmla="*/ 1198 w 1687"/>
              <a:gd name="T109" fmla="*/ 1423 h 1989"/>
              <a:gd name="T110" fmla="*/ 1165 w 1687"/>
              <a:gd name="T111" fmla="*/ 1460 h 1989"/>
              <a:gd name="T112" fmla="*/ 1151 w 1687"/>
              <a:gd name="T113" fmla="*/ 1719 h 1989"/>
              <a:gd name="T114" fmla="*/ 1259 w 1687"/>
              <a:gd name="T115" fmla="*/ 1904 h 1989"/>
              <a:gd name="T116" fmla="*/ 1430 w 1687"/>
              <a:gd name="T117" fmla="*/ 1783 h 1989"/>
              <a:gd name="T118" fmla="*/ 1605 w 1687"/>
              <a:gd name="T119" fmla="*/ 16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7" h="1989">
                <a:moveTo>
                  <a:pt x="1676" y="1672"/>
                </a:moveTo>
                <a:lnTo>
                  <a:pt x="1676" y="1672"/>
                </a:lnTo>
                <a:cubicBezTo>
                  <a:pt x="1659" y="1729"/>
                  <a:pt x="1599" y="1756"/>
                  <a:pt x="1548" y="1780"/>
                </a:cubicBezTo>
                <a:cubicBezTo>
                  <a:pt x="1488" y="1810"/>
                  <a:pt x="1434" y="1844"/>
                  <a:pt x="1387" y="1891"/>
                </a:cubicBezTo>
                <a:cubicBezTo>
                  <a:pt x="1340" y="1935"/>
                  <a:pt x="1289" y="1975"/>
                  <a:pt x="1222" y="1971"/>
                </a:cubicBezTo>
                <a:cubicBezTo>
                  <a:pt x="1161" y="1968"/>
                  <a:pt x="1094" y="1938"/>
                  <a:pt x="1077" y="1874"/>
                </a:cubicBezTo>
                <a:cubicBezTo>
                  <a:pt x="943" y="1840"/>
                  <a:pt x="805" y="1823"/>
                  <a:pt x="667" y="1847"/>
                </a:cubicBezTo>
                <a:cubicBezTo>
                  <a:pt x="643" y="1941"/>
                  <a:pt x="545" y="1988"/>
                  <a:pt x="458" y="1958"/>
                </a:cubicBezTo>
                <a:cubicBezTo>
                  <a:pt x="411" y="1941"/>
                  <a:pt x="371" y="1921"/>
                  <a:pt x="323" y="1908"/>
                </a:cubicBezTo>
                <a:cubicBezTo>
                  <a:pt x="276" y="1894"/>
                  <a:pt x="226" y="1887"/>
                  <a:pt x="175" y="1874"/>
                </a:cubicBezTo>
                <a:cubicBezTo>
                  <a:pt x="152" y="1867"/>
                  <a:pt x="132" y="1857"/>
                  <a:pt x="108" y="1850"/>
                </a:cubicBezTo>
                <a:cubicBezTo>
                  <a:pt x="88" y="1844"/>
                  <a:pt x="64" y="1840"/>
                  <a:pt x="44" y="1830"/>
                </a:cubicBezTo>
                <a:cubicBezTo>
                  <a:pt x="0" y="1807"/>
                  <a:pt x="4" y="1760"/>
                  <a:pt x="24" y="1719"/>
                </a:cubicBezTo>
                <a:cubicBezTo>
                  <a:pt x="41" y="1679"/>
                  <a:pt x="47" y="1645"/>
                  <a:pt x="44" y="1598"/>
                </a:cubicBezTo>
                <a:cubicBezTo>
                  <a:pt x="41" y="1558"/>
                  <a:pt x="27" y="1507"/>
                  <a:pt x="47" y="1467"/>
                </a:cubicBezTo>
                <a:cubicBezTo>
                  <a:pt x="71" y="1420"/>
                  <a:pt x="121" y="1426"/>
                  <a:pt x="165" y="1423"/>
                </a:cubicBezTo>
                <a:cubicBezTo>
                  <a:pt x="219" y="1423"/>
                  <a:pt x="226" y="1376"/>
                  <a:pt x="256" y="1342"/>
                </a:cubicBezTo>
                <a:cubicBezTo>
                  <a:pt x="239" y="1295"/>
                  <a:pt x="253" y="1255"/>
                  <a:pt x="276" y="1215"/>
                </a:cubicBezTo>
                <a:cubicBezTo>
                  <a:pt x="300" y="1171"/>
                  <a:pt x="320" y="1130"/>
                  <a:pt x="340" y="1087"/>
                </a:cubicBezTo>
                <a:cubicBezTo>
                  <a:pt x="357" y="1043"/>
                  <a:pt x="367" y="996"/>
                  <a:pt x="381" y="952"/>
                </a:cubicBezTo>
                <a:cubicBezTo>
                  <a:pt x="397" y="905"/>
                  <a:pt x="431" y="868"/>
                  <a:pt x="465" y="828"/>
                </a:cubicBezTo>
                <a:cubicBezTo>
                  <a:pt x="488" y="797"/>
                  <a:pt x="512" y="767"/>
                  <a:pt x="539" y="737"/>
                </a:cubicBezTo>
                <a:cubicBezTo>
                  <a:pt x="559" y="710"/>
                  <a:pt x="579" y="679"/>
                  <a:pt x="582" y="646"/>
                </a:cubicBezTo>
                <a:cubicBezTo>
                  <a:pt x="582" y="595"/>
                  <a:pt x="576" y="542"/>
                  <a:pt x="576" y="491"/>
                </a:cubicBezTo>
                <a:cubicBezTo>
                  <a:pt x="572" y="441"/>
                  <a:pt x="569" y="387"/>
                  <a:pt x="569" y="336"/>
                </a:cubicBezTo>
                <a:cubicBezTo>
                  <a:pt x="566" y="242"/>
                  <a:pt x="579" y="145"/>
                  <a:pt x="653" y="74"/>
                </a:cubicBezTo>
                <a:cubicBezTo>
                  <a:pt x="717" y="17"/>
                  <a:pt x="808" y="0"/>
                  <a:pt x="892" y="7"/>
                </a:cubicBezTo>
                <a:cubicBezTo>
                  <a:pt x="1003" y="17"/>
                  <a:pt x="1084" y="91"/>
                  <a:pt x="1121" y="192"/>
                </a:cubicBezTo>
                <a:cubicBezTo>
                  <a:pt x="1141" y="242"/>
                  <a:pt x="1151" y="299"/>
                  <a:pt x="1154" y="353"/>
                </a:cubicBezTo>
                <a:cubicBezTo>
                  <a:pt x="1154" y="410"/>
                  <a:pt x="1158" y="468"/>
                  <a:pt x="1161" y="525"/>
                </a:cubicBezTo>
                <a:cubicBezTo>
                  <a:pt x="1165" y="542"/>
                  <a:pt x="1165" y="552"/>
                  <a:pt x="1171" y="565"/>
                </a:cubicBezTo>
                <a:cubicBezTo>
                  <a:pt x="1175" y="579"/>
                  <a:pt x="1185" y="589"/>
                  <a:pt x="1188" y="602"/>
                </a:cubicBezTo>
                <a:cubicBezTo>
                  <a:pt x="1205" y="629"/>
                  <a:pt x="1215" y="659"/>
                  <a:pt x="1228" y="686"/>
                </a:cubicBezTo>
                <a:lnTo>
                  <a:pt x="1228" y="686"/>
                </a:lnTo>
                <a:cubicBezTo>
                  <a:pt x="1255" y="743"/>
                  <a:pt x="1292" y="794"/>
                  <a:pt x="1336" y="841"/>
                </a:cubicBezTo>
                <a:cubicBezTo>
                  <a:pt x="1380" y="888"/>
                  <a:pt x="1410" y="939"/>
                  <a:pt x="1434" y="996"/>
                </a:cubicBezTo>
                <a:cubicBezTo>
                  <a:pt x="1481" y="1110"/>
                  <a:pt x="1525" y="1255"/>
                  <a:pt x="1477" y="1376"/>
                </a:cubicBezTo>
                <a:cubicBezTo>
                  <a:pt x="1548" y="1399"/>
                  <a:pt x="1518" y="1480"/>
                  <a:pt x="1555" y="1527"/>
                </a:cubicBezTo>
                <a:cubicBezTo>
                  <a:pt x="1575" y="1551"/>
                  <a:pt x="1605" y="1574"/>
                  <a:pt x="1632" y="1591"/>
                </a:cubicBezTo>
                <a:cubicBezTo>
                  <a:pt x="1659" y="1612"/>
                  <a:pt x="1686" y="1635"/>
                  <a:pt x="1676" y="1672"/>
                </a:cubicBezTo>
                <a:close/>
                <a:moveTo>
                  <a:pt x="572" y="1709"/>
                </a:moveTo>
                <a:lnTo>
                  <a:pt x="572" y="1709"/>
                </a:lnTo>
                <a:cubicBezTo>
                  <a:pt x="566" y="1699"/>
                  <a:pt x="559" y="1689"/>
                  <a:pt x="552" y="1679"/>
                </a:cubicBezTo>
                <a:cubicBezTo>
                  <a:pt x="542" y="1669"/>
                  <a:pt x="535" y="1659"/>
                  <a:pt x="525" y="1648"/>
                </a:cubicBezTo>
                <a:cubicBezTo>
                  <a:pt x="508" y="1625"/>
                  <a:pt x="495" y="1598"/>
                  <a:pt x="478" y="1574"/>
                </a:cubicBezTo>
                <a:cubicBezTo>
                  <a:pt x="475" y="1564"/>
                  <a:pt x="468" y="1558"/>
                  <a:pt x="465" y="1548"/>
                </a:cubicBezTo>
                <a:cubicBezTo>
                  <a:pt x="441" y="1511"/>
                  <a:pt x="418" y="1473"/>
                  <a:pt x="384" y="1430"/>
                </a:cubicBezTo>
                <a:cubicBezTo>
                  <a:pt x="374" y="1413"/>
                  <a:pt x="360" y="1396"/>
                  <a:pt x="347" y="1386"/>
                </a:cubicBezTo>
                <a:cubicBezTo>
                  <a:pt x="340" y="1383"/>
                  <a:pt x="333" y="1379"/>
                  <a:pt x="323" y="1379"/>
                </a:cubicBezTo>
                <a:cubicBezTo>
                  <a:pt x="317" y="1376"/>
                  <a:pt x="310" y="1376"/>
                  <a:pt x="303" y="1379"/>
                </a:cubicBezTo>
                <a:lnTo>
                  <a:pt x="303" y="1379"/>
                </a:lnTo>
                <a:cubicBezTo>
                  <a:pt x="300" y="1383"/>
                  <a:pt x="293" y="1386"/>
                  <a:pt x="286" y="1393"/>
                </a:cubicBezTo>
                <a:cubicBezTo>
                  <a:pt x="283" y="1399"/>
                  <a:pt x="276" y="1406"/>
                  <a:pt x="273" y="1416"/>
                </a:cubicBezTo>
                <a:cubicBezTo>
                  <a:pt x="269" y="1420"/>
                  <a:pt x="269" y="1420"/>
                  <a:pt x="269" y="1420"/>
                </a:cubicBezTo>
                <a:cubicBezTo>
                  <a:pt x="266" y="1426"/>
                  <a:pt x="263" y="1437"/>
                  <a:pt x="256" y="1443"/>
                </a:cubicBezTo>
                <a:cubicBezTo>
                  <a:pt x="246" y="1457"/>
                  <a:pt x="239" y="1463"/>
                  <a:pt x="229" y="1470"/>
                </a:cubicBezTo>
                <a:cubicBezTo>
                  <a:pt x="216" y="1477"/>
                  <a:pt x="206" y="1480"/>
                  <a:pt x="189" y="1480"/>
                </a:cubicBezTo>
                <a:cubicBezTo>
                  <a:pt x="179" y="1480"/>
                  <a:pt x="172" y="1480"/>
                  <a:pt x="162" y="1480"/>
                </a:cubicBezTo>
                <a:cubicBezTo>
                  <a:pt x="155" y="1480"/>
                  <a:pt x="155" y="1480"/>
                  <a:pt x="155" y="1480"/>
                </a:cubicBezTo>
                <a:cubicBezTo>
                  <a:pt x="152" y="1480"/>
                  <a:pt x="152" y="1480"/>
                  <a:pt x="148" y="1480"/>
                </a:cubicBezTo>
                <a:cubicBezTo>
                  <a:pt x="142" y="1480"/>
                  <a:pt x="135" y="1480"/>
                  <a:pt x="128" y="1484"/>
                </a:cubicBezTo>
                <a:cubicBezTo>
                  <a:pt x="121" y="1484"/>
                  <a:pt x="115" y="1487"/>
                  <a:pt x="108" y="1490"/>
                </a:cubicBezTo>
                <a:cubicBezTo>
                  <a:pt x="101" y="1497"/>
                  <a:pt x="98" y="1507"/>
                  <a:pt x="98" y="1514"/>
                </a:cubicBezTo>
                <a:cubicBezTo>
                  <a:pt x="95" y="1524"/>
                  <a:pt x="98" y="1534"/>
                  <a:pt x="98" y="1544"/>
                </a:cubicBezTo>
                <a:cubicBezTo>
                  <a:pt x="98" y="1554"/>
                  <a:pt x="98" y="1568"/>
                  <a:pt x="101" y="1578"/>
                </a:cubicBezTo>
                <a:cubicBezTo>
                  <a:pt x="101" y="1591"/>
                  <a:pt x="105" y="1605"/>
                  <a:pt x="105" y="1622"/>
                </a:cubicBezTo>
                <a:cubicBezTo>
                  <a:pt x="105" y="1655"/>
                  <a:pt x="101" y="1682"/>
                  <a:pt x="95" y="1706"/>
                </a:cubicBezTo>
                <a:cubicBezTo>
                  <a:pt x="91" y="1712"/>
                  <a:pt x="88" y="1719"/>
                  <a:pt x="84" y="1726"/>
                </a:cubicBezTo>
                <a:cubicBezTo>
                  <a:pt x="78" y="1733"/>
                  <a:pt x="74" y="1743"/>
                  <a:pt x="74" y="1749"/>
                </a:cubicBezTo>
                <a:cubicBezTo>
                  <a:pt x="71" y="1756"/>
                  <a:pt x="71" y="1760"/>
                  <a:pt x="71" y="1766"/>
                </a:cubicBezTo>
                <a:cubicBezTo>
                  <a:pt x="71" y="1770"/>
                  <a:pt x="71" y="1776"/>
                  <a:pt x="71" y="1780"/>
                </a:cubicBezTo>
                <a:cubicBezTo>
                  <a:pt x="78" y="1786"/>
                  <a:pt x="84" y="1790"/>
                  <a:pt x="88" y="1790"/>
                </a:cubicBezTo>
                <a:cubicBezTo>
                  <a:pt x="95" y="1793"/>
                  <a:pt x="101" y="1796"/>
                  <a:pt x="111" y="1800"/>
                </a:cubicBezTo>
                <a:cubicBezTo>
                  <a:pt x="115" y="1800"/>
                  <a:pt x="115" y="1800"/>
                  <a:pt x="115" y="1800"/>
                </a:cubicBezTo>
                <a:cubicBezTo>
                  <a:pt x="128" y="1803"/>
                  <a:pt x="142" y="1807"/>
                  <a:pt x="155" y="1813"/>
                </a:cubicBezTo>
                <a:cubicBezTo>
                  <a:pt x="162" y="1813"/>
                  <a:pt x="172" y="1817"/>
                  <a:pt x="182" y="1820"/>
                </a:cubicBezTo>
                <a:cubicBezTo>
                  <a:pt x="209" y="1830"/>
                  <a:pt x="239" y="1837"/>
                  <a:pt x="269" y="1844"/>
                </a:cubicBezTo>
                <a:cubicBezTo>
                  <a:pt x="313" y="1850"/>
                  <a:pt x="357" y="1864"/>
                  <a:pt x="401" y="1881"/>
                </a:cubicBezTo>
                <a:cubicBezTo>
                  <a:pt x="407" y="1884"/>
                  <a:pt x="418" y="1884"/>
                  <a:pt x="424" y="1887"/>
                </a:cubicBezTo>
                <a:cubicBezTo>
                  <a:pt x="451" y="1901"/>
                  <a:pt x="475" y="1911"/>
                  <a:pt x="502" y="1911"/>
                </a:cubicBezTo>
                <a:cubicBezTo>
                  <a:pt x="519" y="1911"/>
                  <a:pt x="539" y="1908"/>
                  <a:pt x="559" y="1897"/>
                </a:cubicBezTo>
                <a:cubicBezTo>
                  <a:pt x="576" y="1887"/>
                  <a:pt x="589" y="1871"/>
                  <a:pt x="599" y="1854"/>
                </a:cubicBezTo>
                <a:cubicBezTo>
                  <a:pt x="609" y="1827"/>
                  <a:pt x="613" y="1796"/>
                  <a:pt x="606" y="1770"/>
                </a:cubicBezTo>
                <a:cubicBezTo>
                  <a:pt x="599" y="1753"/>
                  <a:pt x="589" y="1733"/>
                  <a:pt x="572" y="1709"/>
                </a:cubicBezTo>
                <a:close/>
                <a:moveTo>
                  <a:pt x="643" y="461"/>
                </a:moveTo>
                <a:lnTo>
                  <a:pt x="643" y="461"/>
                </a:lnTo>
                <a:cubicBezTo>
                  <a:pt x="650" y="454"/>
                  <a:pt x="653" y="454"/>
                  <a:pt x="657" y="451"/>
                </a:cubicBezTo>
                <a:cubicBezTo>
                  <a:pt x="660" y="444"/>
                  <a:pt x="667" y="441"/>
                  <a:pt x="670" y="437"/>
                </a:cubicBezTo>
                <a:cubicBezTo>
                  <a:pt x="657" y="427"/>
                  <a:pt x="646" y="410"/>
                  <a:pt x="643" y="390"/>
                </a:cubicBezTo>
                <a:cubicBezTo>
                  <a:pt x="636" y="360"/>
                  <a:pt x="650" y="330"/>
                  <a:pt x="673" y="326"/>
                </a:cubicBezTo>
                <a:cubicBezTo>
                  <a:pt x="697" y="320"/>
                  <a:pt x="720" y="343"/>
                  <a:pt x="727" y="377"/>
                </a:cubicBezTo>
                <a:cubicBezTo>
                  <a:pt x="727" y="383"/>
                  <a:pt x="727" y="390"/>
                  <a:pt x="727" y="397"/>
                </a:cubicBezTo>
                <a:cubicBezTo>
                  <a:pt x="730" y="397"/>
                  <a:pt x="737" y="394"/>
                  <a:pt x="741" y="394"/>
                </a:cubicBezTo>
                <a:cubicBezTo>
                  <a:pt x="744" y="390"/>
                  <a:pt x="751" y="390"/>
                  <a:pt x="754" y="390"/>
                </a:cubicBezTo>
                <a:cubicBezTo>
                  <a:pt x="754" y="380"/>
                  <a:pt x="754" y="373"/>
                  <a:pt x="751" y="367"/>
                </a:cubicBezTo>
                <a:cubicBezTo>
                  <a:pt x="741" y="303"/>
                  <a:pt x="700" y="256"/>
                  <a:pt x="663" y="262"/>
                </a:cubicBezTo>
                <a:cubicBezTo>
                  <a:pt x="626" y="269"/>
                  <a:pt x="606" y="326"/>
                  <a:pt x="616" y="390"/>
                </a:cubicBezTo>
                <a:cubicBezTo>
                  <a:pt x="623" y="417"/>
                  <a:pt x="633" y="441"/>
                  <a:pt x="643" y="461"/>
                </a:cubicBezTo>
                <a:close/>
                <a:moveTo>
                  <a:pt x="673" y="488"/>
                </a:moveTo>
                <a:lnTo>
                  <a:pt x="673" y="488"/>
                </a:lnTo>
                <a:cubicBezTo>
                  <a:pt x="673" y="491"/>
                  <a:pt x="673" y="491"/>
                  <a:pt x="673" y="491"/>
                </a:cubicBezTo>
                <a:lnTo>
                  <a:pt x="673" y="491"/>
                </a:lnTo>
                <a:cubicBezTo>
                  <a:pt x="660" y="498"/>
                  <a:pt x="653" y="508"/>
                  <a:pt x="643" y="518"/>
                </a:cubicBezTo>
                <a:cubicBezTo>
                  <a:pt x="640" y="525"/>
                  <a:pt x="636" y="528"/>
                  <a:pt x="633" y="535"/>
                </a:cubicBezTo>
                <a:cubicBezTo>
                  <a:pt x="633" y="538"/>
                  <a:pt x="630" y="542"/>
                  <a:pt x="630" y="542"/>
                </a:cubicBezTo>
                <a:cubicBezTo>
                  <a:pt x="633" y="542"/>
                  <a:pt x="633" y="542"/>
                  <a:pt x="636" y="542"/>
                </a:cubicBezTo>
                <a:cubicBezTo>
                  <a:pt x="643" y="542"/>
                  <a:pt x="650" y="548"/>
                  <a:pt x="657" y="552"/>
                </a:cubicBezTo>
                <a:cubicBezTo>
                  <a:pt x="683" y="568"/>
                  <a:pt x="724" y="582"/>
                  <a:pt x="737" y="582"/>
                </a:cubicBezTo>
                <a:cubicBezTo>
                  <a:pt x="754" y="582"/>
                  <a:pt x="808" y="572"/>
                  <a:pt x="821" y="568"/>
                </a:cubicBezTo>
                <a:cubicBezTo>
                  <a:pt x="842" y="558"/>
                  <a:pt x="848" y="555"/>
                  <a:pt x="865" y="542"/>
                </a:cubicBezTo>
                <a:cubicBezTo>
                  <a:pt x="872" y="535"/>
                  <a:pt x="882" y="531"/>
                  <a:pt x="889" y="528"/>
                </a:cubicBezTo>
                <a:cubicBezTo>
                  <a:pt x="902" y="521"/>
                  <a:pt x="922" y="538"/>
                  <a:pt x="916" y="552"/>
                </a:cubicBezTo>
                <a:cubicBezTo>
                  <a:pt x="916" y="555"/>
                  <a:pt x="892" y="565"/>
                  <a:pt x="889" y="568"/>
                </a:cubicBezTo>
                <a:cubicBezTo>
                  <a:pt x="868" y="585"/>
                  <a:pt x="848" y="595"/>
                  <a:pt x="828" y="602"/>
                </a:cubicBezTo>
                <a:cubicBezTo>
                  <a:pt x="815" y="609"/>
                  <a:pt x="801" y="612"/>
                  <a:pt x="788" y="616"/>
                </a:cubicBezTo>
                <a:cubicBezTo>
                  <a:pt x="768" y="619"/>
                  <a:pt x="744" y="626"/>
                  <a:pt x="730" y="622"/>
                </a:cubicBezTo>
                <a:cubicBezTo>
                  <a:pt x="720" y="622"/>
                  <a:pt x="694" y="612"/>
                  <a:pt x="677" y="602"/>
                </a:cubicBezTo>
                <a:lnTo>
                  <a:pt x="680" y="602"/>
                </a:lnTo>
                <a:cubicBezTo>
                  <a:pt x="683" y="606"/>
                  <a:pt x="683" y="609"/>
                  <a:pt x="687" y="616"/>
                </a:cubicBezTo>
                <a:cubicBezTo>
                  <a:pt x="697" y="629"/>
                  <a:pt x="707" y="643"/>
                  <a:pt x="720" y="649"/>
                </a:cubicBezTo>
                <a:cubicBezTo>
                  <a:pt x="730" y="659"/>
                  <a:pt x="744" y="663"/>
                  <a:pt x="757" y="663"/>
                </a:cubicBezTo>
                <a:cubicBezTo>
                  <a:pt x="774" y="666"/>
                  <a:pt x="791" y="663"/>
                  <a:pt x="808" y="659"/>
                </a:cubicBezTo>
                <a:cubicBezTo>
                  <a:pt x="825" y="653"/>
                  <a:pt x="838" y="646"/>
                  <a:pt x="852" y="639"/>
                </a:cubicBezTo>
                <a:cubicBezTo>
                  <a:pt x="862" y="632"/>
                  <a:pt x="872" y="626"/>
                  <a:pt x="882" y="619"/>
                </a:cubicBezTo>
                <a:cubicBezTo>
                  <a:pt x="899" y="606"/>
                  <a:pt x="916" y="592"/>
                  <a:pt x="936" y="585"/>
                </a:cubicBezTo>
                <a:cubicBezTo>
                  <a:pt x="939" y="582"/>
                  <a:pt x="943" y="582"/>
                  <a:pt x="943" y="582"/>
                </a:cubicBezTo>
                <a:cubicBezTo>
                  <a:pt x="949" y="579"/>
                  <a:pt x="953" y="579"/>
                  <a:pt x="956" y="579"/>
                </a:cubicBezTo>
                <a:cubicBezTo>
                  <a:pt x="959" y="575"/>
                  <a:pt x="963" y="572"/>
                  <a:pt x="966" y="568"/>
                </a:cubicBezTo>
                <a:cubicBezTo>
                  <a:pt x="973" y="558"/>
                  <a:pt x="976" y="518"/>
                  <a:pt x="969" y="505"/>
                </a:cubicBezTo>
                <a:lnTo>
                  <a:pt x="969" y="505"/>
                </a:lnTo>
                <a:cubicBezTo>
                  <a:pt x="966" y="505"/>
                  <a:pt x="963" y="501"/>
                  <a:pt x="959" y="501"/>
                </a:cubicBezTo>
                <a:cubicBezTo>
                  <a:pt x="956" y="498"/>
                  <a:pt x="943" y="494"/>
                  <a:pt x="943" y="494"/>
                </a:cubicBezTo>
                <a:cubicBezTo>
                  <a:pt x="919" y="488"/>
                  <a:pt x="895" y="481"/>
                  <a:pt x="872" y="471"/>
                </a:cubicBezTo>
                <a:cubicBezTo>
                  <a:pt x="865" y="468"/>
                  <a:pt x="858" y="461"/>
                  <a:pt x="852" y="457"/>
                </a:cubicBezTo>
                <a:cubicBezTo>
                  <a:pt x="848" y="457"/>
                  <a:pt x="845" y="454"/>
                  <a:pt x="842" y="454"/>
                </a:cubicBezTo>
                <a:cubicBezTo>
                  <a:pt x="835" y="447"/>
                  <a:pt x="821" y="444"/>
                  <a:pt x="811" y="441"/>
                </a:cubicBezTo>
                <a:cubicBezTo>
                  <a:pt x="791" y="434"/>
                  <a:pt x="764" y="434"/>
                  <a:pt x="741" y="444"/>
                </a:cubicBezTo>
                <a:cubicBezTo>
                  <a:pt x="714" y="451"/>
                  <a:pt x="694" y="468"/>
                  <a:pt x="673" y="488"/>
                </a:cubicBezTo>
                <a:close/>
                <a:moveTo>
                  <a:pt x="798" y="471"/>
                </a:moveTo>
                <a:lnTo>
                  <a:pt x="798" y="471"/>
                </a:lnTo>
                <a:cubicBezTo>
                  <a:pt x="808" y="468"/>
                  <a:pt x="821" y="468"/>
                  <a:pt x="832" y="474"/>
                </a:cubicBezTo>
                <a:cubicBezTo>
                  <a:pt x="838" y="478"/>
                  <a:pt x="852" y="481"/>
                  <a:pt x="852" y="491"/>
                </a:cubicBezTo>
                <a:cubicBezTo>
                  <a:pt x="852" y="498"/>
                  <a:pt x="838" y="498"/>
                  <a:pt x="832" y="498"/>
                </a:cubicBezTo>
                <a:cubicBezTo>
                  <a:pt x="825" y="498"/>
                  <a:pt x="821" y="491"/>
                  <a:pt x="815" y="488"/>
                </a:cubicBezTo>
                <a:cubicBezTo>
                  <a:pt x="808" y="484"/>
                  <a:pt x="794" y="488"/>
                  <a:pt x="794" y="478"/>
                </a:cubicBezTo>
                <a:cubicBezTo>
                  <a:pt x="791" y="478"/>
                  <a:pt x="794" y="474"/>
                  <a:pt x="798" y="471"/>
                </a:cubicBezTo>
                <a:close/>
                <a:moveTo>
                  <a:pt x="855" y="397"/>
                </a:moveTo>
                <a:lnTo>
                  <a:pt x="855" y="397"/>
                </a:lnTo>
                <a:cubicBezTo>
                  <a:pt x="855" y="390"/>
                  <a:pt x="855" y="383"/>
                  <a:pt x="855" y="377"/>
                </a:cubicBezTo>
                <a:cubicBezTo>
                  <a:pt x="858" y="340"/>
                  <a:pt x="885" y="309"/>
                  <a:pt x="916" y="313"/>
                </a:cubicBezTo>
                <a:cubicBezTo>
                  <a:pt x="946" y="316"/>
                  <a:pt x="966" y="350"/>
                  <a:pt x="963" y="387"/>
                </a:cubicBezTo>
                <a:cubicBezTo>
                  <a:pt x="959" y="407"/>
                  <a:pt x="953" y="424"/>
                  <a:pt x="939" y="437"/>
                </a:cubicBezTo>
                <a:cubicBezTo>
                  <a:pt x="949" y="441"/>
                  <a:pt x="959" y="444"/>
                  <a:pt x="969" y="444"/>
                </a:cubicBezTo>
                <a:cubicBezTo>
                  <a:pt x="973" y="447"/>
                  <a:pt x="973" y="447"/>
                  <a:pt x="973" y="447"/>
                </a:cubicBezTo>
                <a:cubicBezTo>
                  <a:pt x="979" y="447"/>
                  <a:pt x="986" y="447"/>
                  <a:pt x="990" y="451"/>
                </a:cubicBezTo>
                <a:cubicBezTo>
                  <a:pt x="1003" y="431"/>
                  <a:pt x="1010" y="410"/>
                  <a:pt x="1013" y="383"/>
                </a:cubicBezTo>
                <a:cubicBezTo>
                  <a:pt x="1020" y="313"/>
                  <a:pt x="983" y="252"/>
                  <a:pt x="929" y="245"/>
                </a:cubicBezTo>
                <a:cubicBezTo>
                  <a:pt x="879" y="242"/>
                  <a:pt x="832" y="293"/>
                  <a:pt x="821" y="367"/>
                </a:cubicBezTo>
                <a:cubicBezTo>
                  <a:pt x="821" y="370"/>
                  <a:pt x="821" y="377"/>
                  <a:pt x="821" y="383"/>
                </a:cubicBezTo>
                <a:cubicBezTo>
                  <a:pt x="825" y="383"/>
                  <a:pt x="828" y="387"/>
                  <a:pt x="832" y="387"/>
                </a:cubicBezTo>
                <a:cubicBezTo>
                  <a:pt x="842" y="390"/>
                  <a:pt x="848" y="394"/>
                  <a:pt x="855" y="397"/>
                </a:cubicBezTo>
                <a:close/>
                <a:moveTo>
                  <a:pt x="1124" y="1362"/>
                </a:moveTo>
                <a:lnTo>
                  <a:pt x="1124" y="1362"/>
                </a:lnTo>
                <a:cubicBezTo>
                  <a:pt x="1134" y="1352"/>
                  <a:pt x="1144" y="1349"/>
                  <a:pt x="1161" y="1349"/>
                </a:cubicBezTo>
                <a:cubicBezTo>
                  <a:pt x="1171" y="1346"/>
                  <a:pt x="1205" y="1352"/>
                  <a:pt x="1208" y="1352"/>
                </a:cubicBezTo>
                <a:cubicBezTo>
                  <a:pt x="1232" y="1245"/>
                  <a:pt x="1228" y="1107"/>
                  <a:pt x="1178" y="999"/>
                </a:cubicBezTo>
                <a:cubicBezTo>
                  <a:pt x="1161" y="962"/>
                  <a:pt x="1138" y="929"/>
                  <a:pt x="1111" y="902"/>
                </a:cubicBezTo>
                <a:cubicBezTo>
                  <a:pt x="1101" y="851"/>
                  <a:pt x="1087" y="801"/>
                  <a:pt x="1067" y="754"/>
                </a:cubicBezTo>
                <a:cubicBezTo>
                  <a:pt x="1050" y="720"/>
                  <a:pt x="1030" y="686"/>
                  <a:pt x="1016" y="653"/>
                </a:cubicBezTo>
                <a:cubicBezTo>
                  <a:pt x="1010" y="639"/>
                  <a:pt x="1006" y="626"/>
                  <a:pt x="1000" y="612"/>
                </a:cubicBezTo>
                <a:lnTo>
                  <a:pt x="1000" y="612"/>
                </a:lnTo>
                <a:cubicBezTo>
                  <a:pt x="996" y="616"/>
                  <a:pt x="990" y="619"/>
                  <a:pt x="986" y="622"/>
                </a:cubicBezTo>
                <a:cubicBezTo>
                  <a:pt x="979" y="622"/>
                  <a:pt x="976" y="626"/>
                  <a:pt x="969" y="626"/>
                </a:cubicBezTo>
                <a:cubicBezTo>
                  <a:pt x="969" y="629"/>
                  <a:pt x="966" y="629"/>
                  <a:pt x="963" y="629"/>
                </a:cubicBezTo>
                <a:cubicBezTo>
                  <a:pt x="943" y="636"/>
                  <a:pt x="929" y="649"/>
                  <a:pt x="909" y="663"/>
                </a:cubicBezTo>
                <a:cubicBezTo>
                  <a:pt x="899" y="669"/>
                  <a:pt x="889" y="679"/>
                  <a:pt x="879" y="686"/>
                </a:cubicBezTo>
                <a:cubicBezTo>
                  <a:pt x="862" y="696"/>
                  <a:pt x="801" y="723"/>
                  <a:pt x="771" y="723"/>
                </a:cubicBezTo>
                <a:cubicBezTo>
                  <a:pt x="744" y="727"/>
                  <a:pt x="720" y="717"/>
                  <a:pt x="704" y="703"/>
                </a:cubicBezTo>
                <a:cubicBezTo>
                  <a:pt x="687" y="693"/>
                  <a:pt x="673" y="676"/>
                  <a:pt x="663" y="659"/>
                </a:cubicBezTo>
                <a:cubicBezTo>
                  <a:pt x="660" y="656"/>
                  <a:pt x="657" y="653"/>
                  <a:pt x="653" y="649"/>
                </a:cubicBezTo>
                <a:cubicBezTo>
                  <a:pt x="646" y="639"/>
                  <a:pt x="643" y="632"/>
                  <a:pt x="636" y="626"/>
                </a:cubicBezTo>
                <a:cubicBezTo>
                  <a:pt x="636" y="632"/>
                  <a:pt x="636" y="636"/>
                  <a:pt x="636" y="639"/>
                </a:cubicBezTo>
                <a:cubicBezTo>
                  <a:pt x="633" y="659"/>
                  <a:pt x="636" y="676"/>
                  <a:pt x="630" y="696"/>
                </a:cubicBezTo>
                <a:cubicBezTo>
                  <a:pt x="623" y="720"/>
                  <a:pt x="609" y="740"/>
                  <a:pt x="596" y="757"/>
                </a:cubicBezTo>
                <a:cubicBezTo>
                  <a:pt x="572" y="791"/>
                  <a:pt x="549" y="824"/>
                  <a:pt x="539" y="865"/>
                </a:cubicBezTo>
                <a:cubicBezTo>
                  <a:pt x="529" y="888"/>
                  <a:pt x="529" y="912"/>
                  <a:pt x="529" y="939"/>
                </a:cubicBezTo>
                <a:cubicBezTo>
                  <a:pt x="505" y="976"/>
                  <a:pt x="482" y="1016"/>
                  <a:pt x="461" y="1060"/>
                </a:cubicBezTo>
                <a:cubicBezTo>
                  <a:pt x="434" y="1124"/>
                  <a:pt x="414" y="1194"/>
                  <a:pt x="407" y="1265"/>
                </a:cubicBezTo>
                <a:cubicBezTo>
                  <a:pt x="404" y="1299"/>
                  <a:pt x="404" y="1332"/>
                  <a:pt x="407" y="1366"/>
                </a:cubicBezTo>
                <a:cubicBezTo>
                  <a:pt x="411" y="1373"/>
                  <a:pt x="414" y="1379"/>
                  <a:pt x="418" y="1383"/>
                </a:cubicBezTo>
                <a:cubicBezTo>
                  <a:pt x="455" y="1433"/>
                  <a:pt x="482" y="1473"/>
                  <a:pt x="505" y="1514"/>
                </a:cubicBezTo>
                <a:cubicBezTo>
                  <a:pt x="512" y="1524"/>
                  <a:pt x="519" y="1534"/>
                  <a:pt x="522" y="1544"/>
                </a:cubicBezTo>
                <a:cubicBezTo>
                  <a:pt x="539" y="1571"/>
                  <a:pt x="555" y="1598"/>
                  <a:pt x="572" y="1622"/>
                </a:cubicBezTo>
                <a:cubicBezTo>
                  <a:pt x="579" y="1632"/>
                  <a:pt x="589" y="1642"/>
                  <a:pt x="596" y="1652"/>
                </a:cubicBezTo>
                <a:cubicBezTo>
                  <a:pt x="606" y="1665"/>
                  <a:pt x="616" y="1675"/>
                  <a:pt x="623" y="1685"/>
                </a:cubicBezTo>
                <a:cubicBezTo>
                  <a:pt x="636" y="1702"/>
                  <a:pt x="646" y="1719"/>
                  <a:pt x="653" y="1736"/>
                </a:cubicBezTo>
                <a:cubicBezTo>
                  <a:pt x="747" y="1773"/>
                  <a:pt x="862" y="1770"/>
                  <a:pt x="953" y="1723"/>
                </a:cubicBezTo>
                <a:cubicBezTo>
                  <a:pt x="1003" y="1696"/>
                  <a:pt x="1047" y="1655"/>
                  <a:pt x="1087" y="1615"/>
                </a:cubicBezTo>
                <a:cubicBezTo>
                  <a:pt x="1094" y="1612"/>
                  <a:pt x="1097" y="1608"/>
                  <a:pt x="1101" y="1601"/>
                </a:cubicBezTo>
                <a:cubicBezTo>
                  <a:pt x="1107" y="1551"/>
                  <a:pt x="1107" y="1494"/>
                  <a:pt x="1104" y="1433"/>
                </a:cubicBezTo>
                <a:lnTo>
                  <a:pt x="1104" y="1433"/>
                </a:lnTo>
                <a:cubicBezTo>
                  <a:pt x="1101" y="1423"/>
                  <a:pt x="1101" y="1413"/>
                  <a:pt x="1104" y="1399"/>
                </a:cubicBezTo>
                <a:cubicBezTo>
                  <a:pt x="1104" y="1383"/>
                  <a:pt x="1114" y="1369"/>
                  <a:pt x="1124" y="1362"/>
                </a:cubicBezTo>
                <a:close/>
                <a:moveTo>
                  <a:pt x="1592" y="1642"/>
                </a:moveTo>
                <a:lnTo>
                  <a:pt x="1592" y="1642"/>
                </a:lnTo>
                <a:cubicBezTo>
                  <a:pt x="1589" y="1638"/>
                  <a:pt x="1585" y="1638"/>
                  <a:pt x="1582" y="1635"/>
                </a:cubicBezTo>
                <a:cubicBezTo>
                  <a:pt x="1578" y="1635"/>
                  <a:pt x="1578" y="1632"/>
                  <a:pt x="1575" y="1632"/>
                </a:cubicBezTo>
                <a:cubicBezTo>
                  <a:pt x="1562" y="1622"/>
                  <a:pt x="1551" y="1612"/>
                  <a:pt x="1538" y="1601"/>
                </a:cubicBezTo>
                <a:cubicBezTo>
                  <a:pt x="1528" y="1595"/>
                  <a:pt x="1515" y="1581"/>
                  <a:pt x="1504" y="1568"/>
                </a:cubicBezTo>
                <a:cubicBezTo>
                  <a:pt x="1491" y="1554"/>
                  <a:pt x="1481" y="1537"/>
                  <a:pt x="1481" y="1521"/>
                </a:cubicBezTo>
                <a:cubicBezTo>
                  <a:pt x="1477" y="1514"/>
                  <a:pt x="1477" y="1507"/>
                  <a:pt x="1477" y="1500"/>
                </a:cubicBezTo>
                <a:cubicBezTo>
                  <a:pt x="1477" y="1497"/>
                  <a:pt x="1477" y="1494"/>
                  <a:pt x="1477" y="1490"/>
                </a:cubicBezTo>
                <a:cubicBezTo>
                  <a:pt x="1474" y="1480"/>
                  <a:pt x="1474" y="1473"/>
                  <a:pt x="1471" y="1467"/>
                </a:cubicBezTo>
                <a:cubicBezTo>
                  <a:pt x="1464" y="1453"/>
                  <a:pt x="1464" y="1450"/>
                  <a:pt x="1454" y="1447"/>
                </a:cubicBezTo>
                <a:cubicBezTo>
                  <a:pt x="1451" y="1460"/>
                  <a:pt x="1437" y="1473"/>
                  <a:pt x="1430" y="1484"/>
                </a:cubicBezTo>
                <a:cubicBezTo>
                  <a:pt x="1407" y="1517"/>
                  <a:pt x="1373" y="1541"/>
                  <a:pt x="1336" y="1554"/>
                </a:cubicBezTo>
                <a:cubicBezTo>
                  <a:pt x="1313" y="1561"/>
                  <a:pt x="1286" y="1564"/>
                  <a:pt x="1262" y="1554"/>
                </a:cubicBezTo>
                <a:cubicBezTo>
                  <a:pt x="1249" y="1551"/>
                  <a:pt x="1228" y="1544"/>
                  <a:pt x="1222" y="1534"/>
                </a:cubicBezTo>
                <a:cubicBezTo>
                  <a:pt x="1208" y="1521"/>
                  <a:pt x="1201" y="1511"/>
                  <a:pt x="1195" y="1490"/>
                </a:cubicBezTo>
                <a:cubicBezTo>
                  <a:pt x="1191" y="1473"/>
                  <a:pt x="1195" y="1443"/>
                  <a:pt x="1198" y="1423"/>
                </a:cubicBezTo>
                <a:cubicBezTo>
                  <a:pt x="1195" y="1423"/>
                  <a:pt x="1185" y="1423"/>
                  <a:pt x="1185" y="1423"/>
                </a:cubicBezTo>
                <a:cubicBezTo>
                  <a:pt x="1178" y="1423"/>
                  <a:pt x="1175" y="1426"/>
                  <a:pt x="1171" y="1426"/>
                </a:cubicBezTo>
                <a:cubicBezTo>
                  <a:pt x="1168" y="1430"/>
                  <a:pt x="1168" y="1433"/>
                  <a:pt x="1165" y="1440"/>
                </a:cubicBezTo>
                <a:cubicBezTo>
                  <a:pt x="1165" y="1447"/>
                  <a:pt x="1165" y="1453"/>
                  <a:pt x="1165" y="1460"/>
                </a:cubicBezTo>
                <a:cubicBezTo>
                  <a:pt x="1165" y="1463"/>
                  <a:pt x="1165" y="1463"/>
                  <a:pt x="1165" y="1463"/>
                </a:cubicBezTo>
                <a:cubicBezTo>
                  <a:pt x="1171" y="1521"/>
                  <a:pt x="1168" y="1574"/>
                  <a:pt x="1165" y="1625"/>
                </a:cubicBezTo>
                <a:cubicBezTo>
                  <a:pt x="1161" y="1655"/>
                  <a:pt x="1154" y="1685"/>
                  <a:pt x="1151" y="1712"/>
                </a:cubicBezTo>
                <a:cubicBezTo>
                  <a:pt x="1151" y="1719"/>
                  <a:pt x="1151" y="1719"/>
                  <a:pt x="1151" y="1719"/>
                </a:cubicBezTo>
                <a:cubicBezTo>
                  <a:pt x="1144" y="1749"/>
                  <a:pt x="1138" y="1783"/>
                  <a:pt x="1138" y="1817"/>
                </a:cubicBezTo>
                <a:cubicBezTo>
                  <a:pt x="1138" y="1837"/>
                  <a:pt x="1141" y="1854"/>
                  <a:pt x="1148" y="1864"/>
                </a:cubicBezTo>
                <a:cubicBezTo>
                  <a:pt x="1154" y="1874"/>
                  <a:pt x="1168" y="1884"/>
                  <a:pt x="1188" y="1894"/>
                </a:cubicBezTo>
                <a:cubicBezTo>
                  <a:pt x="1212" y="1904"/>
                  <a:pt x="1239" y="1908"/>
                  <a:pt x="1259" y="1904"/>
                </a:cubicBezTo>
                <a:cubicBezTo>
                  <a:pt x="1279" y="1901"/>
                  <a:pt x="1299" y="1894"/>
                  <a:pt x="1316" y="1881"/>
                </a:cubicBezTo>
                <a:cubicBezTo>
                  <a:pt x="1329" y="1871"/>
                  <a:pt x="1343" y="1860"/>
                  <a:pt x="1353" y="1847"/>
                </a:cubicBezTo>
                <a:cubicBezTo>
                  <a:pt x="1356" y="1844"/>
                  <a:pt x="1363" y="1840"/>
                  <a:pt x="1366" y="1837"/>
                </a:cubicBezTo>
                <a:cubicBezTo>
                  <a:pt x="1387" y="1813"/>
                  <a:pt x="1410" y="1796"/>
                  <a:pt x="1430" y="1783"/>
                </a:cubicBezTo>
                <a:cubicBezTo>
                  <a:pt x="1457" y="1766"/>
                  <a:pt x="1484" y="1753"/>
                  <a:pt x="1511" y="1739"/>
                </a:cubicBezTo>
                <a:cubicBezTo>
                  <a:pt x="1521" y="1736"/>
                  <a:pt x="1531" y="1729"/>
                  <a:pt x="1538" y="1726"/>
                </a:cubicBezTo>
                <a:cubicBezTo>
                  <a:pt x="1558" y="1716"/>
                  <a:pt x="1578" y="1706"/>
                  <a:pt x="1592" y="1689"/>
                </a:cubicBezTo>
                <a:cubicBezTo>
                  <a:pt x="1599" y="1682"/>
                  <a:pt x="1602" y="1675"/>
                  <a:pt x="1605" y="1669"/>
                </a:cubicBezTo>
                <a:cubicBezTo>
                  <a:pt x="1605" y="1662"/>
                  <a:pt x="1605" y="1659"/>
                  <a:pt x="1602" y="1652"/>
                </a:cubicBezTo>
                <a:cubicBezTo>
                  <a:pt x="1599" y="1648"/>
                  <a:pt x="1599" y="1645"/>
                  <a:pt x="1592" y="1642"/>
                </a:cubicBezTo>
                <a:close/>
              </a:path>
            </a:pathLst>
          </a:custGeom>
          <a:solidFill>
            <a:schemeClr val="bg1"/>
          </a:solidFill>
          <a:ln>
            <a:noFill/>
          </a:ln>
          <a:effectLst/>
        </p:spPr>
        <p:txBody>
          <a:bodyPr wrap="none" anchor="ctr"/>
          <a:lstStyle/>
          <a:p>
            <a:endParaRPr lang="en-US" dirty="0"/>
          </a:p>
        </p:txBody>
      </p:sp>
      <p:grpSp>
        <p:nvGrpSpPr>
          <p:cNvPr id="43" name="Group 42">
            <a:extLst>
              <a:ext uri="{FF2B5EF4-FFF2-40B4-BE49-F238E27FC236}">
                <a16:creationId xmlns:a16="http://schemas.microsoft.com/office/drawing/2014/main" id="{FFC241E6-97F3-45A6-AFAD-9656E8E399E5}"/>
              </a:ext>
            </a:extLst>
          </p:cNvPr>
          <p:cNvGrpSpPr/>
          <p:nvPr/>
        </p:nvGrpSpPr>
        <p:grpSpPr>
          <a:xfrm>
            <a:off x="8902648" y="1076631"/>
            <a:ext cx="2745562" cy="1178619"/>
            <a:chOff x="8407825" y="2122652"/>
            <a:chExt cx="3012214" cy="1178619"/>
          </a:xfrm>
        </p:grpSpPr>
        <p:sp>
          <p:nvSpPr>
            <p:cNvPr id="44" name="TextBox 43">
              <a:extLst>
                <a:ext uri="{FF2B5EF4-FFF2-40B4-BE49-F238E27FC236}">
                  <a16:creationId xmlns:a16="http://schemas.microsoft.com/office/drawing/2014/main" id="{280A7450-3ADE-44DF-A8FE-6C70A1B9BAAF}"/>
                </a:ext>
              </a:extLst>
            </p:cNvPr>
            <p:cNvSpPr txBox="1"/>
            <p:nvPr/>
          </p:nvSpPr>
          <p:spPr>
            <a:xfrm>
              <a:off x="8449884" y="2716496"/>
              <a:ext cx="297015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FF"/>
                  </a:solidFill>
                </a:rPr>
                <a:t>Online user experience</a:t>
              </a:r>
            </a:p>
            <a:p>
              <a:pPr marL="285750" indent="-285750">
                <a:buFont typeface="Arial" panose="020B0604020202020204" pitchFamily="34" charset="0"/>
                <a:buChar char="•"/>
              </a:pPr>
              <a:r>
                <a:rPr lang="en-US" sz="1600" dirty="0">
                  <a:solidFill>
                    <a:srgbClr val="FFFFFF"/>
                  </a:solidFill>
                </a:rPr>
                <a:t>Reporting</a:t>
              </a:r>
            </a:p>
          </p:txBody>
        </p:sp>
        <p:sp>
          <p:nvSpPr>
            <p:cNvPr id="45" name="TextBox 44">
              <a:extLst>
                <a:ext uri="{FF2B5EF4-FFF2-40B4-BE49-F238E27FC236}">
                  <a16:creationId xmlns:a16="http://schemas.microsoft.com/office/drawing/2014/main" id="{B0D0535F-2781-4880-92D0-026C0DAB59E3}"/>
                </a:ext>
              </a:extLst>
            </p:cNvPr>
            <p:cNvSpPr txBox="1"/>
            <p:nvPr/>
          </p:nvSpPr>
          <p:spPr>
            <a:xfrm>
              <a:off x="8407825" y="2122652"/>
              <a:ext cx="2970154" cy="584775"/>
            </a:xfrm>
            <a:prstGeom prst="rect">
              <a:avLst/>
            </a:prstGeom>
            <a:noFill/>
          </p:spPr>
          <p:txBody>
            <a:bodyPr wrap="square" rtlCol="0">
              <a:spAutoFit/>
            </a:bodyPr>
            <a:lstStyle/>
            <a:p>
              <a:pPr defTabSz="1088291"/>
              <a:r>
                <a:rPr lang="en-US" sz="1600" dirty="0">
                  <a:solidFill>
                    <a:srgbClr val="FFFFFF"/>
                  </a:solidFill>
                </a:rPr>
                <a:t>CONTROL PLANE IN</a:t>
              </a:r>
            </a:p>
            <a:p>
              <a:pPr defTabSz="1088291"/>
              <a:r>
                <a:rPr lang="en-US" sz="1600" dirty="0">
                  <a:solidFill>
                    <a:srgbClr val="FFFFFF"/>
                  </a:solidFill>
                </a:rPr>
                <a:t>CITRIX CLOUD</a:t>
              </a:r>
            </a:p>
          </p:txBody>
        </p:sp>
        <p:cxnSp>
          <p:nvCxnSpPr>
            <p:cNvPr id="46" name="Straight Connector 45">
              <a:extLst>
                <a:ext uri="{FF2B5EF4-FFF2-40B4-BE49-F238E27FC236}">
                  <a16:creationId xmlns:a16="http://schemas.microsoft.com/office/drawing/2014/main" id="{627C0CBF-2B60-44A8-9B18-489B5CBE089B}"/>
                </a:ext>
              </a:extLst>
            </p:cNvPr>
            <p:cNvCxnSpPr>
              <a:cxnSpLocks/>
            </p:cNvCxnSpPr>
            <p:nvPr/>
          </p:nvCxnSpPr>
          <p:spPr bwMode="auto">
            <a:xfrm>
              <a:off x="8415117" y="2707427"/>
              <a:ext cx="2809099" cy="0"/>
            </a:xfrm>
            <a:prstGeom prst="line">
              <a:avLst/>
            </a:prstGeom>
            <a:noFill/>
            <a:ln w="19050" cap="flat" cmpd="sng" algn="ctr">
              <a:solidFill>
                <a:schemeClr val="bg1"/>
              </a:solidFill>
              <a:prstDash val="solid"/>
              <a:round/>
              <a:headEnd type="none" w="med" len="med"/>
              <a:tailEnd type="none" w="med" len="med"/>
            </a:ln>
            <a:effectLst/>
          </p:spPr>
        </p:cxnSp>
      </p:grpSp>
      <p:grpSp>
        <p:nvGrpSpPr>
          <p:cNvPr id="54" name="Group 53">
            <a:extLst>
              <a:ext uri="{FF2B5EF4-FFF2-40B4-BE49-F238E27FC236}">
                <a16:creationId xmlns:a16="http://schemas.microsoft.com/office/drawing/2014/main" id="{3EA91AE5-3710-4FEC-BE0C-82CB3A54BEC8}"/>
              </a:ext>
            </a:extLst>
          </p:cNvPr>
          <p:cNvGrpSpPr/>
          <p:nvPr/>
        </p:nvGrpSpPr>
        <p:grpSpPr>
          <a:xfrm>
            <a:off x="6697648" y="2812962"/>
            <a:ext cx="1067486" cy="498941"/>
            <a:chOff x="4658290" y="4260245"/>
            <a:chExt cx="1067486" cy="498941"/>
          </a:xfrm>
        </p:grpSpPr>
        <p:grpSp>
          <p:nvGrpSpPr>
            <p:cNvPr id="55" name="Group 54">
              <a:extLst>
                <a:ext uri="{FF2B5EF4-FFF2-40B4-BE49-F238E27FC236}">
                  <a16:creationId xmlns:a16="http://schemas.microsoft.com/office/drawing/2014/main" id="{AF230D66-A718-4DE3-B629-9CA1EE2A93C0}"/>
                </a:ext>
              </a:extLst>
            </p:cNvPr>
            <p:cNvGrpSpPr/>
            <p:nvPr/>
          </p:nvGrpSpPr>
          <p:grpSpPr>
            <a:xfrm>
              <a:off x="4658290" y="4529026"/>
              <a:ext cx="574427" cy="188071"/>
              <a:chOff x="6713428" y="4797039"/>
              <a:chExt cx="791533" cy="259152"/>
            </a:xfrm>
            <a:noFill/>
          </p:grpSpPr>
          <p:grpSp>
            <p:nvGrpSpPr>
              <p:cNvPr id="65" name="Group 64">
                <a:extLst>
                  <a:ext uri="{FF2B5EF4-FFF2-40B4-BE49-F238E27FC236}">
                    <a16:creationId xmlns:a16="http://schemas.microsoft.com/office/drawing/2014/main" id="{E4E82555-202F-48F5-A6A0-0A0ACD84E08F}"/>
                  </a:ext>
                </a:extLst>
              </p:cNvPr>
              <p:cNvGrpSpPr/>
              <p:nvPr/>
            </p:nvGrpSpPr>
            <p:grpSpPr>
              <a:xfrm>
                <a:off x="6713428" y="4797039"/>
                <a:ext cx="791533" cy="259152"/>
                <a:chOff x="1852170" y="4676564"/>
                <a:chExt cx="505709" cy="303235"/>
              </a:xfrm>
              <a:grpFill/>
            </p:grpSpPr>
            <p:sp>
              <p:nvSpPr>
                <p:cNvPr id="70" name="Rounded Rectangle 391">
                  <a:extLst>
                    <a:ext uri="{FF2B5EF4-FFF2-40B4-BE49-F238E27FC236}">
                      <a16:creationId xmlns:a16="http://schemas.microsoft.com/office/drawing/2014/main" id="{F5A03D6E-4A82-4132-AAF1-A92A667EE283}"/>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71" name="Rounded Rectangle 392">
                  <a:extLst>
                    <a:ext uri="{FF2B5EF4-FFF2-40B4-BE49-F238E27FC236}">
                      <a16:creationId xmlns:a16="http://schemas.microsoft.com/office/drawing/2014/main" id="{2C39ED48-27E2-415F-9E87-A1DDF2D4AEB1}"/>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66" name="Group 65">
                <a:extLst>
                  <a:ext uri="{FF2B5EF4-FFF2-40B4-BE49-F238E27FC236}">
                    <a16:creationId xmlns:a16="http://schemas.microsoft.com/office/drawing/2014/main" id="{6D752ED8-E8D0-4E9C-BA03-F548D19FC6E3}"/>
                  </a:ext>
                </a:extLst>
              </p:cNvPr>
              <p:cNvGrpSpPr/>
              <p:nvPr/>
            </p:nvGrpSpPr>
            <p:grpSpPr>
              <a:xfrm>
                <a:off x="6994894" y="4955743"/>
                <a:ext cx="228600" cy="53126"/>
                <a:chOff x="7008812" y="5363997"/>
                <a:chExt cx="397080" cy="92280"/>
              </a:xfrm>
              <a:grpFill/>
            </p:grpSpPr>
            <p:sp>
              <p:nvSpPr>
                <p:cNvPr id="67" name="Oval 66">
                  <a:extLst>
                    <a:ext uri="{FF2B5EF4-FFF2-40B4-BE49-F238E27FC236}">
                      <a16:creationId xmlns:a16="http://schemas.microsoft.com/office/drawing/2014/main" id="{733D5D6F-E478-4568-A452-30235BB1F61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8" name="Oval 67">
                  <a:extLst>
                    <a:ext uri="{FF2B5EF4-FFF2-40B4-BE49-F238E27FC236}">
                      <a16:creationId xmlns:a16="http://schemas.microsoft.com/office/drawing/2014/main" id="{C7EC432E-9A93-4E29-AF1E-88CCB7545B00}"/>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9" name="Oval 68">
                  <a:extLst>
                    <a:ext uri="{FF2B5EF4-FFF2-40B4-BE49-F238E27FC236}">
                      <a16:creationId xmlns:a16="http://schemas.microsoft.com/office/drawing/2014/main" id="{5AFB9532-C3A5-4976-B4D7-DDEEFEBDD1C1}"/>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grpSp>
          <p:nvGrpSpPr>
            <p:cNvPr id="56" name="Group 55">
              <a:extLst>
                <a:ext uri="{FF2B5EF4-FFF2-40B4-BE49-F238E27FC236}">
                  <a16:creationId xmlns:a16="http://schemas.microsoft.com/office/drawing/2014/main" id="{A64B93E4-CC2A-4B22-9FF9-5F2CEBDEE68D}"/>
                </a:ext>
              </a:extLst>
            </p:cNvPr>
            <p:cNvGrpSpPr/>
            <p:nvPr/>
          </p:nvGrpSpPr>
          <p:grpSpPr>
            <a:xfrm>
              <a:off x="4658290" y="4269978"/>
              <a:ext cx="574427" cy="188071"/>
              <a:chOff x="6713428" y="4797039"/>
              <a:chExt cx="791533" cy="259152"/>
            </a:xfrm>
            <a:noFill/>
          </p:grpSpPr>
          <p:grpSp>
            <p:nvGrpSpPr>
              <p:cNvPr id="58" name="Group 57">
                <a:extLst>
                  <a:ext uri="{FF2B5EF4-FFF2-40B4-BE49-F238E27FC236}">
                    <a16:creationId xmlns:a16="http://schemas.microsoft.com/office/drawing/2014/main" id="{82BAF6B6-1ADC-4974-9324-B67334231F2C}"/>
                  </a:ext>
                </a:extLst>
              </p:cNvPr>
              <p:cNvGrpSpPr/>
              <p:nvPr/>
            </p:nvGrpSpPr>
            <p:grpSpPr>
              <a:xfrm>
                <a:off x="6713428" y="4797039"/>
                <a:ext cx="791533" cy="259152"/>
                <a:chOff x="1852170" y="4676564"/>
                <a:chExt cx="505709" cy="303235"/>
              </a:xfrm>
              <a:grpFill/>
            </p:grpSpPr>
            <p:sp>
              <p:nvSpPr>
                <p:cNvPr id="63" name="Rounded Rectangle 384">
                  <a:extLst>
                    <a:ext uri="{FF2B5EF4-FFF2-40B4-BE49-F238E27FC236}">
                      <a16:creationId xmlns:a16="http://schemas.microsoft.com/office/drawing/2014/main" id="{59C4494D-744A-4F00-A3DF-770DF088DCD2}"/>
                    </a:ext>
                  </a:extLst>
                </p:cNvPr>
                <p:cNvSpPr/>
                <p:nvPr/>
              </p:nvSpPr>
              <p:spPr bwMode="auto">
                <a:xfrm>
                  <a:off x="1852170" y="4676564"/>
                  <a:ext cx="505709" cy="303235"/>
                </a:xfrm>
                <a:prstGeom prst="roundRect">
                  <a:avLst>
                    <a:gd name="adj" fmla="val 8794"/>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4" name="Rounded Rectangle 385">
                  <a:extLst>
                    <a:ext uri="{FF2B5EF4-FFF2-40B4-BE49-F238E27FC236}">
                      <a16:creationId xmlns:a16="http://schemas.microsoft.com/office/drawing/2014/main" id="{CCFCD69A-3BB8-4D92-B3C8-2929D27F5697}"/>
                    </a:ext>
                  </a:extLst>
                </p:cNvPr>
                <p:cNvSpPr/>
                <p:nvPr/>
              </p:nvSpPr>
              <p:spPr bwMode="auto">
                <a:xfrm>
                  <a:off x="1898039" y="4745122"/>
                  <a:ext cx="413970" cy="82276"/>
                </a:xfrm>
                <a:prstGeom prst="roundRect">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nvGrpSpPr>
              <p:cNvPr id="59" name="Group 58">
                <a:extLst>
                  <a:ext uri="{FF2B5EF4-FFF2-40B4-BE49-F238E27FC236}">
                    <a16:creationId xmlns:a16="http://schemas.microsoft.com/office/drawing/2014/main" id="{1BD1E29D-9516-430D-96B1-D2890B1BB668}"/>
                  </a:ext>
                </a:extLst>
              </p:cNvPr>
              <p:cNvGrpSpPr/>
              <p:nvPr/>
            </p:nvGrpSpPr>
            <p:grpSpPr>
              <a:xfrm>
                <a:off x="6994894" y="4955743"/>
                <a:ext cx="228600" cy="53126"/>
                <a:chOff x="7008812" y="5363997"/>
                <a:chExt cx="397080" cy="92280"/>
              </a:xfrm>
              <a:grpFill/>
            </p:grpSpPr>
            <p:sp>
              <p:nvSpPr>
                <p:cNvPr id="60" name="Oval 59">
                  <a:extLst>
                    <a:ext uri="{FF2B5EF4-FFF2-40B4-BE49-F238E27FC236}">
                      <a16:creationId xmlns:a16="http://schemas.microsoft.com/office/drawing/2014/main" id="{C99C6A0D-1C37-40CE-B9A3-BF5D852E155C}"/>
                    </a:ext>
                  </a:extLst>
                </p:cNvPr>
                <p:cNvSpPr/>
                <p:nvPr/>
              </p:nvSpPr>
              <p:spPr bwMode="auto">
                <a:xfrm>
                  <a:off x="7171684"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1" name="Oval 60">
                  <a:extLst>
                    <a:ext uri="{FF2B5EF4-FFF2-40B4-BE49-F238E27FC236}">
                      <a16:creationId xmlns:a16="http://schemas.microsoft.com/office/drawing/2014/main" id="{07F5482C-8B4F-4FF7-B182-9A38B8A22307}"/>
                    </a:ext>
                  </a:extLst>
                </p:cNvPr>
                <p:cNvSpPr/>
                <p:nvPr/>
              </p:nvSpPr>
              <p:spPr bwMode="auto">
                <a:xfrm>
                  <a:off x="70088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sp>
              <p:nvSpPr>
                <p:cNvPr id="62" name="Oval 61">
                  <a:extLst>
                    <a:ext uri="{FF2B5EF4-FFF2-40B4-BE49-F238E27FC236}">
                      <a16:creationId xmlns:a16="http://schemas.microsoft.com/office/drawing/2014/main" id="{59952385-7504-4645-A923-6CFAE310A316}"/>
                    </a:ext>
                  </a:extLst>
                </p:cNvPr>
                <p:cNvSpPr/>
                <p:nvPr/>
              </p:nvSpPr>
              <p:spPr bwMode="auto">
                <a:xfrm>
                  <a:off x="7313612" y="5363997"/>
                  <a:ext cx="92280" cy="92280"/>
                </a:xfrm>
                <a:prstGeom prst="ellipse">
                  <a:avLst/>
                </a:prstGeom>
                <a:grpFill/>
                <a:ln w="1270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grpSp>
        <p:sp>
          <p:nvSpPr>
            <p:cNvPr id="57" name="Can 363">
              <a:extLst>
                <a:ext uri="{FF2B5EF4-FFF2-40B4-BE49-F238E27FC236}">
                  <a16:creationId xmlns:a16="http://schemas.microsoft.com/office/drawing/2014/main" id="{9728FB5C-001A-47B5-8FCB-24B1416AFB89}"/>
                </a:ext>
              </a:extLst>
            </p:cNvPr>
            <p:cNvSpPr/>
            <p:nvPr/>
          </p:nvSpPr>
          <p:spPr bwMode="auto">
            <a:xfrm>
              <a:off x="5333978" y="4260245"/>
              <a:ext cx="391798" cy="498941"/>
            </a:xfrm>
            <a:prstGeom prst="can">
              <a:avLst/>
            </a:prstGeom>
            <a:noFill/>
            <a:ln w="19050" cap="flat" cmpd="sng" algn="ctr">
              <a:solidFill>
                <a:schemeClr val="bg1"/>
              </a:solid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bodyPr>
            <a:lstStyle/>
            <a:p>
              <a:pPr algn="ctr" defTabSz="1461590" fontAlgn="base">
                <a:spcBef>
                  <a:spcPct val="0"/>
                </a:spcBef>
                <a:spcAft>
                  <a:spcPct val="0"/>
                </a:spcAft>
              </a:pPr>
              <a:endParaRPr lang="en-US" dirty="0">
                <a:solidFill>
                  <a:srgbClr val="000000"/>
                </a:solidFill>
                <a:latin typeface="Arial" charset="0"/>
                <a:cs typeface="Arial" charset="0"/>
              </a:endParaRPr>
            </a:p>
          </p:txBody>
        </p:sp>
      </p:grpSp>
      <p:pic>
        <p:nvPicPr>
          <p:cNvPr id="106" name="Picture 2" descr="https://www.citrix.com/content/dam/citrix61/en_us/images/graphics/infographics/netscaler-sd-wan-datacenter-to-branch-infographic.jpg">
            <a:extLst>
              <a:ext uri="{FF2B5EF4-FFF2-40B4-BE49-F238E27FC236}">
                <a16:creationId xmlns:a16="http://schemas.microsoft.com/office/drawing/2014/main" id="{AEF9842F-45B1-4E5D-8E2E-FB5AB85588A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53551" y="762543"/>
            <a:ext cx="7029894" cy="2387235"/>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A7E13DF3-EB96-442C-8026-C820EB07E617}"/>
              </a:ext>
            </a:extLst>
          </p:cNvPr>
          <p:cNvSpPr txBox="1"/>
          <p:nvPr/>
        </p:nvSpPr>
        <p:spPr>
          <a:xfrm>
            <a:off x="9948567" y="557006"/>
            <a:ext cx="755079" cy="307777"/>
          </a:xfrm>
          <a:prstGeom prst="rect">
            <a:avLst/>
          </a:prstGeom>
          <a:noFill/>
        </p:spPr>
        <p:txBody>
          <a:bodyPr wrap="none" rtlCol="0">
            <a:spAutoFit/>
          </a:bodyPr>
          <a:lstStyle/>
          <a:p>
            <a:r>
              <a:rPr lang="en-US" sz="1400" dirty="0">
                <a:solidFill>
                  <a:schemeClr val="accent1"/>
                </a:solidFill>
              </a:rPr>
              <a:t>Remote</a:t>
            </a:r>
            <a:endParaRPr lang="en-US" dirty="0">
              <a:solidFill>
                <a:schemeClr val="accent1"/>
              </a:solidFill>
            </a:endParaRPr>
          </a:p>
        </p:txBody>
      </p:sp>
      <p:sp>
        <p:nvSpPr>
          <p:cNvPr id="108" name="TextBox 107">
            <a:extLst>
              <a:ext uri="{FF2B5EF4-FFF2-40B4-BE49-F238E27FC236}">
                <a16:creationId xmlns:a16="http://schemas.microsoft.com/office/drawing/2014/main" id="{DC1667D7-90C9-426A-AD18-507976940575}"/>
              </a:ext>
            </a:extLst>
          </p:cNvPr>
          <p:cNvSpPr txBox="1"/>
          <p:nvPr/>
        </p:nvSpPr>
        <p:spPr>
          <a:xfrm>
            <a:off x="6733437" y="588035"/>
            <a:ext cx="550151" cy="307777"/>
          </a:xfrm>
          <a:prstGeom prst="rect">
            <a:avLst/>
          </a:prstGeom>
          <a:noFill/>
        </p:spPr>
        <p:txBody>
          <a:bodyPr wrap="none" rtlCol="0">
            <a:spAutoFit/>
          </a:bodyPr>
          <a:lstStyle/>
          <a:p>
            <a:r>
              <a:rPr lang="en-US" sz="1400" dirty="0">
                <a:solidFill>
                  <a:schemeClr val="accent1"/>
                </a:solidFill>
              </a:rPr>
              <a:t>MCN</a:t>
            </a:r>
          </a:p>
        </p:txBody>
      </p:sp>
      <p:graphicFrame>
        <p:nvGraphicFramePr>
          <p:cNvPr id="5" name="Table 4">
            <a:extLst>
              <a:ext uri="{FF2B5EF4-FFF2-40B4-BE49-F238E27FC236}">
                <a16:creationId xmlns:a16="http://schemas.microsoft.com/office/drawing/2014/main" id="{88374E0D-E801-49EC-9930-5F22DDAFD0F8}"/>
              </a:ext>
            </a:extLst>
          </p:cNvPr>
          <p:cNvGraphicFramePr>
            <a:graphicFrameLocks noGrp="1"/>
          </p:cNvGraphicFramePr>
          <p:nvPr>
            <p:extLst/>
          </p:nvPr>
        </p:nvGraphicFramePr>
        <p:xfrm>
          <a:off x="230786" y="1383429"/>
          <a:ext cx="4658617" cy="4896383"/>
        </p:xfrm>
        <a:graphic>
          <a:graphicData uri="http://schemas.openxmlformats.org/drawingml/2006/table">
            <a:tbl>
              <a:tblPr/>
              <a:tblGrid>
                <a:gridCol w="1253745">
                  <a:extLst>
                    <a:ext uri="{9D8B030D-6E8A-4147-A177-3AD203B41FA5}">
                      <a16:colId xmlns:a16="http://schemas.microsoft.com/office/drawing/2014/main" val="2790464934"/>
                    </a:ext>
                  </a:extLst>
                </a:gridCol>
                <a:gridCol w="1549831">
                  <a:extLst>
                    <a:ext uri="{9D8B030D-6E8A-4147-A177-3AD203B41FA5}">
                      <a16:colId xmlns:a16="http://schemas.microsoft.com/office/drawing/2014/main" val="1404334201"/>
                    </a:ext>
                  </a:extLst>
                </a:gridCol>
                <a:gridCol w="1855041">
                  <a:extLst>
                    <a:ext uri="{9D8B030D-6E8A-4147-A177-3AD203B41FA5}">
                      <a16:colId xmlns:a16="http://schemas.microsoft.com/office/drawing/2014/main" val="1541009984"/>
                    </a:ext>
                  </a:extLst>
                </a:gridCol>
              </a:tblGrid>
              <a:tr h="468954">
                <a:tc>
                  <a:txBody>
                    <a:bodyPr/>
                    <a:lstStyle/>
                    <a:p>
                      <a:pPr marR="0" indent="0" algn="ctr" rtl="0">
                        <a:lnSpc>
                          <a:spcPct val="119000"/>
                        </a:lnSpc>
                        <a:spcBef>
                          <a:spcPts val="0"/>
                        </a:spcBef>
                        <a:spcAft>
                          <a:spcPts val="0"/>
                        </a:spcAft>
                      </a:pPr>
                      <a:r>
                        <a:rPr lang="en-US" sz="1800" b="1" kern="1200" dirty="0">
                          <a:ln>
                            <a:noFill/>
                          </a:ln>
                          <a:solidFill>
                            <a:srgbClr val="000000"/>
                          </a:solidFill>
                          <a:effectLst/>
                          <a:latin typeface="Calibri" panose="020F0502020204030204" pitchFamily="34" charset="0"/>
                        </a:rPr>
                        <a:t>Criteria</a:t>
                      </a:r>
                      <a:endParaRPr lang="en-US" sz="1800" kern="1400" dirty="0">
                        <a:ln>
                          <a:noFill/>
                        </a:ln>
                        <a:solidFill>
                          <a:srgbClr val="54BBE2"/>
                        </a:solidFill>
                        <a:effectLst/>
                        <a:latin typeface="Constantia" panose="02030602050306030303" pitchFamily="18" charset="0"/>
                      </a:endParaRP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lnSpc>
                          <a:spcPts val="2500"/>
                        </a:lnSpc>
                        <a:spcBef>
                          <a:spcPts val="0"/>
                        </a:spcBef>
                        <a:spcAft>
                          <a:spcPts val="0"/>
                        </a:spcAft>
                      </a:pPr>
                      <a:r>
                        <a:rPr lang="en-US" sz="2400" b="1" kern="1200" dirty="0">
                          <a:ln>
                            <a:noFill/>
                          </a:ln>
                          <a:solidFill>
                            <a:schemeClr val="accent6"/>
                          </a:solidFill>
                          <a:effectLst/>
                          <a:latin typeface="Calibri" panose="020F0502020204030204" pitchFamily="34" charset="0"/>
                        </a:rPr>
                        <a:t>Citrix</a:t>
                      </a:r>
                      <a:endParaRPr lang="en-US" sz="2400" kern="1400" dirty="0">
                        <a:ln>
                          <a:noFill/>
                        </a:ln>
                        <a:solidFill>
                          <a:schemeClr val="accent6"/>
                        </a:solidFill>
                        <a:effectLst/>
                        <a:latin typeface="Constantia" panose="02030602050306030303" pitchFamily="18" charset="0"/>
                      </a:endParaRPr>
                    </a:p>
                    <a:p>
                      <a:pPr marR="0" indent="0" algn="ctr" rtl="0">
                        <a:lnSpc>
                          <a:spcPts val="2500"/>
                        </a:lnSpc>
                        <a:spcBef>
                          <a:spcPts val="0"/>
                        </a:spcBef>
                        <a:spcAft>
                          <a:spcPts val="0"/>
                        </a:spcAft>
                      </a:pPr>
                      <a:r>
                        <a:rPr lang="en-US" sz="2400" b="1" kern="1200" dirty="0">
                          <a:ln>
                            <a:noFill/>
                          </a:ln>
                          <a:solidFill>
                            <a:schemeClr val="accent6"/>
                          </a:solidFill>
                          <a:effectLst/>
                          <a:latin typeface="Calibri" panose="020F0502020204030204" pitchFamily="34" charset="0"/>
                        </a:rPr>
                        <a:t>SD-WAN</a:t>
                      </a:r>
                      <a:endParaRPr lang="en-US" sz="2400" kern="1400" dirty="0">
                        <a:ln>
                          <a:noFill/>
                        </a:ln>
                        <a:solidFill>
                          <a:schemeClr val="accent6"/>
                        </a:solidFill>
                        <a:effectLst/>
                        <a:latin typeface="Constantia" panose="02030602050306030303" pitchFamily="18" charset="0"/>
                      </a:endParaRPr>
                    </a:p>
                  </a:txBody>
                  <a:tcPr anchor="ctr">
                    <a:lnL>
                      <a:noFill/>
                    </a:lnL>
                    <a:lnR>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lnSpc>
                          <a:spcPct val="119000"/>
                        </a:lnSpc>
                        <a:spcBef>
                          <a:spcPts val="0"/>
                        </a:spcBef>
                        <a:spcAft>
                          <a:spcPts val="0"/>
                        </a:spcAft>
                      </a:pPr>
                      <a:r>
                        <a:rPr lang="en-US" sz="1800" b="1" kern="1200" dirty="0">
                          <a:ln>
                            <a:noFill/>
                          </a:ln>
                          <a:solidFill>
                            <a:srgbClr val="000000"/>
                          </a:solidFill>
                          <a:effectLst/>
                          <a:latin typeface="Calibri" panose="020F0502020204030204" pitchFamily="34" charset="0"/>
                        </a:rPr>
                        <a:t>Others</a:t>
                      </a:r>
                      <a:endParaRPr lang="en-US" sz="1800" kern="1400" dirty="0">
                        <a:ln>
                          <a:noFill/>
                        </a:ln>
                        <a:solidFill>
                          <a:srgbClr val="54BBE2"/>
                        </a:solidFill>
                        <a:effectLst/>
                        <a:latin typeface="Constantia" panose="02030602050306030303" pitchFamily="18" charset="0"/>
                      </a:endParaRP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2103313"/>
                  </a:ext>
                </a:extLst>
              </a:tr>
              <a:tr h="564414">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rPr>
                        <a:t>Path Assignment</a:t>
                      </a:r>
                      <a:endParaRPr lang="en-US" sz="2000" b="0" kern="1400" dirty="0">
                        <a:ln>
                          <a:noFill/>
                        </a:ln>
                        <a:solidFill>
                          <a:srgbClr val="54BBE2"/>
                        </a:solidFill>
                        <a:effectLst/>
                        <a:latin typeface="Constantia" panose="02030602050306030303" pitchFamily="18" charset="0"/>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rPr>
                        <a:t>By packet</a:t>
                      </a:r>
                      <a:endParaRPr lang="en-US" sz="2000" b="1" kern="1400" dirty="0">
                        <a:ln>
                          <a:noFill/>
                        </a:ln>
                        <a:solidFill>
                          <a:srgbClr val="54BBE2"/>
                        </a:solidFill>
                        <a:effectLst/>
                        <a:latin typeface="Constantia" panose="02030602050306030303" pitchFamily="18" charset="0"/>
                      </a:endParaRP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rPr>
                        <a:t>By connection</a:t>
                      </a:r>
                      <a:endParaRPr lang="en-US" sz="2000" kern="1400" dirty="0">
                        <a:ln>
                          <a:noFill/>
                        </a:ln>
                        <a:solidFill>
                          <a:sysClr val="windowText" lastClr="000000"/>
                        </a:solidFill>
                        <a:effectLst/>
                        <a:latin typeface="Constantia" panose="02030602050306030303"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4953302"/>
                  </a:ext>
                </a:extLst>
              </a:tr>
              <a:tr h="606778">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rPr>
                        <a:t>Adaptation Time</a:t>
                      </a:r>
                      <a:endParaRPr lang="en-US" sz="2000" b="0" kern="1400" dirty="0">
                        <a:ln>
                          <a:noFill/>
                        </a:ln>
                        <a:solidFill>
                          <a:srgbClr val="54BBE2"/>
                        </a:solidFill>
                        <a:effectLst/>
                        <a:latin typeface="Constantia" panose="02030602050306030303" pitchFamily="18" charset="0"/>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rPr>
                        <a:t>Milliseconds</a:t>
                      </a:r>
                      <a:endParaRPr lang="en-US" sz="2000" b="1" kern="1400" dirty="0">
                        <a:ln>
                          <a:noFill/>
                        </a:ln>
                        <a:solidFill>
                          <a:srgbClr val="54BBE2"/>
                        </a:solidFill>
                        <a:effectLst/>
                        <a:latin typeface="Constantia" panose="02030602050306030303" pitchFamily="18" charset="0"/>
                      </a:endParaRP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rPr>
                        <a:t>Seconds</a:t>
                      </a:r>
                      <a:endParaRPr lang="en-US" sz="2000" kern="1400" dirty="0">
                        <a:ln>
                          <a:noFill/>
                        </a:ln>
                        <a:solidFill>
                          <a:sysClr val="windowText" lastClr="000000"/>
                        </a:solidFill>
                        <a:effectLst/>
                        <a:latin typeface="Constantia" panose="02030602050306030303"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9079407"/>
                  </a:ext>
                </a:extLst>
              </a:tr>
              <a:tr h="597599">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rPr>
                        <a:t>Adaptation Basis</a:t>
                      </a:r>
                      <a:endParaRPr lang="en-US" sz="2000" b="0" kern="1400" dirty="0">
                        <a:ln>
                          <a:noFill/>
                        </a:ln>
                        <a:solidFill>
                          <a:srgbClr val="54BBE2"/>
                        </a:solidFill>
                        <a:effectLst/>
                        <a:latin typeface="Constantia" panose="02030602050306030303" pitchFamily="18" charset="0"/>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rPr>
                        <a:t>Uni-directional</a:t>
                      </a:r>
                      <a:endParaRPr lang="en-US" sz="2000" b="1" kern="1400" dirty="0">
                        <a:ln>
                          <a:noFill/>
                        </a:ln>
                        <a:solidFill>
                          <a:srgbClr val="54BBE2"/>
                        </a:solidFill>
                        <a:effectLst/>
                        <a:latin typeface="Constantia" panose="02030602050306030303" pitchFamily="18" charset="0"/>
                      </a:endParaRP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rPr>
                        <a:t>Round trip</a:t>
                      </a:r>
                      <a:endParaRPr lang="en-US" sz="2000" kern="1400" dirty="0">
                        <a:ln>
                          <a:noFill/>
                        </a:ln>
                        <a:solidFill>
                          <a:sysClr val="windowText" lastClr="000000"/>
                        </a:solidFill>
                        <a:effectLst/>
                        <a:latin typeface="Constantia" panose="02030602050306030303"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0296337"/>
                  </a:ext>
                </a:extLst>
              </a:tr>
              <a:tr h="572674">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rPr>
                        <a:t>Application Optimization</a:t>
                      </a:r>
                      <a:endParaRPr lang="en-US" sz="2000" b="0" kern="1400" dirty="0">
                        <a:ln>
                          <a:noFill/>
                        </a:ln>
                        <a:solidFill>
                          <a:srgbClr val="54BBE2"/>
                        </a:solidFill>
                        <a:effectLst/>
                        <a:latin typeface="Constantia" panose="02030602050306030303" pitchFamily="18" charset="0"/>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rPr>
                        <a:t>Comprehensive &amp; integrated</a:t>
                      </a:r>
                      <a:endParaRPr lang="en-US" sz="2000" b="1" kern="1400" dirty="0">
                        <a:ln>
                          <a:noFill/>
                        </a:ln>
                        <a:solidFill>
                          <a:srgbClr val="54BBE2"/>
                        </a:solidFill>
                        <a:effectLst/>
                        <a:latin typeface="Constantia" panose="02030602050306030303" pitchFamily="18" charset="0"/>
                      </a:endParaRP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rPr>
                        <a:t>External with added complexity</a:t>
                      </a:r>
                      <a:endParaRPr lang="en-US" sz="2000" kern="1400" dirty="0">
                        <a:ln>
                          <a:noFill/>
                        </a:ln>
                        <a:solidFill>
                          <a:sysClr val="windowText" lastClr="000000"/>
                        </a:solidFill>
                        <a:effectLst/>
                        <a:latin typeface="Constantia" panose="02030602050306030303"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476339"/>
                  </a:ext>
                </a:extLst>
              </a:tr>
              <a:tr h="426398">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rPr>
                        <a:t>Visibility</a:t>
                      </a:r>
                      <a:endParaRPr lang="en-US" sz="2000" b="0" kern="1400" dirty="0">
                        <a:ln>
                          <a:noFill/>
                        </a:ln>
                        <a:solidFill>
                          <a:srgbClr val="54BBE2"/>
                        </a:solidFill>
                        <a:effectLst/>
                        <a:latin typeface="Constantia" panose="02030602050306030303" pitchFamily="18" charset="0"/>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rPr>
                        <a:t>Deep ICA visibility and broad enterprise apps</a:t>
                      </a:r>
                      <a:endParaRPr lang="en-US" sz="2000" b="1" kern="1400" dirty="0">
                        <a:ln>
                          <a:noFill/>
                        </a:ln>
                        <a:solidFill>
                          <a:srgbClr val="54BBE2"/>
                        </a:solidFill>
                        <a:effectLst/>
                        <a:latin typeface="Constantia" panose="02030602050306030303" pitchFamily="18" charset="0"/>
                      </a:endParaRP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rPr>
                        <a:t>No ICA visibility / need for external visibility tools</a:t>
                      </a:r>
                      <a:endParaRPr lang="en-US" sz="2000" kern="1400" dirty="0">
                        <a:ln>
                          <a:noFill/>
                        </a:ln>
                        <a:solidFill>
                          <a:sysClr val="windowText" lastClr="000000"/>
                        </a:solidFill>
                        <a:effectLst/>
                        <a:latin typeface="Constantia" panose="02030602050306030303"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512366"/>
                  </a:ext>
                </a:extLst>
              </a:tr>
              <a:tr h="426398">
                <a:tc>
                  <a:txBody>
                    <a:bodyPr/>
                    <a:lstStyle/>
                    <a:p>
                      <a:pPr marR="0" indent="0" algn="ctr" rtl="0">
                        <a:lnSpc>
                          <a:spcPts val="1600"/>
                        </a:lnSpc>
                        <a:spcBef>
                          <a:spcPts val="0"/>
                        </a:spcBef>
                        <a:spcAft>
                          <a:spcPts val="0"/>
                        </a:spcAft>
                      </a:pPr>
                      <a:r>
                        <a:rPr lang="en-US" sz="1600" b="0" kern="1200" dirty="0">
                          <a:ln>
                            <a:noFill/>
                          </a:ln>
                          <a:solidFill>
                            <a:srgbClr val="000000"/>
                          </a:solidFill>
                          <a:effectLst/>
                          <a:latin typeface="Calibri" panose="020F0502020204030204" pitchFamily="34" charset="0"/>
                          <a:ea typeface="+mn-ea"/>
                          <a:cs typeface="+mn-cs"/>
                        </a:rPr>
                        <a:t>Firewall</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R="0" indent="0" algn="ctr" rtl="0">
                        <a:lnSpc>
                          <a:spcPts val="1600"/>
                        </a:lnSpc>
                        <a:spcBef>
                          <a:spcPts val="0"/>
                        </a:spcBef>
                        <a:spcAft>
                          <a:spcPts val="0"/>
                        </a:spcAft>
                      </a:pPr>
                      <a:r>
                        <a:rPr lang="en-US" sz="1600" b="1" kern="1200" dirty="0">
                          <a:ln>
                            <a:noFill/>
                          </a:ln>
                          <a:solidFill>
                            <a:srgbClr val="000000"/>
                          </a:solidFill>
                          <a:effectLst/>
                          <a:latin typeface="Calibri" panose="020F0502020204030204" pitchFamily="34" charset="0"/>
                          <a:ea typeface="+mn-ea"/>
                          <a:cs typeface="+mn-cs"/>
                        </a:rPr>
                        <a:t>Built-in</a:t>
                      </a: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indent="0" algn="ctr" rtl="0">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ea typeface="+mn-ea"/>
                          <a:cs typeface="+mn-cs"/>
                        </a:rPr>
                        <a:t>External</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697866"/>
                  </a:ext>
                </a:extLst>
              </a:tr>
              <a:tr h="426398">
                <a:tc>
                  <a:txBody>
                    <a:bodyPr/>
                    <a:lstStyle/>
                    <a:p>
                      <a:pPr marL="0" marR="0" indent="0" algn="ctr" defTabSz="914400" rtl="0" eaLnBrk="1" latinLnBrk="0" hangingPunct="1">
                        <a:lnSpc>
                          <a:spcPts val="1600"/>
                        </a:lnSpc>
                        <a:spcBef>
                          <a:spcPts val="0"/>
                        </a:spcBef>
                        <a:spcAft>
                          <a:spcPts val="0"/>
                        </a:spcAft>
                      </a:pPr>
                      <a:r>
                        <a:rPr lang="en-US" sz="1600" b="0" kern="1200" dirty="0">
                          <a:ln>
                            <a:noFill/>
                          </a:ln>
                          <a:solidFill>
                            <a:srgbClr val="000000"/>
                          </a:solidFill>
                          <a:effectLst/>
                          <a:latin typeface="Calibri" panose="020F0502020204030204" pitchFamily="34" charset="0"/>
                          <a:ea typeface="+mn-ea"/>
                          <a:cs typeface="+mn-cs"/>
                        </a:rPr>
                        <a:t>Provisioning</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latinLnBrk="0" hangingPunct="1">
                        <a:lnSpc>
                          <a:spcPts val="1600"/>
                        </a:lnSpc>
                        <a:spcBef>
                          <a:spcPts val="0"/>
                        </a:spcBef>
                        <a:spcAft>
                          <a:spcPts val="0"/>
                        </a:spcAft>
                      </a:pPr>
                      <a:r>
                        <a:rPr lang="en-US" sz="1600" b="1" kern="1200" dirty="0">
                          <a:ln>
                            <a:noFill/>
                          </a:ln>
                          <a:solidFill>
                            <a:srgbClr val="000000"/>
                          </a:solidFill>
                          <a:effectLst/>
                          <a:latin typeface="Calibri" panose="020F0502020204030204" pitchFamily="34" charset="0"/>
                          <a:ea typeface="+mn-ea"/>
                          <a:cs typeface="+mn-cs"/>
                        </a:rPr>
                        <a:t>Zero Touch Deployment</a:t>
                      </a:r>
                    </a:p>
                  </a:txBody>
                  <a:tcPr anchor="ctr">
                    <a:lnL w="571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latinLnBrk="0" hangingPunct="1">
                        <a:lnSpc>
                          <a:spcPts val="1600"/>
                        </a:lnSpc>
                        <a:spcBef>
                          <a:spcPts val="0"/>
                        </a:spcBef>
                        <a:spcAft>
                          <a:spcPts val="0"/>
                        </a:spcAft>
                      </a:pPr>
                      <a:r>
                        <a:rPr lang="en-US" sz="1600" kern="1200" dirty="0">
                          <a:ln>
                            <a:noFill/>
                          </a:ln>
                          <a:solidFill>
                            <a:sysClr val="windowText" lastClr="000000"/>
                          </a:solidFill>
                          <a:effectLst/>
                          <a:latin typeface="Calibri" panose="020F0502020204030204" pitchFamily="34" charset="0"/>
                          <a:ea typeface="+mn-ea"/>
                          <a:cs typeface="+mn-cs"/>
                        </a:rPr>
                        <a:t>Manual provisioning</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897"/>
                  </a:ext>
                </a:extLst>
              </a:tr>
            </a:tbl>
          </a:graphicData>
        </a:graphic>
      </p:graphicFrame>
      <p:sp>
        <p:nvSpPr>
          <p:cNvPr id="112" name="TextBox 111">
            <a:extLst>
              <a:ext uri="{FF2B5EF4-FFF2-40B4-BE49-F238E27FC236}">
                <a16:creationId xmlns:a16="http://schemas.microsoft.com/office/drawing/2014/main" id="{B1265BF0-6031-41DA-8545-39AC1F63A862}"/>
              </a:ext>
            </a:extLst>
          </p:cNvPr>
          <p:cNvSpPr txBox="1"/>
          <p:nvPr/>
        </p:nvSpPr>
        <p:spPr>
          <a:xfrm>
            <a:off x="6513576" y="2735252"/>
            <a:ext cx="1719519" cy="461665"/>
          </a:xfrm>
          <a:prstGeom prst="rect">
            <a:avLst/>
          </a:prstGeom>
          <a:solidFill>
            <a:schemeClr val="bg1"/>
          </a:solidFill>
        </p:spPr>
        <p:txBody>
          <a:bodyPr wrap="square" rtlCol="0">
            <a:spAutoFit/>
          </a:bodyPr>
          <a:lstStyle/>
          <a:p>
            <a:pPr algn="ctr"/>
            <a:r>
              <a:rPr lang="en-US" sz="1200" dirty="0">
                <a:solidFill>
                  <a:schemeClr val="accent1"/>
                </a:solidFill>
              </a:rPr>
              <a:t>Source appliance adds tags to every packet</a:t>
            </a:r>
          </a:p>
        </p:txBody>
      </p:sp>
      <p:sp>
        <p:nvSpPr>
          <p:cNvPr id="113" name="TextBox 112">
            <a:extLst>
              <a:ext uri="{FF2B5EF4-FFF2-40B4-BE49-F238E27FC236}">
                <a16:creationId xmlns:a16="http://schemas.microsoft.com/office/drawing/2014/main" id="{EC109975-D84B-4B8E-A3E9-68DCBD562979}"/>
              </a:ext>
            </a:extLst>
          </p:cNvPr>
          <p:cNvSpPr txBox="1"/>
          <p:nvPr/>
        </p:nvSpPr>
        <p:spPr>
          <a:xfrm>
            <a:off x="9074575" y="2673705"/>
            <a:ext cx="1998224" cy="646331"/>
          </a:xfrm>
          <a:prstGeom prst="rect">
            <a:avLst/>
          </a:prstGeom>
          <a:solidFill>
            <a:schemeClr val="bg1"/>
          </a:solidFill>
        </p:spPr>
        <p:txBody>
          <a:bodyPr wrap="square" rtlCol="0">
            <a:spAutoFit/>
          </a:bodyPr>
          <a:lstStyle/>
          <a:p>
            <a:pPr algn="ctr"/>
            <a:r>
              <a:rPr lang="en-US" sz="1200" dirty="0">
                <a:solidFill>
                  <a:schemeClr val="accent1"/>
                </a:solidFill>
              </a:rPr>
              <a:t>Destination appliance reads tags and measures transit time, jitter, packet loss, etc.</a:t>
            </a:r>
          </a:p>
        </p:txBody>
      </p:sp>
    </p:spTree>
    <p:extLst>
      <p:ext uri="{BB962C8B-B14F-4D97-AF65-F5344CB8AC3E}">
        <p14:creationId xmlns:p14="http://schemas.microsoft.com/office/powerpoint/2010/main" val="293618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CE831-4A2B-4C0C-9A96-97B4258DDD19}"/>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Use Cases: Citrix SD-WAN</a:t>
            </a:r>
          </a:p>
        </p:txBody>
      </p:sp>
      <p:sp>
        <p:nvSpPr>
          <p:cNvPr id="7" name="TextBox 6">
            <a:extLst>
              <a:ext uri="{FF2B5EF4-FFF2-40B4-BE49-F238E27FC236}">
                <a16:creationId xmlns:a16="http://schemas.microsoft.com/office/drawing/2014/main" id="{84BAC0A2-892B-4BF5-84E4-DFE696F023F7}"/>
              </a:ext>
            </a:extLst>
          </p:cNvPr>
          <p:cNvSpPr txBox="1"/>
          <p:nvPr/>
        </p:nvSpPr>
        <p:spPr>
          <a:xfrm>
            <a:off x="441475" y="1295232"/>
            <a:ext cx="3759130" cy="830997"/>
          </a:xfrm>
          <a:prstGeom prst="rect">
            <a:avLst/>
          </a:prstGeom>
          <a:noFill/>
        </p:spPr>
        <p:txBody>
          <a:bodyPr wrap="square" rtlCol="0">
            <a:spAutoFit/>
          </a:bodyPr>
          <a:lstStyle/>
          <a:p>
            <a:pPr algn="ctr"/>
            <a:r>
              <a:rPr lang="en-US" sz="2400" b="1" dirty="0">
                <a:solidFill>
                  <a:schemeClr val="accent6"/>
                </a:solidFill>
              </a:rPr>
              <a:t>Improve virtualized application user experience</a:t>
            </a:r>
          </a:p>
        </p:txBody>
      </p:sp>
      <p:sp>
        <p:nvSpPr>
          <p:cNvPr id="8" name="TextBox 7">
            <a:extLst>
              <a:ext uri="{FF2B5EF4-FFF2-40B4-BE49-F238E27FC236}">
                <a16:creationId xmlns:a16="http://schemas.microsoft.com/office/drawing/2014/main" id="{2910B101-69D3-4CBF-8332-2B2B74E57C7F}"/>
              </a:ext>
            </a:extLst>
          </p:cNvPr>
          <p:cNvSpPr txBox="1"/>
          <p:nvPr/>
        </p:nvSpPr>
        <p:spPr>
          <a:xfrm>
            <a:off x="4335212" y="1415420"/>
            <a:ext cx="3521571" cy="461665"/>
          </a:xfrm>
          <a:prstGeom prst="rect">
            <a:avLst/>
          </a:prstGeom>
          <a:noFill/>
        </p:spPr>
        <p:txBody>
          <a:bodyPr wrap="square" rtlCol="0">
            <a:spAutoFit/>
          </a:bodyPr>
          <a:lstStyle/>
          <a:p>
            <a:pPr algn="ctr"/>
            <a:r>
              <a:rPr lang="en-US" sz="2400" b="1" dirty="0">
                <a:solidFill>
                  <a:schemeClr val="accent3"/>
                </a:solidFill>
              </a:rPr>
              <a:t>Stop frequent disruptions</a:t>
            </a:r>
            <a:endParaRPr lang="en-US" sz="1400" b="1" dirty="0">
              <a:solidFill>
                <a:schemeClr val="accent3"/>
              </a:solidFill>
            </a:endParaRPr>
          </a:p>
        </p:txBody>
      </p:sp>
      <p:sp>
        <p:nvSpPr>
          <p:cNvPr id="9" name="TextBox 8">
            <a:extLst>
              <a:ext uri="{FF2B5EF4-FFF2-40B4-BE49-F238E27FC236}">
                <a16:creationId xmlns:a16="http://schemas.microsoft.com/office/drawing/2014/main" id="{4E229309-D5A8-4DA7-AB64-69BFFD876AF9}"/>
              </a:ext>
            </a:extLst>
          </p:cNvPr>
          <p:cNvSpPr txBox="1"/>
          <p:nvPr/>
        </p:nvSpPr>
        <p:spPr>
          <a:xfrm>
            <a:off x="8242300" y="1295233"/>
            <a:ext cx="3521571" cy="830997"/>
          </a:xfrm>
          <a:prstGeom prst="rect">
            <a:avLst/>
          </a:prstGeom>
          <a:noFill/>
        </p:spPr>
        <p:txBody>
          <a:bodyPr wrap="square" rtlCol="0">
            <a:spAutoFit/>
          </a:bodyPr>
          <a:lstStyle/>
          <a:p>
            <a:pPr algn="ctr"/>
            <a:r>
              <a:rPr lang="en-US" sz="2400" b="1" dirty="0">
                <a:solidFill>
                  <a:schemeClr val="accent5"/>
                </a:solidFill>
              </a:rPr>
              <a:t>Avoid MPLS Contract Renewal</a:t>
            </a:r>
            <a:endParaRPr lang="en-US" sz="1400" b="1" dirty="0">
              <a:solidFill>
                <a:schemeClr val="accent5"/>
              </a:solidFill>
            </a:endParaRPr>
          </a:p>
        </p:txBody>
      </p:sp>
      <p:sp>
        <p:nvSpPr>
          <p:cNvPr id="10" name="TextBox 9">
            <a:extLst>
              <a:ext uri="{FF2B5EF4-FFF2-40B4-BE49-F238E27FC236}">
                <a16:creationId xmlns:a16="http://schemas.microsoft.com/office/drawing/2014/main" id="{C4C1C60A-8D3B-46FC-9A31-4D80CE058986}"/>
              </a:ext>
            </a:extLst>
          </p:cNvPr>
          <p:cNvSpPr txBox="1"/>
          <p:nvPr/>
        </p:nvSpPr>
        <p:spPr>
          <a:xfrm>
            <a:off x="457204" y="4005830"/>
            <a:ext cx="3521571" cy="830997"/>
          </a:xfrm>
          <a:prstGeom prst="rect">
            <a:avLst/>
          </a:prstGeom>
          <a:noFill/>
        </p:spPr>
        <p:txBody>
          <a:bodyPr wrap="square" rtlCol="0">
            <a:spAutoFit/>
          </a:bodyPr>
          <a:lstStyle/>
          <a:p>
            <a:pPr algn="ctr"/>
            <a:r>
              <a:rPr lang="en-US" sz="2400" b="1" dirty="0">
                <a:solidFill>
                  <a:schemeClr val="accent2"/>
                </a:solidFill>
              </a:rPr>
              <a:t>Simplify branch infrastructure</a:t>
            </a:r>
            <a:endParaRPr lang="en-US" sz="1400" b="1" dirty="0">
              <a:solidFill>
                <a:schemeClr val="accent2"/>
              </a:solidFill>
            </a:endParaRPr>
          </a:p>
        </p:txBody>
      </p:sp>
      <p:sp>
        <p:nvSpPr>
          <p:cNvPr id="11" name="TextBox 10">
            <a:extLst>
              <a:ext uri="{FF2B5EF4-FFF2-40B4-BE49-F238E27FC236}">
                <a16:creationId xmlns:a16="http://schemas.microsoft.com/office/drawing/2014/main" id="{2FEC235A-B64C-4D99-8E7B-78500983BADB}"/>
              </a:ext>
            </a:extLst>
          </p:cNvPr>
          <p:cNvSpPr txBox="1"/>
          <p:nvPr/>
        </p:nvSpPr>
        <p:spPr>
          <a:xfrm>
            <a:off x="4335213" y="4042057"/>
            <a:ext cx="3521571" cy="830997"/>
          </a:xfrm>
          <a:prstGeom prst="rect">
            <a:avLst/>
          </a:prstGeom>
          <a:noFill/>
        </p:spPr>
        <p:txBody>
          <a:bodyPr wrap="square" rtlCol="0">
            <a:spAutoFit/>
          </a:bodyPr>
          <a:lstStyle/>
          <a:p>
            <a:pPr algn="ctr"/>
            <a:r>
              <a:rPr lang="en-US" sz="2400" b="1" dirty="0">
                <a:solidFill>
                  <a:schemeClr val="accent1"/>
                </a:solidFill>
              </a:rPr>
              <a:t>Improve VoIP performance</a:t>
            </a:r>
            <a:endParaRPr lang="en-US" sz="1400" b="1" dirty="0">
              <a:solidFill>
                <a:schemeClr val="accent1"/>
              </a:solidFill>
            </a:endParaRPr>
          </a:p>
        </p:txBody>
      </p:sp>
      <p:sp>
        <p:nvSpPr>
          <p:cNvPr id="12" name="TextBox 11">
            <a:extLst>
              <a:ext uri="{FF2B5EF4-FFF2-40B4-BE49-F238E27FC236}">
                <a16:creationId xmlns:a16="http://schemas.microsoft.com/office/drawing/2014/main" id="{6A373E17-D7C8-4657-82B4-7F116B20094E}"/>
              </a:ext>
            </a:extLst>
          </p:cNvPr>
          <p:cNvSpPr txBox="1"/>
          <p:nvPr/>
        </p:nvSpPr>
        <p:spPr>
          <a:xfrm>
            <a:off x="8213225" y="4163356"/>
            <a:ext cx="3521571" cy="461665"/>
          </a:xfrm>
          <a:prstGeom prst="rect">
            <a:avLst/>
          </a:prstGeom>
          <a:noFill/>
        </p:spPr>
        <p:txBody>
          <a:bodyPr wrap="square" rtlCol="0">
            <a:spAutoFit/>
          </a:bodyPr>
          <a:lstStyle/>
          <a:p>
            <a:pPr algn="ctr"/>
            <a:r>
              <a:rPr lang="en-US" sz="2400" b="1" dirty="0">
                <a:solidFill>
                  <a:schemeClr val="accent4"/>
                </a:solidFill>
              </a:rPr>
              <a:t>Increase branch security</a:t>
            </a:r>
            <a:endParaRPr lang="en-US" sz="1400" b="1" dirty="0">
              <a:solidFill>
                <a:schemeClr val="accent4"/>
              </a:solidFill>
            </a:endParaRPr>
          </a:p>
        </p:txBody>
      </p:sp>
      <p:sp>
        <p:nvSpPr>
          <p:cNvPr id="13" name="TextBox 12">
            <a:extLst>
              <a:ext uri="{FF2B5EF4-FFF2-40B4-BE49-F238E27FC236}">
                <a16:creationId xmlns:a16="http://schemas.microsoft.com/office/drawing/2014/main" id="{6C7E9965-5BA7-4DE0-B9E5-ED96601A6128}"/>
              </a:ext>
            </a:extLst>
          </p:cNvPr>
          <p:cNvSpPr txBox="1"/>
          <p:nvPr/>
        </p:nvSpPr>
        <p:spPr>
          <a:xfrm>
            <a:off x="4533904" y="4908590"/>
            <a:ext cx="3322881" cy="1476686"/>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Granular control settings allow you to set which categories or even individual apps will receive the highest, real-time Quality of service settings.</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1A1CDD1-1B11-47AE-B428-CC230E3A38FF}"/>
              </a:ext>
            </a:extLst>
          </p:cNvPr>
          <p:cNvSpPr txBox="1"/>
          <p:nvPr/>
        </p:nvSpPr>
        <p:spPr>
          <a:xfrm>
            <a:off x="8312568" y="4703494"/>
            <a:ext cx="3659691"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rPr>
              <a:t>Firewall allows security policies to be centrally defined by application or application element</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Zone support plus segmented data provides rich toolset for separating and limiting traffic</a:t>
            </a: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D31125B-DE30-45F8-BA0C-9ED001B090E7}"/>
              </a:ext>
            </a:extLst>
          </p:cNvPr>
          <p:cNvSpPr txBox="1"/>
          <p:nvPr/>
        </p:nvSpPr>
        <p:spPr>
          <a:xfrm>
            <a:off x="492339" y="4908590"/>
            <a:ext cx="3457361" cy="1476686"/>
          </a:xfrm>
          <a:prstGeom prst="rect">
            <a:avLst/>
          </a:prstGeom>
          <a:noFill/>
        </p:spPr>
        <p:txBody>
          <a:bodyPr wrap="square" rtlCol="0">
            <a:spAutoFit/>
          </a:bodyPr>
          <a:lstStyle/>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Consolidate network services by combining SD-WAN, Routing, and WAN optimization </a:t>
            </a:r>
          </a:p>
          <a:p>
            <a:pPr lvl="0" defTabSz="914126">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defTabSz="914126">
              <a:buFont typeface="Arial" panose="020B0604020202020204" pitchFamily="34" charset="0"/>
              <a:buChar char="•"/>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B5A53A4-89AF-4753-9E68-0BEBE8398ACE}"/>
              </a:ext>
            </a:extLst>
          </p:cNvPr>
          <p:cNvSpPr txBox="1"/>
          <p:nvPr/>
        </p:nvSpPr>
        <p:spPr>
          <a:xfrm>
            <a:off x="556550" y="2126230"/>
            <a:ext cx="3422225"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Bond multiple WAN links to offer expanded WAN capacity that dynamically adapts to network conditions</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Reduce bandwidth demand for video content at branch offices</a:t>
            </a:r>
          </a:p>
        </p:txBody>
      </p:sp>
      <p:sp>
        <p:nvSpPr>
          <p:cNvPr id="17" name="TextBox 16">
            <a:extLst>
              <a:ext uri="{FF2B5EF4-FFF2-40B4-BE49-F238E27FC236}">
                <a16:creationId xmlns:a16="http://schemas.microsoft.com/office/drawing/2014/main" id="{C81801D0-DAFE-4DAC-99CD-35FE55E67CD2}"/>
              </a:ext>
            </a:extLst>
          </p:cNvPr>
          <p:cNvSpPr txBox="1"/>
          <p:nvPr/>
        </p:nvSpPr>
        <p:spPr>
          <a:xfrm>
            <a:off x="4533905" y="1969578"/>
            <a:ext cx="3486566"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24/7 always-on branch eliminates application interruption</a:t>
            </a:r>
          </a:p>
          <a:p>
            <a:pPr marL="285750" lvl="0" indent="-285750" defTabSz="914126">
              <a:buFont typeface="Arial" panose="020B0604020202020204" pitchFamily="34" charset="0"/>
              <a:buChar char="•"/>
              <a:defRPr/>
            </a:pPr>
            <a:r>
              <a:rPr lang="en-US" sz="1799" dirty="0">
                <a:solidFill>
                  <a:prstClr val="black"/>
                </a:solidFill>
                <a:latin typeface="Calibri" panose="020F0502020204030204"/>
              </a:rPr>
              <a:t>Automatic lossless failover, primary access IP addresses remain unchanged</a:t>
            </a:r>
          </a:p>
        </p:txBody>
      </p:sp>
      <p:sp>
        <p:nvSpPr>
          <p:cNvPr id="18" name="TextBox 17">
            <a:extLst>
              <a:ext uri="{FF2B5EF4-FFF2-40B4-BE49-F238E27FC236}">
                <a16:creationId xmlns:a16="http://schemas.microsoft.com/office/drawing/2014/main" id="{527F9A8A-79C3-47C6-A39D-B4EBD1479739}"/>
              </a:ext>
            </a:extLst>
          </p:cNvPr>
          <p:cNvSpPr txBox="1"/>
          <p:nvPr/>
        </p:nvSpPr>
        <p:spPr>
          <a:xfrm>
            <a:off x="8312569" y="2126230"/>
            <a:ext cx="3322881" cy="1753557"/>
          </a:xfrm>
          <a:prstGeom prst="rect">
            <a:avLst/>
          </a:prstGeom>
          <a:noFill/>
        </p:spPr>
        <p:txBody>
          <a:bodyPr wrap="square" rtlCol="0">
            <a:spAutoFit/>
          </a:bodyPr>
          <a:lstStyle/>
          <a:p>
            <a:pPr marL="285750" lvl="0" indent="-285750" defTabSz="914126">
              <a:buFont typeface="Arial" panose="020B0604020202020204" pitchFamily="34" charset="0"/>
              <a:buChar char="•"/>
              <a:defRPr/>
            </a:pPr>
            <a:r>
              <a:rPr lang="en-US" sz="1799" dirty="0">
                <a:solidFill>
                  <a:prstClr val="black"/>
                </a:solidFill>
                <a:latin typeface="Calibri" panose="020F0502020204030204"/>
              </a:rPr>
              <a:t>Save up 80% of the cost of traditional MPLS expansion</a:t>
            </a:r>
          </a:p>
          <a:p>
            <a:pPr marL="285750" lvl="0" indent="-285750" defTabSz="914126">
              <a:buFont typeface="Arial" panose="020B0604020202020204" pitchFamily="34" charset="0"/>
              <a:buChar char="•"/>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Use lower cost broadband in place, or integrate mobile and satellite services into an existing MPLS network</a:t>
            </a:r>
          </a:p>
        </p:txBody>
      </p:sp>
    </p:spTree>
    <p:extLst>
      <p:ext uri="{BB962C8B-B14F-4D97-AF65-F5344CB8AC3E}">
        <p14:creationId xmlns:p14="http://schemas.microsoft.com/office/powerpoint/2010/main" val="5027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Elbow Connector 31"/>
          <p:cNvCxnSpPr>
            <a:stCxn id="13" idx="3"/>
            <a:endCxn id="5" idx="1"/>
          </p:cNvCxnSpPr>
          <p:nvPr/>
        </p:nvCxnSpPr>
        <p:spPr>
          <a:xfrm>
            <a:off x="1206140" y="2165773"/>
            <a:ext cx="577707" cy="1373111"/>
          </a:xfrm>
          <a:prstGeom prst="bentConnector3">
            <a:avLst>
              <a:gd name="adj1" fmla="val 60175"/>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endCxn id="5" idx="1"/>
          </p:cNvCxnSpPr>
          <p:nvPr/>
        </p:nvCxnSpPr>
        <p:spPr>
          <a:xfrm flipV="1">
            <a:off x="1556894" y="3538884"/>
            <a:ext cx="226953" cy="123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flipV="1">
            <a:off x="8173785" y="4554332"/>
            <a:ext cx="97919" cy="3"/>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8064059" y="2839648"/>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8069151" y="3191005"/>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8085312" y="2163843"/>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10247087" y="3758888"/>
            <a:ext cx="1709468" cy="24759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122" name="Rectangle 121"/>
          <p:cNvSpPr/>
          <p:nvPr/>
        </p:nvSpPr>
        <p:spPr>
          <a:xfrm>
            <a:off x="10247087" y="2823739"/>
            <a:ext cx="1709468" cy="75237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120" name="Rectangle 119"/>
          <p:cNvSpPr/>
          <p:nvPr/>
        </p:nvSpPr>
        <p:spPr>
          <a:xfrm>
            <a:off x="10247883" y="1807997"/>
            <a:ext cx="1709468" cy="83297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82" name="Rectangle 81"/>
          <p:cNvSpPr/>
          <p:nvPr/>
        </p:nvSpPr>
        <p:spPr>
          <a:xfrm>
            <a:off x="8241026" y="4869220"/>
            <a:ext cx="1679599" cy="67592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69" name="Rectangle 68"/>
          <p:cNvSpPr/>
          <p:nvPr/>
        </p:nvSpPr>
        <p:spPr>
          <a:xfrm>
            <a:off x="6574690" y="1807998"/>
            <a:ext cx="1503167" cy="6858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cxnSp>
        <p:nvCxnSpPr>
          <p:cNvPr id="35" name="Elbow Connector 34"/>
          <p:cNvCxnSpPr/>
          <p:nvPr/>
        </p:nvCxnSpPr>
        <p:spPr>
          <a:xfrm>
            <a:off x="1061438" y="3273330"/>
            <a:ext cx="722409" cy="432840"/>
          </a:xfrm>
          <a:prstGeom prst="bentConnector3">
            <a:avLst>
              <a:gd name="adj1" fmla="val 50000"/>
            </a:avLst>
          </a:prstGeom>
          <a:ln w="12700" cap="rnd">
            <a:round/>
          </a:ln>
          <a:effectLst>
            <a:softEdge rad="0"/>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91340" y="5136476"/>
            <a:ext cx="460859" cy="241403"/>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49358" y="2914313"/>
            <a:ext cx="608991" cy="364847"/>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81540" y="3378043"/>
            <a:ext cx="1061619" cy="318211"/>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69449" y="1902125"/>
            <a:ext cx="419711" cy="474575"/>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20580" y="5132316"/>
            <a:ext cx="274320" cy="246888"/>
          </a:xfrm>
          <a:prstGeom prst="rect">
            <a:avLst/>
          </a:prstGeom>
        </p:spPr>
      </p:pic>
      <p:pic>
        <p:nvPicPr>
          <p:cNvPr id="11" name="Picture 1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749358" y="3855626"/>
            <a:ext cx="608991" cy="364847"/>
          </a:xfrm>
          <a:prstGeom prst="rect">
            <a:avLst/>
          </a:prstGeom>
        </p:spPr>
      </p:pic>
      <p:pic>
        <p:nvPicPr>
          <p:cNvPr id="13" name="Picture 12"/>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6864" y="1769531"/>
            <a:ext cx="919277" cy="792480"/>
          </a:xfrm>
          <a:prstGeom prst="rect">
            <a:avLst/>
          </a:prstGeom>
        </p:spPr>
      </p:pic>
      <p:pic>
        <p:nvPicPr>
          <p:cNvPr id="14" name="Picture 13"/>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75813" y="4903290"/>
            <a:ext cx="341376" cy="582779"/>
          </a:xfrm>
          <a:prstGeom prst="rect">
            <a:avLst/>
          </a:prstGeom>
        </p:spPr>
      </p:pic>
      <p:pic>
        <p:nvPicPr>
          <p:cNvPr id="15" name="Picture 14"/>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37207" y="4000023"/>
            <a:ext cx="624231" cy="468173"/>
          </a:xfrm>
          <a:prstGeom prst="rect">
            <a:avLst/>
          </a:prstGeom>
        </p:spPr>
      </p:pic>
      <p:pic>
        <p:nvPicPr>
          <p:cNvPr id="16" name="Picture 1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60883" y="1940617"/>
            <a:ext cx="448667" cy="419405"/>
          </a:xfrm>
          <a:prstGeom prst="rect">
            <a:avLst/>
          </a:prstGeom>
        </p:spPr>
      </p:pic>
      <p:pic>
        <p:nvPicPr>
          <p:cNvPr id="17" name="Picture 16"/>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414186" y="5104160"/>
            <a:ext cx="326441" cy="288036"/>
          </a:xfrm>
          <a:prstGeom prst="rect">
            <a:avLst/>
          </a:prstGeom>
        </p:spPr>
      </p:pic>
      <p:sp>
        <p:nvSpPr>
          <p:cNvPr id="19" name="Rounded Rectangle 18"/>
          <p:cNvSpPr/>
          <p:nvPr/>
        </p:nvSpPr>
        <p:spPr>
          <a:xfrm>
            <a:off x="3925842" y="1394476"/>
            <a:ext cx="1399809" cy="3261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Network</a:t>
            </a:r>
          </a:p>
        </p:txBody>
      </p:sp>
      <p:sp>
        <p:nvSpPr>
          <p:cNvPr id="21" name="Rounded Rectangle 20"/>
          <p:cNvSpPr/>
          <p:nvPr/>
        </p:nvSpPr>
        <p:spPr>
          <a:xfrm>
            <a:off x="5592178" y="1394476"/>
            <a:ext cx="2485679" cy="32611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Delivery Controllers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ounded Rectangle 21"/>
          <p:cNvSpPr/>
          <p:nvPr/>
        </p:nvSpPr>
        <p:spPr>
          <a:xfrm>
            <a:off x="8241026" y="1394476"/>
            <a:ext cx="1679599" cy="3261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Apps &amp; Data</a:t>
            </a:r>
          </a:p>
        </p:txBody>
      </p:sp>
      <p:sp>
        <p:nvSpPr>
          <p:cNvPr id="23" name="Rounded Rectangle 22"/>
          <p:cNvSpPr/>
          <p:nvPr/>
        </p:nvSpPr>
        <p:spPr>
          <a:xfrm>
            <a:off x="10218074" y="1394476"/>
            <a:ext cx="1739279" cy="3261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Resource Location</a:t>
            </a:r>
          </a:p>
        </p:txBody>
      </p:sp>
      <p:grpSp>
        <p:nvGrpSpPr>
          <p:cNvPr id="170" name="Group 169"/>
          <p:cNvGrpSpPr/>
          <p:nvPr/>
        </p:nvGrpSpPr>
        <p:grpSpPr>
          <a:xfrm>
            <a:off x="3925842" y="5420841"/>
            <a:ext cx="4152015" cy="649339"/>
            <a:chOff x="3925842" y="5721112"/>
            <a:chExt cx="4152014" cy="649338"/>
          </a:xfrm>
          <a:solidFill>
            <a:srgbClr val="B7DB00"/>
          </a:solidFill>
        </p:grpSpPr>
        <p:sp>
          <p:nvSpPr>
            <p:cNvPr id="24" name="Rounded Rectangle 23"/>
            <p:cNvSpPr/>
            <p:nvPr/>
          </p:nvSpPr>
          <p:spPr>
            <a:xfrm>
              <a:off x="3925842" y="5721112"/>
              <a:ext cx="4152014" cy="6493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Service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ounded Rectangle 25"/>
            <p:cNvSpPr/>
            <p:nvPr/>
          </p:nvSpPr>
          <p:spPr>
            <a:xfrm>
              <a:off x="4000160" y="6029898"/>
              <a:ext cx="936336" cy="228600"/>
            </a:xfrm>
            <a:prstGeom prst="round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Monitoring</a:t>
              </a:r>
            </a:p>
          </p:txBody>
        </p:sp>
        <p:sp>
          <p:nvSpPr>
            <p:cNvPr id="28" name="Rounded Rectangle 27"/>
            <p:cNvSpPr/>
            <p:nvPr/>
          </p:nvSpPr>
          <p:spPr>
            <a:xfrm>
              <a:off x="5023140" y="6029898"/>
              <a:ext cx="936336" cy="228600"/>
            </a:xfrm>
            <a:prstGeom prst="round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Analytics</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ounded Rectangle 28"/>
            <p:cNvSpPr/>
            <p:nvPr/>
          </p:nvSpPr>
          <p:spPr>
            <a:xfrm>
              <a:off x="6046120" y="6029898"/>
              <a:ext cx="936336" cy="228600"/>
            </a:xfrm>
            <a:prstGeom prst="round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Automation</a:t>
              </a:r>
            </a:p>
          </p:txBody>
        </p:sp>
        <p:sp>
          <p:nvSpPr>
            <p:cNvPr id="30" name="Rounded Rectangle 29"/>
            <p:cNvSpPr/>
            <p:nvPr/>
          </p:nvSpPr>
          <p:spPr>
            <a:xfrm>
              <a:off x="7069100" y="6027335"/>
              <a:ext cx="936336" cy="228600"/>
            </a:xfrm>
            <a:prstGeom prst="round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Provisioning</a:t>
              </a:r>
            </a:p>
          </p:txBody>
        </p:sp>
      </p:grpSp>
      <p:cxnSp>
        <p:nvCxnSpPr>
          <p:cNvPr id="40" name="Elbow Connector 39"/>
          <p:cNvCxnSpPr>
            <a:stCxn id="15" idx="3"/>
          </p:cNvCxnSpPr>
          <p:nvPr/>
        </p:nvCxnSpPr>
        <p:spPr>
          <a:xfrm flipV="1">
            <a:off x="1061438" y="3838481"/>
            <a:ext cx="722409" cy="395631"/>
          </a:xfrm>
          <a:prstGeom prst="bentConnector3">
            <a:avLst>
              <a:gd name="adj1" fmla="val 50000"/>
            </a:avLst>
          </a:prstGeom>
          <a:ln w="12700" cap="rnd">
            <a:round/>
          </a:ln>
          <a:effectLst>
            <a:softEdge rad="0"/>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30754" y="3004098"/>
            <a:ext cx="831495" cy="560832"/>
          </a:xfrm>
          <a:prstGeom prst="rect">
            <a:avLst/>
          </a:prstGeom>
        </p:spPr>
      </p:pic>
      <p:cxnSp>
        <p:nvCxnSpPr>
          <p:cNvPr id="60" name="Straight Connector 59"/>
          <p:cNvCxnSpPr>
            <a:stCxn id="5" idx="3"/>
            <a:endCxn id="8" idx="1"/>
          </p:cNvCxnSpPr>
          <p:nvPr/>
        </p:nvCxnSpPr>
        <p:spPr>
          <a:xfrm flipV="1">
            <a:off x="3459942" y="3537149"/>
            <a:ext cx="621599" cy="1735"/>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5145018" y="3216500"/>
            <a:ext cx="1054439" cy="608991"/>
            <a:chOff x="5253718" y="3395283"/>
            <a:chExt cx="1054438" cy="608990"/>
          </a:xfrm>
        </p:grpSpPr>
        <p:pic>
          <p:nvPicPr>
            <p:cNvPr id="18" name="Picture 17"/>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592181" y="3395283"/>
              <a:ext cx="715975" cy="608990"/>
            </a:xfrm>
            <a:prstGeom prst="rect">
              <a:avLst/>
            </a:prstGeom>
          </p:spPr>
        </p:pic>
        <p:cxnSp>
          <p:nvCxnSpPr>
            <p:cNvPr id="62" name="Straight Connector 61"/>
            <p:cNvCxnSpPr/>
            <p:nvPr/>
          </p:nvCxnSpPr>
          <p:spPr>
            <a:xfrm>
              <a:off x="5253718" y="3620764"/>
              <a:ext cx="338459"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253718" y="3693697"/>
              <a:ext cx="338459"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253718" y="3766630"/>
              <a:ext cx="338459"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3718" y="3839564"/>
              <a:ext cx="338459"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7122855" y="1829520"/>
            <a:ext cx="955000" cy="659687"/>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B0E2"/>
                </a:solidFill>
                <a:effectLst/>
                <a:uLnTx/>
                <a:uFillTx/>
                <a:latin typeface="Calibri" panose="020F0502020204030204"/>
                <a:ea typeface=""/>
                <a:cs typeface=""/>
              </a:rPr>
              <a:t>Virtual Desktops</a:t>
            </a:r>
          </a:p>
        </p:txBody>
      </p:sp>
      <p:sp>
        <p:nvSpPr>
          <p:cNvPr id="71" name="Rectangle 70"/>
          <p:cNvSpPr/>
          <p:nvPr/>
        </p:nvSpPr>
        <p:spPr>
          <a:xfrm>
            <a:off x="6574690" y="2692240"/>
            <a:ext cx="1503167" cy="6858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pic>
        <p:nvPicPr>
          <p:cNvPr id="72" name="Picture 7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60883" y="2823739"/>
            <a:ext cx="448667" cy="419405"/>
          </a:xfrm>
          <a:prstGeom prst="rect">
            <a:avLst/>
          </a:prstGeom>
        </p:spPr>
      </p:pic>
      <p:sp>
        <p:nvSpPr>
          <p:cNvPr id="73" name="TextBox 72"/>
          <p:cNvSpPr txBox="1"/>
          <p:nvPr/>
        </p:nvSpPr>
        <p:spPr>
          <a:xfrm>
            <a:off x="7101242" y="2696832"/>
            <a:ext cx="976615" cy="67893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B0E2"/>
                </a:solidFill>
                <a:effectLst/>
                <a:uLnTx/>
                <a:uFillTx/>
                <a:latin typeface="Calibri" panose="020F0502020204030204"/>
                <a:ea typeface=""/>
                <a:cs typeface=""/>
              </a:rPr>
              <a:t>Virtual Applications</a:t>
            </a:r>
          </a:p>
        </p:txBody>
      </p:sp>
      <p:sp>
        <p:nvSpPr>
          <p:cNvPr id="74" name="Rectangle 73"/>
          <p:cNvSpPr/>
          <p:nvPr/>
        </p:nvSpPr>
        <p:spPr>
          <a:xfrm>
            <a:off x="6574690" y="3686850"/>
            <a:ext cx="1503167" cy="6858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pic>
        <p:nvPicPr>
          <p:cNvPr id="75" name="Picture 74"/>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60883" y="3818349"/>
            <a:ext cx="448667" cy="419405"/>
          </a:xfrm>
          <a:prstGeom prst="rect">
            <a:avLst/>
          </a:prstGeom>
        </p:spPr>
      </p:pic>
      <p:sp>
        <p:nvSpPr>
          <p:cNvPr id="76" name="TextBox 75"/>
          <p:cNvSpPr txBox="1"/>
          <p:nvPr/>
        </p:nvSpPr>
        <p:spPr>
          <a:xfrm>
            <a:off x="7101242" y="3686850"/>
            <a:ext cx="1015093" cy="68352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B0E2"/>
                </a:solidFill>
                <a:effectLst/>
                <a:uLnTx/>
                <a:uFillTx/>
                <a:latin typeface="Calibri" panose="020F0502020204030204"/>
                <a:ea typeface=""/>
                <a:cs typeface=""/>
              </a:rPr>
              <a:t>Enterprise Mobility Management</a:t>
            </a:r>
          </a:p>
        </p:txBody>
      </p:sp>
      <p:sp>
        <p:nvSpPr>
          <p:cNvPr id="77" name="Rectangle 76"/>
          <p:cNvSpPr/>
          <p:nvPr/>
        </p:nvSpPr>
        <p:spPr>
          <a:xfrm>
            <a:off x="6574690" y="4575686"/>
            <a:ext cx="1503167" cy="6858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pic>
        <p:nvPicPr>
          <p:cNvPr id="78" name="Picture 77"/>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60883" y="4707183"/>
            <a:ext cx="448667" cy="419405"/>
          </a:xfrm>
          <a:prstGeom prst="rect">
            <a:avLst/>
          </a:prstGeom>
        </p:spPr>
      </p:pic>
      <p:sp>
        <p:nvSpPr>
          <p:cNvPr id="79" name="TextBox 78"/>
          <p:cNvSpPr txBox="1"/>
          <p:nvPr/>
        </p:nvSpPr>
        <p:spPr>
          <a:xfrm>
            <a:off x="7101242" y="4573409"/>
            <a:ext cx="976615" cy="680087"/>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B0E2"/>
                </a:solidFill>
                <a:effectLst/>
                <a:uLnTx/>
                <a:uFillTx/>
                <a:latin typeface="Calibri" panose="020F0502020204030204"/>
                <a:ea typeface=""/>
                <a:cs typeface=""/>
              </a:rPr>
              <a:t>File Sync and Sharing</a:t>
            </a:r>
          </a:p>
        </p:txBody>
      </p:sp>
      <p:sp>
        <p:nvSpPr>
          <p:cNvPr id="80" name="Rectangle 79"/>
          <p:cNvSpPr/>
          <p:nvPr/>
        </p:nvSpPr>
        <p:spPr>
          <a:xfrm>
            <a:off x="8241026" y="1800646"/>
            <a:ext cx="1679599" cy="55937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81" name="Rectangle 80"/>
          <p:cNvSpPr/>
          <p:nvPr/>
        </p:nvSpPr>
        <p:spPr>
          <a:xfrm>
            <a:off x="8241026" y="2412808"/>
            <a:ext cx="1679599" cy="239616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sp>
        <p:nvSpPr>
          <p:cNvPr id="83" name="TextBox 82"/>
          <p:cNvSpPr txBox="1"/>
          <p:nvPr/>
        </p:nvSpPr>
        <p:spPr>
          <a:xfrm>
            <a:off x="8250783" y="1800646"/>
            <a:ext cx="166633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6B0E2"/>
                </a:solidFill>
                <a:effectLst/>
                <a:uLnTx/>
                <a:uFillTx/>
                <a:latin typeface="Calibri" panose="020F0502020204030204"/>
                <a:ea typeface=""/>
                <a:cs typeface=""/>
              </a:rPr>
              <a:t>Desktops</a:t>
            </a:r>
            <a:endParaRPr kumimoji="0" lang="en-US" sz="1100" b="0" i="0" u="none" strike="noStrike" kern="1200" cap="none" spc="0" normalizeH="0" baseline="0" noProof="0" dirty="0">
              <a:ln>
                <a:noFill/>
              </a:ln>
              <a:solidFill>
                <a:srgbClr val="46B0E2"/>
              </a:solidFill>
              <a:effectLst/>
              <a:uLnTx/>
              <a:uFillTx/>
              <a:latin typeface="Calibri" panose="020F0502020204030204"/>
              <a:ea typeface=""/>
              <a:cs typeface=""/>
            </a:endParaRPr>
          </a:p>
        </p:txBody>
      </p:sp>
      <p:sp>
        <p:nvSpPr>
          <p:cNvPr id="84" name="TextBox 83"/>
          <p:cNvSpPr txBox="1"/>
          <p:nvPr/>
        </p:nvSpPr>
        <p:spPr>
          <a:xfrm>
            <a:off x="8250783" y="2418878"/>
            <a:ext cx="166633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Windows Apps</a:t>
            </a:r>
          </a:p>
        </p:txBody>
      </p:sp>
      <p:sp>
        <p:nvSpPr>
          <p:cNvPr id="85" name="TextBox 84"/>
          <p:cNvSpPr txBox="1"/>
          <p:nvPr/>
        </p:nvSpPr>
        <p:spPr>
          <a:xfrm>
            <a:off x="8250783" y="3037111"/>
            <a:ext cx="166633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Secure Browser</a:t>
            </a:r>
          </a:p>
        </p:txBody>
      </p:sp>
      <p:sp>
        <p:nvSpPr>
          <p:cNvPr id="86" name="TextBox 85"/>
          <p:cNvSpPr txBox="1"/>
          <p:nvPr/>
        </p:nvSpPr>
        <p:spPr>
          <a:xfrm>
            <a:off x="8250783" y="3655344"/>
            <a:ext cx="166633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6B0E2"/>
                </a:solidFill>
                <a:effectLst/>
                <a:uLnTx/>
                <a:uFillTx/>
                <a:latin typeface="Calibri" panose="020F0502020204030204"/>
                <a:ea typeface=""/>
                <a:cs typeface=""/>
              </a:rPr>
              <a:t>SaaS &amp; Web Apps</a:t>
            </a:r>
            <a:endParaRPr kumimoji="0" lang="en-US" sz="1100" b="0" i="0" u="none" strike="noStrike" kern="1200" cap="none" spc="0" normalizeH="0" baseline="0" noProof="0" dirty="0">
              <a:ln>
                <a:noFill/>
              </a:ln>
              <a:solidFill>
                <a:srgbClr val="46B0E2"/>
              </a:solidFill>
              <a:effectLst/>
              <a:uLnTx/>
              <a:uFillTx/>
              <a:latin typeface="Calibri" panose="020F0502020204030204"/>
              <a:ea typeface=""/>
              <a:cs typeface=""/>
            </a:endParaRPr>
          </a:p>
        </p:txBody>
      </p:sp>
      <p:sp>
        <p:nvSpPr>
          <p:cNvPr id="87" name="TextBox 86"/>
          <p:cNvSpPr txBox="1"/>
          <p:nvPr/>
        </p:nvSpPr>
        <p:spPr>
          <a:xfrm>
            <a:off x="8241026" y="4273578"/>
            <a:ext cx="167959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Mobile Apps</a:t>
            </a:r>
          </a:p>
        </p:txBody>
      </p:sp>
      <p:pic>
        <p:nvPicPr>
          <p:cNvPr id="88" name="Picture 87"/>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304209" y="2012983"/>
            <a:ext cx="252375" cy="296267"/>
          </a:xfrm>
          <a:prstGeom prst="rect">
            <a:avLst/>
          </a:prstGeom>
        </p:spPr>
      </p:pic>
      <p:pic>
        <p:nvPicPr>
          <p:cNvPr id="89" name="Picture 88"/>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672662" y="2025392"/>
            <a:ext cx="279807" cy="244145"/>
          </a:xfrm>
          <a:prstGeom prst="rect">
            <a:avLst/>
          </a:prstGeom>
        </p:spPr>
      </p:pic>
      <p:pic>
        <p:nvPicPr>
          <p:cNvPr id="90" name="Picture 89"/>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348078" y="2684861"/>
            <a:ext cx="299009" cy="150876"/>
          </a:xfrm>
          <a:prstGeom prst="rect">
            <a:avLst/>
          </a:prstGeom>
        </p:spPr>
      </p:pic>
      <p:pic>
        <p:nvPicPr>
          <p:cNvPr id="91" name="Picture 90"/>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9585638" y="2640970"/>
            <a:ext cx="194767" cy="194767"/>
          </a:xfrm>
          <a:prstGeom prst="rect">
            <a:avLst/>
          </a:prstGeom>
        </p:spPr>
      </p:pic>
      <p:pic>
        <p:nvPicPr>
          <p:cNvPr id="92" name="Picture 91"/>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735650" y="2643712"/>
            <a:ext cx="194767" cy="192024"/>
          </a:xfrm>
          <a:prstGeom prst="rect">
            <a:avLst/>
          </a:prstGeom>
        </p:spPr>
      </p:pic>
      <p:pic>
        <p:nvPicPr>
          <p:cNvPr id="93" name="Picture 92"/>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9302307" y="2643712"/>
            <a:ext cx="194767" cy="192024"/>
          </a:xfrm>
          <a:prstGeom prst="rect">
            <a:avLst/>
          </a:prstGeom>
        </p:spPr>
      </p:pic>
      <p:pic>
        <p:nvPicPr>
          <p:cNvPr id="94" name="Picture 93"/>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9018978" y="2643712"/>
            <a:ext cx="194767" cy="192024"/>
          </a:xfrm>
          <a:prstGeom prst="rect">
            <a:avLst/>
          </a:prstGeom>
        </p:spPr>
      </p:pic>
      <p:pic>
        <p:nvPicPr>
          <p:cNvPr id="95" name="Picture 94"/>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9246773" y="3252576"/>
            <a:ext cx="235915" cy="238659"/>
          </a:xfrm>
          <a:prstGeom prst="rect">
            <a:avLst/>
          </a:prstGeom>
        </p:spPr>
      </p:pic>
      <p:pic>
        <p:nvPicPr>
          <p:cNvPr id="96" name="Picture 95"/>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8672664" y="3232173"/>
            <a:ext cx="244145" cy="260604"/>
          </a:xfrm>
          <a:prstGeom prst="rect">
            <a:avLst/>
          </a:prstGeom>
        </p:spPr>
      </p:pic>
      <p:pic>
        <p:nvPicPr>
          <p:cNvPr id="97" name="Picture 96"/>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8344067" y="3914898"/>
            <a:ext cx="205740" cy="205740"/>
          </a:xfrm>
          <a:prstGeom prst="rect">
            <a:avLst/>
          </a:prstGeom>
        </p:spPr>
      </p:pic>
      <p:pic>
        <p:nvPicPr>
          <p:cNvPr id="98" name="Picture 97"/>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8640743" y="3904833"/>
            <a:ext cx="222199" cy="222199"/>
          </a:xfrm>
          <a:prstGeom prst="rect">
            <a:avLst/>
          </a:prstGeom>
        </p:spPr>
      </p:pic>
      <p:pic>
        <p:nvPicPr>
          <p:cNvPr id="99" name="Picture 98"/>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8953878" y="3917641"/>
            <a:ext cx="202997" cy="202997"/>
          </a:xfrm>
          <a:prstGeom prst="rect">
            <a:avLst/>
          </a:prstGeom>
        </p:spPr>
      </p:pic>
      <p:pic>
        <p:nvPicPr>
          <p:cNvPr id="100" name="Picture 99"/>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9247811" y="3898416"/>
            <a:ext cx="238659" cy="241403"/>
          </a:xfrm>
          <a:prstGeom prst="rect">
            <a:avLst/>
          </a:prstGeom>
        </p:spPr>
      </p:pic>
      <p:pic>
        <p:nvPicPr>
          <p:cNvPr id="101" name="Picture 100"/>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9577407" y="3917641"/>
            <a:ext cx="202997" cy="202997"/>
          </a:xfrm>
          <a:prstGeom prst="rect">
            <a:avLst/>
          </a:prstGeom>
        </p:spPr>
      </p:pic>
      <p:pic>
        <p:nvPicPr>
          <p:cNvPr id="102" name="Picture 101"/>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8340863" y="4477574"/>
            <a:ext cx="265176" cy="265176"/>
          </a:xfrm>
          <a:prstGeom prst="rect">
            <a:avLst/>
          </a:prstGeom>
        </p:spPr>
      </p:pic>
      <p:pic>
        <p:nvPicPr>
          <p:cNvPr id="103" name="Picture 102"/>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8629139" y="4483670"/>
            <a:ext cx="286512" cy="259080"/>
          </a:xfrm>
          <a:prstGeom prst="rect">
            <a:avLst/>
          </a:prstGeom>
        </p:spPr>
      </p:pic>
      <p:pic>
        <p:nvPicPr>
          <p:cNvPr id="104" name="Picture 103"/>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8977116" y="4519352"/>
            <a:ext cx="201168" cy="204216"/>
          </a:xfrm>
          <a:prstGeom prst="rect">
            <a:avLst/>
          </a:prstGeom>
        </p:spPr>
      </p:pic>
      <p:pic>
        <p:nvPicPr>
          <p:cNvPr id="105" name="Picture 104"/>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9284509" y="4534592"/>
            <a:ext cx="204216" cy="188976"/>
          </a:xfrm>
          <a:prstGeom prst="rect">
            <a:avLst/>
          </a:prstGeom>
        </p:spPr>
      </p:pic>
      <p:pic>
        <p:nvPicPr>
          <p:cNvPr id="106" name="Picture 10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467068" y="4519352"/>
            <a:ext cx="423672" cy="204216"/>
          </a:xfrm>
          <a:prstGeom prst="rect">
            <a:avLst/>
          </a:prstGeom>
        </p:spPr>
      </p:pic>
      <p:sp>
        <p:nvSpPr>
          <p:cNvPr id="107" name="TextBox 106"/>
          <p:cNvSpPr txBox="1"/>
          <p:nvPr/>
        </p:nvSpPr>
        <p:spPr>
          <a:xfrm>
            <a:off x="8241026" y="4866974"/>
            <a:ext cx="1679599"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Data</a:t>
            </a:r>
          </a:p>
        </p:txBody>
      </p:sp>
      <p:cxnSp>
        <p:nvCxnSpPr>
          <p:cNvPr id="109" name="Straight Connector 108"/>
          <p:cNvCxnSpPr/>
          <p:nvPr/>
        </p:nvCxnSpPr>
        <p:spPr>
          <a:xfrm>
            <a:off x="8400879" y="2984915"/>
            <a:ext cx="1371600"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8400879" y="3587846"/>
            <a:ext cx="1371600"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400879" y="4236292"/>
            <a:ext cx="1371600"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0251386" y="2418638"/>
            <a:ext cx="1705967"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On-premises</a:t>
            </a:r>
          </a:p>
        </p:txBody>
      </p:sp>
      <p:sp>
        <p:nvSpPr>
          <p:cNvPr id="123" name="TextBox 122"/>
          <p:cNvSpPr txBox="1"/>
          <p:nvPr/>
        </p:nvSpPr>
        <p:spPr>
          <a:xfrm>
            <a:off x="10234731" y="3325690"/>
            <a:ext cx="1705964"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Hybrid Cloud</a:t>
            </a:r>
          </a:p>
        </p:txBody>
      </p:sp>
      <p:sp>
        <p:nvSpPr>
          <p:cNvPr id="125" name="TextBox 124"/>
          <p:cNvSpPr txBox="1"/>
          <p:nvPr/>
        </p:nvSpPr>
        <p:spPr>
          <a:xfrm>
            <a:off x="10259467" y="4314434"/>
            <a:ext cx="1705964" cy="2013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6B0E2"/>
                </a:solidFill>
                <a:effectLst/>
                <a:uLnTx/>
                <a:uFillTx/>
                <a:latin typeface="Calibri" panose="020F0502020204030204"/>
                <a:ea typeface=""/>
                <a:cs typeface=""/>
              </a:rPr>
              <a:t>Cloud (Public or Private)</a:t>
            </a:r>
          </a:p>
        </p:txBody>
      </p:sp>
      <p:pic>
        <p:nvPicPr>
          <p:cNvPr id="126" name="Picture 125"/>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11053853" y="4653098"/>
            <a:ext cx="748895" cy="290779"/>
          </a:xfrm>
          <a:prstGeom prst="rect">
            <a:avLst/>
          </a:prstGeom>
        </p:spPr>
      </p:pic>
      <p:pic>
        <p:nvPicPr>
          <p:cNvPr id="127" name="Picture 126"/>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10405845" y="4617314"/>
            <a:ext cx="463601" cy="403251"/>
          </a:xfrm>
          <a:prstGeom prst="rect">
            <a:avLst/>
          </a:prstGeom>
        </p:spPr>
      </p:pic>
      <p:pic>
        <p:nvPicPr>
          <p:cNvPr id="128" name="Picture 127"/>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10573843" y="5031863"/>
            <a:ext cx="1080821" cy="669341"/>
          </a:xfrm>
          <a:prstGeom prst="rect">
            <a:avLst/>
          </a:prstGeom>
        </p:spPr>
      </p:pic>
      <p:pic>
        <p:nvPicPr>
          <p:cNvPr id="129" name="Picture 128"/>
          <p:cNvPicPr>
            <a:picLocks noChangeAspect="1"/>
          </p:cNvPicPr>
          <p:nvPr/>
        </p:nvPicPr>
        <p:blipFill>
          <a:blip r:embed="rId3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61411" y="5684898"/>
            <a:ext cx="1080821" cy="510235"/>
          </a:xfrm>
          <a:prstGeom prst="rect">
            <a:avLst/>
          </a:prstGeom>
        </p:spPr>
      </p:pic>
      <p:sp>
        <p:nvSpPr>
          <p:cNvPr id="132" name="Rectangle 131"/>
          <p:cNvSpPr/>
          <p:nvPr/>
        </p:nvSpPr>
        <p:spPr>
          <a:xfrm>
            <a:off x="3651553" y="1183225"/>
            <a:ext cx="6423507" cy="505158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cxnSp>
        <p:nvCxnSpPr>
          <p:cNvPr id="182" name="Elbow Connector 181"/>
          <p:cNvCxnSpPr>
            <a:stCxn id="79" idx="3"/>
            <a:endCxn id="82" idx="1"/>
          </p:cNvCxnSpPr>
          <p:nvPr/>
        </p:nvCxnSpPr>
        <p:spPr>
          <a:xfrm>
            <a:off x="8077855" y="4913451"/>
            <a:ext cx="163171" cy="293733"/>
          </a:xfrm>
          <a:prstGeom prst="bentConnector3">
            <a:avLst>
              <a:gd name="adj1" fmla="val 50000"/>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0083793" y="2271272"/>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flipV="1">
            <a:off x="10069815" y="3230671"/>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10069815" y="4147684"/>
            <a:ext cx="182880" cy="1"/>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120" idx="2"/>
            <a:endCxn id="122" idx="0"/>
          </p:cNvCxnSpPr>
          <p:nvPr/>
        </p:nvCxnSpPr>
        <p:spPr>
          <a:xfrm flipH="1">
            <a:off x="11101822" y="2640971"/>
            <a:ext cx="796" cy="182769"/>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122" idx="2"/>
            <a:endCxn id="124" idx="0"/>
          </p:cNvCxnSpPr>
          <p:nvPr/>
        </p:nvCxnSpPr>
        <p:spPr>
          <a:xfrm>
            <a:off x="11101821" y="3576119"/>
            <a:ext cx="0" cy="182769"/>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3" name="Elbow Connector 2"/>
          <p:cNvCxnSpPr>
            <a:endCxn id="74" idx="1"/>
          </p:cNvCxnSpPr>
          <p:nvPr/>
        </p:nvCxnSpPr>
        <p:spPr>
          <a:xfrm>
            <a:off x="6192272" y="3661386"/>
            <a:ext cx="382416" cy="368365"/>
          </a:xfrm>
          <a:prstGeom prst="bentConnector3">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71" idx="1"/>
          </p:cNvCxnSpPr>
          <p:nvPr/>
        </p:nvCxnSpPr>
        <p:spPr>
          <a:xfrm flipV="1">
            <a:off x="6192272" y="3035141"/>
            <a:ext cx="382416" cy="368365"/>
          </a:xfrm>
          <a:prstGeom prst="bentConnector3">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p:cNvCxnSpPr>
          <p:nvPr/>
        </p:nvCxnSpPr>
        <p:spPr>
          <a:xfrm>
            <a:off x="6199458" y="3520996"/>
            <a:ext cx="2051327" cy="434377"/>
          </a:xfrm>
          <a:prstGeom prst="bentConnector3">
            <a:avLst>
              <a:gd name="adj1" fmla="val 95850"/>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69" idx="1"/>
          </p:cNvCxnSpPr>
          <p:nvPr/>
        </p:nvCxnSpPr>
        <p:spPr>
          <a:xfrm rot="10800000" flipV="1">
            <a:off x="6290093" y="2150898"/>
            <a:ext cx="284595" cy="1131424"/>
          </a:xfrm>
          <a:prstGeom prst="bentConnector2">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76" idx="3"/>
          </p:cNvCxnSpPr>
          <p:nvPr/>
        </p:nvCxnSpPr>
        <p:spPr>
          <a:xfrm>
            <a:off x="8116335" y="4028611"/>
            <a:ext cx="54804" cy="519712"/>
          </a:xfrm>
          <a:prstGeom prst="bentConnector2">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flipV="1">
            <a:off x="6192274" y="3286007"/>
            <a:ext cx="97919" cy="3"/>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endCxn id="77" idx="1"/>
          </p:cNvCxnSpPr>
          <p:nvPr/>
        </p:nvCxnSpPr>
        <p:spPr>
          <a:xfrm rot="16200000" flipH="1">
            <a:off x="5848901" y="4192796"/>
            <a:ext cx="1162543" cy="289035"/>
          </a:xfrm>
          <a:prstGeom prst="bentConnector2">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6188062" y="3759220"/>
            <a:ext cx="97919" cy="3"/>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14" idx="3"/>
          </p:cNvCxnSpPr>
          <p:nvPr/>
        </p:nvCxnSpPr>
        <p:spPr>
          <a:xfrm flipV="1">
            <a:off x="917189" y="3973977"/>
            <a:ext cx="639704" cy="1220703"/>
          </a:xfrm>
          <a:prstGeom prst="bentConnector2">
            <a:avLst/>
          </a:prstGeom>
          <a:ln w="12700" cap="rnd">
            <a:roun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560433" y="3973976"/>
            <a:ext cx="342427" cy="0"/>
          </a:xfrm>
          <a:prstGeom prst="line">
            <a:avLst/>
          </a:prstGeom>
          <a:ln w="12700" cap="rnd">
            <a:roun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1783847" y="3039619"/>
            <a:ext cx="1676095" cy="998525"/>
          </a:xfrm>
          <a:prstGeom prst="rect">
            <a:avLst/>
          </a:prstGeom>
        </p:spPr>
      </p:pic>
      <p:sp>
        <p:nvSpPr>
          <p:cNvPr id="116" name="TextBox 115">
            <a:extLst>
              <a:ext uri="{FF2B5EF4-FFF2-40B4-BE49-F238E27FC236}">
                <a16:creationId xmlns:a16="http://schemas.microsoft.com/office/drawing/2014/main" id="{BB4BCDA6-814D-4DF7-8196-062B8FDA0DD8}"/>
              </a:ext>
            </a:extLst>
          </p:cNvPr>
          <p:cNvSpPr txBox="1"/>
          <p:nvPr/>
        </p:nvSpPr>
        <p:spPr>
          <a:xfrm>
            <a:off x="254780" y="174917"/>
            <a:ext cx="11480019" cy="830997"/>
          </a:xfrm>
          <a:prstGeom prst="rect">
            <a:avLst/>
          </a:prstGeom>
          <a:noFill/>
        </p:spPr>
        <p:txBody>
          <a:bodyPr wrap="square" rtlCol="0">
            <a:spAutoFit/>
          </a:bodyPr>
          <a:lstStyle/>
          <a:p>
            <a:r>
              <a:rPr lang="en-US" sz="4800" b="1" dirty="0">
                <a:solidFill>
                  <a:schemeClr val="accent1"/>
                </a:solidFill>
                <a:latin typeface="+mj-lt"/>
              </a:rPr>
              <a:t>Citrix technology summary</a:t>
            </a:r>
          </a:p>
        </p:txBody>
      </p:sp>
      <p:sp>
        <p:nvSpPr>
          <p:cNvPr id="117" name="TextBox 116">
            <a:extLst>
              <a:ext uri="{FF2B5EF4-FFF2-40B4-BE49-F238E27FC236}">
                <a16:creationId xmlns:a16="http://schemas.microsoft.com/office/drawing/2014/main" id="{35CFA47B-5702-4DEE-9541-F47D41E7DF67}"/>
              </a:ext>
            </a:extLst>
          </p:cNvPr>
          <p:cNvSpPr txBox="1"/>
          <p:nvPr/>
        </p:nvSpPr>
        <p:spPr>
          <a:xfrm>
            <a:off x="4052795" y="2885999"/>
            <a:ext cx="1131946" cy="67893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B0E2"/>
                </a:solidFill>
                <a:effectLst/>
                <a:uLnTx/>
                <a:uFillTx/>
                <a:latin typeface="Calibri" panose="020F0502020204030204"/>
                <a:ea typeface=""/>
                <a:cs typeface=""/>
              </a:rPr>
              <a:t>Citrix SD-WAN</a:t>
            </a:r>
          </a:p>
        </p:txBody>
      </p:sp>
    </p:spTree>
    <p:extLst>
      <p:ext uri="{BB962C8B-B14F-4D97-AF65-F5344CB8AC3E}">
        <p14:creationId xmlns:p14="http://schemas.microsoft.com/office/powerpoint/2010/main" val="46357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61294" l="0" r="100000">
                        <a14:foregroundMark x1="9830" y1="48096" x2="48380" y2="54315"/>
                        <a14:foregroundMark x1="58979" y1="55584" x2="91049" y2="54442"/>
                        <a14:foregroundMark x1="96376" y1="58629" x2="9995" y2="56726"/>
                        <a14:foregroundMark x1="3624" y1="60025" x2="7249" y2="44289"/>
                        <a14:foregroundMark x1="3515" y1="60279" x2="66008" y2="60660"/>
                        <a14:foregroundMark x1="68863" y1="59518" x2="97035" y2="60025"/>
                        <a14:backgroundMark x1="7633" y1="20558" x2="24547" y2="12437"/>
                        <a14:backgroundMark x1="4833" y1="4949" x2="33882" y2="8883"/>
                        <a14:backgroundMark x1="72378" y1="4061" x2="94289" y2="29061"/>
                        <a14:backgroundMark x1="89621" y1="6853" x2="96760" y2="30076"/>
                        <a14:backgroundMark x1="4283" y1="29695" x2="22954" y2="14213"/>
                        <a14:backgroundMark x1="3130" y1="5838" x2="14388" y2="16371"/>
                        <a14:backgroundMark x1="5327" y1="15990" x2="3515" y2="31853"/>
                        <a14:backgroundMark x1="70401" y1="11041" x2="98462" y2="22843"/>
                      </a14:backgroundRemoval>
                    </a14:imgEffect>
                  </a14:imgLayer>
                </a14:imgProps>
              </a:ext>
            </a:extLst>
          </a:blip>
          <a:srcRect b="38828"/>
          <a:stretch/>
        </p:blipFill>
        <p:spPr>
          <a:xfrm>
            <a:off x="446735" y="1370446"/>
            <a:ext cx="11162714" cy="2937980"/>
          </a:xfrm>
          <a:prstGeom prst="rect">
            <a:avLst/>
          </a:prstGeom>
          <a:ln>
            <a:noFill/>
          </a:ln>
        </p:spPr>
      </p:pic>
      <p:sp>
        <p:nvSpPr>
          <p:cNvPr id="156" name="Freeform 61"/>
          <p:cNvSpPr>
            <a:spLocks noEditPoints="1"/>
          </p:cNvSpPr>
          <p:nvPr/>
        </p:nvSpPr>
        <p:spPr bwMode="auto">
          <a:xfrm>
            <a:off x="10384025" y="3282575"/>
            <a:ext cx="454362" cy="447096"/>
          </a:xfrm>
          <a:custGeom>
            <a:avLst/>
            <a:gdLst>
              <a:gd name="T0" fmla="*/ 592 w 1745"/>
              <a:gd name="T1" fmla="*/ 983 h 1829"/>
              <a:gd name="T2" fmla="*/ 45 w 1745"/>
              <a:gd name="T3" fmla="*/ 911 h 1829"/>
              <a:gd name="T4" fmla="*/ 104 w 1745"/>
              <a:gd name="T5" fmla="*/ 768 h 1829"/>
              <a:gd name="T6" fmla="*/ 592 w 1745"/>
              <a:gd name="T7" fmla="*/ 924 h 1829"/>
              <a:gd name="T8" fmla="*/ 742 w 1745"/>
              <a:gd name="T9" fmla="*/ 866 h 1829"/>
              <a:gd name="T10" fmla="*/ 599 w 1745"/>
              <a:gd name="T11" fmla="*/ 989 h 1829"/>
              <a:gd name="T12" fmla="*/ 91 w 1745"/>
              <a:gd name="T13" fmla="*/ 1412 h 1829"/>
              <a:gd name="T14" fmla="*/ 143 w 1745"/>
              <a:gd name="T15" fmla="*/ 1250 h 1829"/>
              <a:gd name="T16" fmla="*/ 657 w 1745"/>
              <a:gd name="T17" fmla="*/ 996 h 1829"/>
              <a:gd name="T18" fmla="*/ 670 w 1745"/>
              <a:gd name="T19" fmla="*/ 1178 h 1829"/>
              <a:gd name="T20" fmla="*/ 169 w 1745"/>
              <a:gd name="T21" fmla="*/ 1302 h 1829"/>
              <a:gd name="T22" fmla="*/ 677 w 1745"/>
              <a:gd name="T23" fmla="*/ 774 h 1829"/>
              <a:gd name="T24" fmla="*/ 423 w 1745"/>
              <a:gd name="T25" fmla="*/ 332 h 1829"/>
              <a:gd name="T26" fmla="*/ 293 w 1745"/>
              <a:gd name="T27" fmla="*/ 280 h 1829"/>
              <a:gd name="T28" fmla="*/ 469 w 1745"/>
              <a:gd name="T29" fmla="*/ 286 h 1829"/>
              <a:gd name="T30" fmla="*/ 846 w 1745"/>
              <a:gd name="T31" fmla="*/ 716 h 1829"/>
              <a:gd name="T32" fmla="*/ 677 w 1745"/>
              <a:gd name="T33" fmla="*/ 774 h 1829"/>
              <a:gd name="T34" fmla="*/ 736 w 1745"/>
              <a:gd name="T35" fmla="*/ 1738 h 1829"/>
              <a:gd name="T36" fmla="*/ 853 w 1745"/>
              <a:gd name="T37" fmla="*/ 1237 h 1829"/>
              <a:gd name="T38" fmla="*/ 781 w 1745"/>
              <a:gd name="T39" fmla="*/ 1093 h 1829"/>
              <a:gd name="T40" fmla="*/ 918 w 1745"/>
              <a:gd name="T41" fmla="*/ 1237 h 1829"/>
              <a:gd name="T42" fmla="*/ 885 w 1745"/>
              <a:gd name="T43" fmla="*/ 1784 h 1829"/>
              <a:gd name="T44" fmla="*/ 944 w 1745"/>
              <a:gd name="T45" fmla="*/ 735 h 1829"/>
              <a:gd name="T46" fmla="*/ 807 w 1745"/>
              <a:gd name="T47" fmla="*/ 592 h 1829"/>
              <a:gd name="T48" fmla="*/ 840 w 1745"/>
              <a:gd name="T49" fmla="*/ 39 h 1829"/>
              <a:gd name="T50" fmla="*/ 983 w 1745"/>
              <a:gd name="T51" fmla="*/ 91 h 1829"/>
              <a:gd name="T52" fmla="*/ 866 w 1745"/>
              <a:gd name="T53" fmla="*/ 592 h 1829"/>
              <a:gd name="T54" fmla="*/ 944 w 1745"/>
              <a:gd name="T55" fmla="*/ 735 h 1829"/>
              <a:gd name="T56" fmla="*/ 1302 w 1745"/>
              <a:gd name="T57" fmla="*/ 1549 h 1829"/>
              <a:gd name="T58" fmla="*/ 905 w 1745"/>
              <a:gd name="T59" fmla="*/ 1133 h 1829"/>
              <a:gd name="T60" fmla="*/ 1074 w 1745"/>
              <a:gd name="T61" fmla="*/ 1067 h 1829"/>
              <a:gd name="T62" fmla="*/ 1348 w 1745"/>
              <a:gd name="T63" fmla="*/ 1504 h 1829"/>
              <a:gd name="T64" fmla="*/ 1478 w 1745"/>
              <a:gd name="T65" fmla="*/ 1549 h 1829"/>
              <a:gd name="T66" fmla="*/ 1328 w 1745"/>
              <a:gd name="T67" fmla="*/ 1562 h 1829"/>
              <a:gd name="T68" fmla="*/ 1009 w 1745"/>
              <a:gd name="T69" fmla="*/ 996 h 1829"/>
              <a:gd name="T70" fmla="*/ 1146 w 1745"/>
              <a:gd name="T71" fmla="*/ 859 h 1829"/>
              <a:gd name="T72" fmla="*/ 1699 w 1745"/>
              <a:gd name="T73" fmla="*/ 853 h 1829"/>
              <a:gd name="T74" fmla="*/ 1660 w 1745"/>
              <a:gd name="T75" fmla="*/ 1002 h 1829"/>
              <a:gd name="T76" fmla="*/ 1152 w 1745"/>
              <a:gd name="T77" fmla="*/ 918 h 1829"/>
              <a:gd name="T78" fmla="*/ 1048 w 1745"/>
              <a:gd name="T79" fmla="*/ 827 h 1829"/>
              <a:gd name="T80" fmla="*/ 1048 w 1745"/>
              <a:gd name="T81" fmla="*/ 631 h 1829"/>
              <a:gd name="T82" fmla="*/ 1452 w 1745"/>
              <a:gd name="T83" fmla="*/ 254 h 1829"/>
              <a:gd name="T84" fmla="*/ 1530 w 1745"/>
              <a:gd name="T85" fmla="*/ 390 h 1829"/>
              <a:gd name="T86" fmla="*/ 1094 w 1745"/>
              <a:gd name="T87" fmla="*/ 670 h 1829"/>
              <a:gd name="T88" fmla="*/ 1048 w 1745"/>
              <a:gd name="T89" fmla="*/ 827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5" h="1829">
                <a:moveTo>
                  <a:pt x="599" y="989"/>
                </a:moveTo>
                <a:cubicBezTo>
                  <a:pt x="592" y="983"/>
                  <a:pt x="592" y="983"/>
                  <a:pt x="592" y="983"/>
                </a:cubicBezTo>
                <a:cubicBezTo>
                  <a:pt x="130" y="820"/>
                  <a:pt x="130" y="820"/>
                  <a:pt x="130" y="820"/>
                </a:cubicBezTo>
                <a:cubicBezTo>
                  <a:pt x="45" y="911"/>
                  <a:pt x="45" y="911"/>
                  <a:pt x="45" y="911"/>
                </a:cubicBezTo>
                <a:cubicBezTo>
                  <a:pt x="0" y="872"/>
                  <a:pt x="0" y="872"/>
                  <a:pt x="0" y="872"/>
                </a:cubicBezTo>
                <a:cubicBezTo>
                  <a:pt x="104" y="768"/>
                  <a:pt x="104" y="768"/>
                  <a:pt x="104" y="768"/>
                </a:cubicBezTo>
                <a:cubicBezTo>
                  <a:pt x="108" y="759"/>
                  <a:pt x="117" y="755"/>
                  <a:pt x="130" y="755"/>
                </a:cubicBezTo>
                <a:cubicBezTo>
                  <a:pt x="592" y="924"/>
                  <a:pt x="592" y="924"/>
                  <a:pt x="592" y="924"/>
                </a:cubicBezTo>
                <a:cubicBezTo>
                  <a:pt x="703" y="820"/>
                  <a:pt x="703" y="820"/>
                  <a:pt x="703" y="820"/>
                </a:cubicBezTo>
                <a:cubicBezTo>
                  <a:pt x="742" y="866"/>
                  <a:pt x="742" y="866"/>
                  <a:pt x="742" y="866"/>
                </a:cubicBezTo>
                <a:cubicBezTo>
                  <a:pt x="618" y="976"/>
                  <a:pt x="618" y="976"/>
                  <a:pt x="618" y="976"/>
                </a:cubicBezTo>
                <a:cubicBezTo>
                  <a:pt x="610" y="985"/>
                  <a:pt x="603" y="989"/>
                  <a:pt x="599" y="989"/>
                </a:cubicBezTo>
                <a:close/>
                <a:moveTo>
                  <a:pt x="150" y="1425"/>
                </a:moveTo>
                <a:cubicBezTo>
                  <a:pt x="91" y="1412"/>
                  <a:pt x="91" y="1412"/>
                  <a:pt x="91" y="1412"/>
                </a:cubicBezTo>
                <a:cubicBezTo>
                  <a:pt x="117" y="1276"/>
                  <a:pt x="117" y="1276"/>
                  <a:pt x="117" y="1276"/>
                </a:cubicBezTo>
                <a:cubicBezTo>
                  <a:pt x="121" y="1263"/>
                  <a:pt x="130" y="1254"/>
                  <a:pt x="143" y="1250"/>
                </a:cubicBezTo>
                <a:cubicBezTo>
                  <a:pt x="618" y="1146"/>
                  <a:pt x="618" y="1146"/>
                  <a:pt x="618" y="1146"/>
                </a:cubicBezTo>
                <a:cubicBezTo>
                  <a:pt x="657" y="996"/>
                  <a:pt x="657" y="996"/>
                  <a:pt x="657" y="996"/>
                </a:cubicBezTo>
                <a:cubicBezTo>
                  <a:pt x="716" y="1015"/>
                  <a:pt x="716" y="1015"/>
                  <a:pt x="716" y="1015"/>
                </a:cubicBezTo>
                <a:cubicBezTo>
                  <a:pt x="670" y="1178"/>
                  <a:pt x="670" y="1178"/>
                  <a:pt x="670" y="1178"/>
                </a:cubicBezTo>
                <a:cubicBezTo>
                  <a:pt x="670" y="1191"/>
                  <a:pt x="664" y="1198"/>
                  <a:pt x="651" y="1198"/>
                </a:cubicBezTo>
                <a:cubicBezTo>
                  <a:pt x="169" y="1302"/>
                  <a:pt x="169" y="1302"/>
                  <a:pt x="169" y="1302"/>
                </a:cubicBezTo>
                <a:lnTo>
                  <a:pt x="150" y="1425"/>
                </a:lnTo>
                <a:close/>
                <a:moveTo>
                  <a:pt x="677" y="774"/>
                </a:moveTo>
                <a:cubicBezTo>
                  <a:pt x="668" y="774"/>
                  <a:pt x="660" y="770"/>
                  <a:pt x="651" y="761"/>
                </a:cubicBezTo>
                <a:cubicBezTo>
                  <a:pt x="423" y="332"/>
                  <a:pt x="423" y="332"/>
                  <a:pt x="423" y="332"/>
                </a:cubicBezTo>
                <a:cubicBezTo>
                  <a:pt x="299" y="338"/>
                  <a:pt x="299" y="338"/>
                  <a:pt x="299" y="338"/>
                </a:cubicBezTo>
                <a:cubicBezTo>
                  <a:pt x="293" y="280"/>
                  <a:pt x="293" y="280"/>
                  <a:pt x="293" y="280"/>
                </a:cubicBezTo>
                <a:cubicBezTo>
                  <a:pt x="436" y="273"/>
                  <a:pt x="436" y="273"/>
                  <a:pt x="436" y="273"/>
                </a:cubicBezTo>
                <a:cubicBezTo>
                  <a:pt x="453" y="273"/>
                  <a:pt x="464" y="278"/>
                  <a:pt x="469" y="286"/>
                </a:cubicBezTo>
                <a:cubicBezTo>
                  <a:pt x="697" y="722"/>
                  <a:pt x="697" y="722"/>
                  <a:pt x="697" y="722"/>
                </a:cubicBezTo>
                <a:cubicBezTo>
                  <a:pt x="846" y="716"/>
                  <a:pt x="846" y="716"/>
                  <a:pt x="846" y="716"/>
                </a:cubicBezTo>
                <a:cubicBezTo>
                  <a:pt x="846" y="774"/>
                  <a:pt x="846" y="774"/>
                  <a:pt x="846" y="774"/>
                </a:cubicBezTo>
                <a:lnTo>
                  <a:pt x="677" y="774"/>
                </a:lnTo>
                <a:close/>
                <a:moveTo>
                  <a:pt x="853" y="1829"/>
                </a:moveTo>
                <a:cubicBezTo>
                  <a:pt x="736" y="1738"/>
                  <a:pt x="736" y="1738"/>
                  <a:pt x="736" y="1738"/>
                </a:cubicBezTo>
                <a:cubicBezTo>
                  <a:pt x="731" y="1734"/>
                  <a:pt x="729" y="1725"/>
                  <a:pt x="729" y="1712"/>
                </a:cubicBezTo>
                <a:cubicBezTo>
                  <a:pt x="853" y="1237"/>
                  <a:pt x="853" y="1237"/>
                  <a:pt x="853" y="1237"/>
                </a:cubicBezTo>
                <a:cubicBezTo>
                  <a:pt x="742" y="1133"/>
                  <a:pt x="742" y="1133"/>
                  <a:pt x="742" y="1133"/>
                </a:cubicBezTo>
                <a:cubicBezTo>
                  <a:pt x="781" y="1093"/>
                  <a:pt x="781" y="1093"/>
                  <a:pt x="781" y="1093"/>
                </a:cubicBezTo>
                <a:cubicBezTo>
                  <a:pt x="905" y="1211"/>
                  <a:pt x="905" y="1211"/>
                  <a:pt x="905" y="1211"/>
                </a:cubicBezTo>
                <a:cubicBezTo>
                  <a:pt x="913" y="1215"/>
                  <a:pt x="918" y="1224"/>
                  <a:pt x="918" y="1237"/>
                </a:cubicBezTo>
                <a:cubicBezTo>
                  <a:pt x="788" y="1705"/>
                  <a:pt x="788" y="1705"/>
                  <a:pt x="788" y="1705"/>
                </a:cubicBezTo>
                <a:cubicBezTo>
                  <a:pt x="885" y="1784"/>
                  <a:pt x="885" y="1784"/>
                  <a:pt x="885" y="1784"/>
                </a:cubicBezTo>
                <a:lnTo>
                  <a:pt x="853" y="1829"/>
                </a:lnTo>
                <a:close/>
                <a:moveTo>
                  <a:pt x="944" y="735"/>
                </a:moveTo>
                <a:cubicBezTo>
                  <a:pt x="814" y="618"/>
                  <a:pt x="814" y="618"/>
                  <a:pt x="814" y="618"/>
                </a:cubicBezTo>
                <a:cubicBezTo>
                  <a:pt x="809" y="614"/>
                  <a:pt x="807" y="605"/>
                  <a:pt x="807" y="592"/>
                </a:cubicBezTo>
                <a:cubicBezTo>
                  <a:pt x="937" y="123"/>
                  <a:pt x="937" y="123"/>
                  <a:pt x="937" y="123"/>
                </a:cubicBezTo>
                <a:cubicBezTo>
                  <a:pt x="840" y="39"/>
                  <a:pt x="840" y="39"/>
                  <a:pt x="840" y="39"/>
                </a:cubicBezTo>
                <a:cubicBezTo>
                  <a:pt x="872" y="0"/>
                  <a:pt x="872" y="0"/>
                  <a:pt x="872" y="0"/>
                </a:cubicBezTo>
                <a:cubicBezTo>
                  <a:pt x="983" y="91"/>
                  <a:pt x="983" y="91"/>
                  <a:pt x="983" y="91"/>
                </a:cubicBezTo>
                <a:cubicBezTo>
                  <a:pt x="992" y="95"/>
                  <a:pt x="996" y="104"/>
                  <a:pt x="996" y="117"/>
                </a:cubicBezTo>
                <a:cubicBezTo>
                  <a:pt x="866" y="592"/>
                  <a:pt x="866" y="592"/>
                  <a:pt x="866" y="592"/>
                </a:cubicBezTo>
                <a:cubicBezTo>
                  <a:pt x="976" y="696"/>
                  <a:pt x="976" y="696"/>
                  <a:pt x="976" y="696"/>
                </a:cubicBezTo>
                <a:lnTo>
                  <a:pt x="944" y="735"/>
                </a:lnTo>
                <a:close/>
                <a:moveTo>
                  <a:pt x="1328" y="1562"/>
                </a:moveTo>
                <a:cubicBezTo>
                  <a:pt x="1319" y="1562"/>
                  <a:pt x="1311" y="1558"/>
                  <a:pt x="1302" y="1549"/>
                </a:cubicBezTo>
                <a:cubicBezTo>
                  <a:pt x="1061" y="1126"/>
                  <a:pt x="1061" y="1126"/>
                  <a:pt x="1061" y="1126"/>
                </a:cubicBezTo>
                <a:cubicBezTo>
                  <a:pt x="905" y="1133"/>
                  <a:pt x="905" y="1133"/>
                  <a:pt x="905" y="1133"/>
                </a:cubicBezTo>
                <a:cubicBezTo>
                  <a:pt x="905" y="1074"/>
                  <a:pt x="905" y="1074"/>
                  <a:pt x="905" y="1074"/>
                </a:cubicBezTo>
                <a:cubicBezTo>
                  <a:pt x="1074" y="1067"/>
                  <a:pt x="1074" y="1067"/>
                  <a:pt x="1074" y="1067"/>
                </a:cubicBezTo>
                <a:cubicBezTo>
                  <a:pt x="1083" y="1067"/>
                  <a:pt x="1091" y="1072"/>
                  <a:pt x="1100" y="1080"/>
                </a:cubicBezTo>
                <a:cubicBezTo>
                  <a:pt x="1348" y="1504"/>
                  <a:pt x="1348" y="1504"/>
                  <a:pt x="1348" y="1504"/>
                </a:cubicBezTo>
                <a:cubicBezTo>
                  <a:pt x="1471" y="1491"/>
                  <a:pt x="1471" y="1491"/>
                  <a:pt x="1471" y="1491"/>
                </a:cubicBezTo>
                <a:cubicBezTo>
                  <a:pt x="1478" y="1549"/>
                  <a:pt x="1478" y="1549"/>
                  <a:pt x="1478" y="1549"/>
                </a:cubicBezTo>
                <a:cubicBezTo>
                  <a:pt x="1335" y="1562"/>
                  <a:pt x="1335" y="1562"/>
                  <a:pt x="1335" y="1562"/>
                </a:cubicBezTo>
                <a:lnTo>
                  <a:pt x="1328" y="1562"/>
                </a:lnTo>
                <a:close/>
                <a:moveTo>
                  <a:pt x="1055" y="1035"/>
                </a:moveTo>
                <a:cubicBezTo>
                  <a:pt x="1009" y="996"/>
                  <a:pt x="1009" y="996"/>
                  <a:pt x="1009" y="996"/>
                </a:cubicBezTo>
                <a:cubicBezTo>
                  <a:pt x="1120" y="866"/>
                  <a:pt x="1120" y="866"/>
                  <a:pt x="1120" y="866"/>
                </a:cubicBezTo>
                <a:cubicBezTo>
                  <a:pt x="1128" y="857"/>
                  <a:pt x="1137" y="855"/>
                  <a:pt x="1146" y="859"/>
                </a:cubicBezTo>
                <a:cubicBezTo>
                  <a:pt x="1621" y="957"/>
                  <a:pt x="1621" y="957"/>
                  <a:pt x="1621" y="957"/>
                </a:cubicBezTo>
                <a:cubicBezTo>
                  <a:pt x="1699" y="853"/>
                  <a:pt x="1699" y="853"/>
                  <a:pt x="1699" y="853"/>
                </a:cubicBezTo>
                <a:cubicBezTo>
                  <a:pt x="1745" y="885"/>
                  <a:pt x="1745" y="885"/>
                  <a:pt x="1745" y="885"/>
                </a:cubicBezTo>
                <a:cubicBezTo>
                  <a:pt x="1660" y="1002"/>
                  <a:pt x="1660" y="1002"/>
                  <a:pt x="1660" y="1002"/>
                </a:cubicBezTo>
                <a:cubicBezTo>
                  <a:pt x="1656" y="1011"/>
                  <a:pt x="1645" y="1015"/>
                  <a:pt x="1627" y="1015"/>
                </a:cubicBezTo>
                <a:cubicBezTo>
                  <a:pt x="1152" y="918"/>
                  <a:pt x="1152" y="918"/>
                  <a:pt x="1152" y="918"/>
                </a:cubicBezTo>
                <a:lnTo>
                  <a:pt x="1055" y="1035"/>
                </a:lnTo>
                <a:close/>
                <a:moveTo>
                  <a:pt x="1048" y="827"/>
                </a:moveTo>
                <a:cubicBezTo>
                  <a:pt x="1035" y="657"/>
                  <a:pt x="1035" y="657"/>
                  <a:pt x="1035" y="657"/>
                </a:cubicBezTo>
                <a:cubicBezTo>
                  <a:pt x="1035" y="649"/>
                  <a:pt x="1039" y="640"/>
                  <a:pt x="1048" y="631"/>
                </a:cubicBezTo>
                <a:cubicBezTo>
                  <a:pt x="1471" y="377"/>
                  <a:pt x="1471" y="377"/>
                  <a:pt x="1471" y="377"/>
                </a:cubicBezTo>
                <a:cubicBezTo>
                  <a:pt x="1452" y="254"/>
                  <a:pt x="1452" y="254"/>
                  <a:pt x="1452" y="254"/>
                </a:cubicBezTo>
                <a:cubicBezTo>
                  <a:pt x="1510" y="247"/>
                  <a:pt x="1510" y="247"/>
                  <a:pt x="1510" y="247"/>
                </a:cubicBezTo>
                <a:cubicBezTo>
                  <a:pt x="1530" y="390"/>
                  <a:pt x="1530" y="390"/>
                  <a:pt x="1530" y="390"/>
                </a:cubicBezTo>
                <a:cubicBezTo>
                  <a:pt x="1530" y="399"/>
                  <a:pt x="1525" y="408"/>
                  <a:pt x="1517" y="416"/>
                </a:cubicBezTo>
                <a:cubicBezTo>
                  <a:pt x="1094" y="670"/>
                  <a:pt x="1094" y="670"/>
                  <a:pt x="1094" y="670"/>
                </a:cubicBezTo>
                <a:cubicBezTo>
                  <a:pt x="1100" y="820"/>
                  <a:pt x="1100" y="820"/>
                  <a:pt x="1100" y="820"/>
                </a:cubicBezTo>
                <a:lnTo>
                  <a:pt x="1048" y="827"/>
                </a:lnTo>
                <a:close/>
              </a:path>
            </a:pathLst>
          </a:custGeom>
          <a:solidFill>
            <a:schemeClr val="bg1"/>
          </a:solidFill>
          <a:ln w="3175">
            <a:solidFill>
              <a:srgbClr val="7F7F7F"/>
            </a:solidFill>
          </a:ln>
        </p:spPr>
        <p:txBody>
          <a:bodyPr vert="horz" wrap="square" lIns="91416" tIns="45708" rIns="91416" bIns="45708" numCol="1" anchor="t" anchorCtr="0" compatLnSpc="1">
            <a:prstTxWarp prst="textNoShape">
              <a:avLst/>
            </a:prstTxWarp>
          </a:bodyPr>
          <a:lstStyle/>
          <a:p>
            <a:endParaRPr lang="en-US" sz="2099"/>
          </a:p>
        </p:txBody>
      </p:sp>
      <p:sp>
        <p:nvSpPr>
          <p:cNvPr id="104" name="Left-Right Arrow 103"/>
          <p:cNvSpPr/>
          <p:nvPr/>
        </p:nvSpPr>
        <p:spPr bwMode="auto">
          <a:xfrm>
            <a:off x="10000353" y="3412233"/>
            <a:ext cx="295053" cy="187780"/>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2" name="TextBox 1"/>
          <p:cNvSpPr txBox="1"/>
          <p:nvPr/>
        </p:nvSpPr>
        <p:spPr>
          <a:xfrm>
            <a:off x="4726557" y="3724190"/>
            <a:ext cx="660757" cy="430887"/>
          </a:xfrm>
          <a:prstGeom prst="rect">
            <a:avLst/>
          </a:prstGeom>
          <a:noFill/>
        </p:spPr>
        <p:txBody>
          <a:bodyPr wrap="none" rtlCol="0">
            <a:spAutoFit/>
          </a:bodyPr>
          <a:lstStyle/>
          <a:p>
            <a:pPr algn="ctr"/>
            <a:r>
              <a:rPr lang="en-US" sz="1100" dirty="0">
                <a:solidFill>
                  <a:srgbClr val="00A1E0"/>
                </a:solidFill>
                <a:cs typeface="Citrix Sans"/>
              </a:rPr>
              <a:t>Secure </a:t>
            </a:r>
            <a:br>
              <a:rPr lang="en-US" sz="1100" dirty="0">
                <a:solidFill>
                  <a:srgbClr val="00A1E0"/>
                </a:solidFill>
                <a:cs typeface="Citrix Sans"/>
              </a:rPr>
            </a:br>
            <a:r>
              <a:rPr lang="en-US" sz="1100" dirty="0">
                <a:solidFill>
                  <a:srgbClr val="00A1E0"/>
                </a:solidFill>
                <a:cs typeface="Citrix Sans"/>
              </a:rPr>
              <a:t>Browser</a:t>
            </a:r>
          </a:p>
        </p:txBody>
      </p:sp>
      <p:sp>
        <p:nvSpPr>
          <p:cNvPr id="193" name="TextBox 192"/>
          <p:cNvSpPr txBox="1"/>
          <p:nvPr/>
        </p:nvSpPr>
        <p:spPr>
          <a:xfrm>
            <a:off x="5931731" y="3764911"/>
            <a:ext cx="524503" cy="430887"/>
          </a:xfrm>
          <a:prstGeom prst="rect">
            <a:avLst/>
          </a:prstGeom>
          <a:noFill/>
        </p:spPr>
        <p:txBody>
          <a:bodyPr wrap="none" rtlCol="0">
            <a:spAutoFit/>
          </a:bodyPr>
          <a:lstStyle/>
          <a:p>
            <a:pPr algn="ctr"/>
            <a:r>
              <a:rPr lang="en-US" sz="1100" dirty="0">
                <a:solidFill>
                  <a:srgbClr val="00A1E0"/>
                </a:solidFill>
                <a:cs typeface="Citrix Sans"/>
              </a:rPr>
              <a:t>Smart</a:t>
            </a:r>
            <a:br>
              <a:rPr lang="en-US" sz="1100" dirty="0">
                <a:solidFill>
                  <a:srgbClr val="00A1E0"/>
                </a:solidFill>
                <a:cs typeface="Citrix Sans"/>
              </a:rPr>
            </a:br>
            <a:r>
              <a:rPr lang="en-US" sz="1100" dirty="0">
                <a:solidFill>
                  <a:srgbClr val="00A1E0"/>
                </a:solidFill>
                <a:cs typeface="Citrix Sans"/>
              </a:rPr>
              <a:t>Tools</a:t>
            </a:r>
          </a:p>
        </p:txBody>
      </p:sp>
      <p:sp>
        <p:nvSpPr>
          <p:cNvPr id="195" name="TextBox 194"/>
          <p:cNvSpPr txBox="1"/>
          <p:nvPr/>
        </p:nvSpPr>
        <p:spPr>
          <a:xfrm>
            <a:off x="10193539" y="3785618"/>
            <a:ext cx="897769" cy="430775"/>
          </a:xfrm>
          <a:prstGeom prst="rect">
            <a:avLst/>
          </a:prstGeom>
          <a:noFill/>
        </p:spPr>
        <p:txBody>
          <a:bodyPr wrap="none" rtlCol="0">
            <a:spAutoFit/>
          </a:bodyPr>
          <a:lstStyle/>
          <a:p>
            <a:pPr algn="ctr"/>
            <a:r>
              <a:rPr lang="en-US" sz="1100" dirty="0">
                <a:solidFill>
                  <a:schemeClr val="tx1">
                    <a:lumMod val="50000"/>
                    <a:lumOff val="50000"/>
                  </a:schemeClr>
                </a:solidFill>
                <a:cs typeface="Citrix Sans"/>
              </a:rPr>
              <a:t>IoT</a:t>
            </a:r>
            <a:br>
              <a:rPr lang="en-US" sz="1100" dirty="0">
                <a:solidFill>
                  <a:schemeClr val="tx1">
                    <a:lumMod val="50000"/>
                    <a:lumOff val="50000"/>
                  </a:schemeClr>
                </a:solidFill>
                <a:cs typeface="Citrix Sans"/>
              </a:rPr>
            </a:br>
            <a:r>
              <a:rPr lang="en-US" sz="1100" dirty="0">
                <a:solidFill>
                  <a:schemeClr val="tx1">
                    <a:lumMod val="50000"/>
                    <a:lumOff val="50000"/>
                  </a:schemeClr>
                </a:solidFill>
                <a:cs typeface="Citrix Sans"/>
              </a:rPr>
              <a:t>Automation</a:t>
            </a:r>
          </a:p>
        </p:txBody>
      </p:sp>
      <p:sp>
        <p:nvSpPr>
          <p:cNvPr id="166" name="TextBox 165"/>
          <p:cNvSpPr txBox="1"/>
          <p:nvPr/>
        </p:nvSpPr>
        <p:spPr>
          <a:xfrm>
            <a:off x="950129" y="3803649"/>
            <a:ext cx="1210588" cy="430887"/>
          </a:xfrm>
          <a:prstGeom prst="rect">
            <a:avLst/>
          </a:prstGeom>
          <a:noFill/>
        </p:spPr>
        <p:txBody>
          <a:bodyPr wrap="none" rtlCol="0">
            <a:spAutoFit/>
          </a:bodyPr>
          <a:lstStyle/>
          <a:p>
            <a:pPr algn="ctr"/>
            <a:r>
              <a:rPr lang="en-US" sz="1100" dirty="0">
                <a:solidFill>
                  <a:srgbClr val="00A1E0"/>
                </a:solidFill>
                <a:cs typeface="Citrix Sans"/>
              </a:rPr>
              <a:t>Citrix Virtual Apps</a:t>
            </a:r>
          </a:p>
          <a:p>
            <a:pPr algn="ctr"/>
            <a:r>
              <a:rPr lang="en-US" sz="1100" dirty="0">
                <a:solidFill>
                  <a:srgbClr val="00A1E0"/>
                </a:solidFill>
                <a:cs typeface="Citrix Sans"/>
              </a:rPr>
              <a:t>&amp; Desktops</a:t>
            </a:r>
          </a:p>
        </p:txBody>
      </p:sp>
      <p:sp>
        <p:nvSpPr>
          <p:cNvPr id="167" name="TextBox 166"/>
          <p:cNvSpPr txBox="1"/>
          <p:nvPr/>
        </p:nvSpPr>
        <p:spPr>
          <a:xfrm>
            <a:off x="2139500" y="3804002"/>
            <a:ext cx="1029448" cy="430887"/>
          </a:xfrm>
          <a:prstGeom prst="rect">
            <a:avLst/>
          </a:prstGeom>
          <a:noFill/>
        </p:spPr>
        <p:txBody>
          <a:bodyPr wrap="none" rtlCol="0">
            <a:spAutoFit/>
          </a:bodyPr>
          <a:lstStyle/>
          <a:p>
            <a:pPr algn="ctr"/>
            <a:r>
              <a:rPr lang="en-US" sz="1100" dirty="0">
                <a:solidFill>
                  <a:srgbClr val="00A1E0"/>
                </a:solidFill>
                <a:cs typeface="Citrix Sans"/>
              </a:rPr>
              <a:t>Citrix Endpoint</a:t>
            </a:r>
            <a:br>
              <a:rPr lang="en-US" sz="1100" dirty="0">
                <a:solidFill>
                  <a:srgbClr val="00A1E0"/>
                </a:solidFill>
                <a:cs typeface="Citrix Sans"/>
              </a:rPr>
            </a:br>
            <a:r>
              <a:rPr lang="en-US" sz="1100" dirty="0">
                <a:solidFill>
                  <a:srgbClr val="00A1E0"/>
                </a:solidFill>
                <a:cs typeface="Citrix Sans"/>
              </a:rPr>
              <a:t>Management</a:t>
            </a:r>
          </a:p>
        </p:txBody>
      </p:sp>
      <p:sp>
        <p:nvSpPr>
          <p:cNvPr id="168" name="TextBox 167"/>
          <p:cNvSpPr txBox="1"/>
          <p:nvPr/>
        </p:nvSpPr>
        <p:spPr>
          <a:xfrm>
            <a:off x="3308638" y="3773038"/>
            <a:ext cx="1005403" cy="430887"/>
          </a:xfrm>
          <a:prstGeom prst="rect">
            <a:avLst/>
          </a:prstGeom>
          <a:noFill/>
        </p:spPr>
        <p:txBody>
          <a:bodyPr wrap="none" rtlCol="0">
            <a:spAutoFit/>
          </a:bodyPr>
          <a:lstStyle/>
          <a:p>
            <a:pPr algn="ctr"/>
            <a:r>
              <a:rPr lang="en-US" sz="1100" dirty="0">
                <a:solidFill>
                  <a:srgbClr val="00A1E0"/>
                </a:solidFill>
                <a:cs typeface="Citrix Sans"/>
              </a:rPr>
              <a:t>Citrix Content </a:t>
            </a:r>
          </a:p>
          <a:p>
            <a:pPr algn="ctr"/>
            <a:r>
              <a:rPr lang="en-US" sz="1100" dirty="0">
                <a:solidFill>
                  <a:srgbClr val="00A1E0"/>
                </a:solidFill>
                <a:cs typeface="Citrix Sans"/>
              </a:rPr>
              <a:t>Collaboration</a:t>
            </a:r>
          </a:p>
        </p:txBody>
      </p:sp>
      <p:sp>
        <p:nvSpPr>
          <p:cNvPr id="169" name="TextBox 168"/>
          <p:cNvSpPr txBox="1"/>
          <p:nvPr/>
        </p:nvSpPr>
        <p:spPr>
          <a:xfrm>
            <a:off x="6846473" y="3755145"/>
            <a:ext cx="1019831" cy="430887"/>
          </a:xfrm>
          <a:prstGeom prst="rect">
            <a:avLst/>
          </a:prstGeom>
          <a:noFill/>
        </p:spPr>
        <p:txBody>
          <a:bodyPr wrap="none" rtlCol="0">
            <a:spAutoFit/>
          </a:bodyPr>
          <a:lstStyle/>
          <a:p>
            <a:pPr algn="ctr"/>
            <a:r>
              <a:rPr lang="en-US" sz="1100" dirty="0">
                <a:solidFill>
                  <a:srgbClr val="00A1E0"/>
                </a:solidFill>
              </a:rPr>
              <a:t>Citrix Gateway</a:t>
            </a:r>
            <a:br>
              <a:rPr lang="en-US" sz="1100" dirty="0">
                <a:solidFill>
                  <a:srgbClr val="00A1E0"/>
                </a:solidFill>
              </a:rPr>
            </a:br>
            <a:r>
              <a:rPr lang="en-US" sz="1100" dirty="0">
                <a:solidFill>
                  <a:srgbClr val="00A1E0"/>
                </a:solidFill>
              </a:rPr>
              <a:t>Service</a:t>
            </a:r>
          </a:p>
        </p:txBody>
      </p:sp>
      <p:sp>
        <p:nvSpPr>
          <p:cNvPr id="95" name="Title 1"/>
          <p:cNvSpPr>
            <a:spLocks noGrp="1"/>
          </p:cNvSpPr>
          <p:nvPr>
            <p:ph type="title"/>
          </p:nvPr>
        </p:nvSpPr>
        <p:spPr>
          <a:xfrm>
            <a:off x="322344" y="831686"/>
            <a:ext cx="10676406" cy="383207"/>
          </a:xfrm>
        </p:spPr>
        <p:txBody>
          <a:bodyPr/>
          <a:lstStyle/>
          <a:p>
            <a:pPr>
              <a:lnSpc>
                <a:spcPct val="100000"/>
              </a:lnSpc>
            </a:pPr>
            <a:r>
              <a:rPr lang="en-US" sz="1999" b="0" dirty="0">
                <a:solidFill>
                  <a:srgbClr val="7F7F7F"/>
                </a:solidFill>
              </a:rPr>
              <a:t>Cloud-based management and delivery for all Citrix workspace technologies</a:t>
            </a:r>
            <a:endParaRPr lang="en-US" sz="1600" b="0" dirty="0">
              <a:solidFill>
                <a:srgbClr val="7F7F7F"/>
              </a:solidFill>
            </a:endParaRPr>
          </a:p>
        </p:txBody>
      </p:sp>
      <p:grpSp>
        <p:nvGrpSpPr>
          <p:cNvPr id="7" name="Group 6"/>
          <p:cNvGrpSpPr/>
          <p:nvPr/>
        </p:nvGrpSpPr>
        <p:grpSpPr>
          <a:xfrm>
            <a:off x="541452" y="4293468"/>
            <a:ext cx="11141090" cy="2121396"/>
            <a:chOff x="540005" y="4293692"/>
            <a:chExt cx="11143992" cy="2121949"/>
          </a:xfrm>
        </p:grpSpPr>
        <p:sp>
          <p:nvSpPr>
            <p:cNvPr id="14" name="Rounded Rectangle 13"/>
            <p:cNvSpPr/>
            <p:nvPr/>
          </p:nvSpPr>
          <p:spPr bwMode="auto">
            <a:xfrm>
              <a:off x="540005" y="4894446"/>
              <a:ext cx="11106081" cy="1521195"/>
            </a:xfrm>
            <a:prstGeom prst="roundRect">
              <a:avLst/>
            </a:prstGeom>
            <a:noFill/>
            <a:ln w="22225" cap="flat" cmpd="sng" algn="ctr">
              <a:solidFill>
                <a:srgbClr val="7F7F7F"/>
              </a:solid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Autofit/>
            </a:bodyPr>
            <a:lstStyle/>
            <a:p>
              <a:pPr algn="ctr" defTabSz="1461152" fontAlgn="base">
                <a:spcBef>
                  <a:spcPct val="0"/>
                </a:spcBef>
                <a:spcAft>
                  <a:spcPct val="0"/>
                </a:spcAft>
              </a:pPr>
              <a:endParaRPr lang="en-US" sz="1999" dirty="0">
                <a:solidFill>
                  <a:schemeClr val="bg1"/>
                </a:solidFill>
                <a:latin typeface="Arial" charset="0"/>
                <a:cs typeface="Arial" charset="0"/>
              </a:endParaRPr>
            </a:p>
          </p:txBody>
        </p:sp>
        <p:sp>
          <p:nvSpPr>
            <p:cNvPr id="21" name="Round Same Side Corner Rectangle 20"/>
            <p:cNvSpPr/>
            <p:nvPr/>
          </p:nvSpPr>
          <p:spPr bwMode="auto">
            <a:xfrm>
              <a:off x="540005" y="4894446"/>
              <a:ext cx="11143992" cy="935403"/>
            </a:xfrm>
            <a:prstGeom prst="round2SameRect">
              <a:avLst>
                <a:gd name="adj1" fmla="val 11582"/>
                <a:gd name="adj2" fmla="val 0"/>
              </a:avLst>
            </a:prstGeom>
            <a:noFill/>
            <a:ln w="9525" cap="flat" cmpd="sng" algn="ctr">
              <a:noFill/>
              <a:prstDash val="solid"/>
              <a:round/>
              <a:headEnd type="none" w="med" len="med"/>
              <a:tailEnd type="none" w="med" len="med"/>
            </a:ln>
            <a:effectLst/>
          </p:spPr>
          <p:txBody>
            <a:bodyPr vert="horz" wrap="none" lIns="138203" tIns="69101" rIns="138203" bIns="69101" numCol="1" rtlCol="0" anchor="ctr" anchorCtr="0" compatLnSpc="1">
              <a:prstTxWarp prst="textNoShape">
                <a:avLst/>
              </a:prstTxWarp>
            </a:bodyPr>
            <a:lstStyle/>
            <a:p>
              <a:pPr algn="ctr" defTabSz="1461152" fontAlgn="base">
                <a:spcBef>
                  <a:spcPct val="0"/>
                </a:spcBef>
                <a:spcAft>
                  <a:spcPct val="0"/>
                </a:spcAft>
              </a:pPr>
              <a:r>
                <a:rPr lang="en-US" sz="1999" b="1" dirty="0">
                  <a:solidFill>
                    <a:srgbClr val="00A1E0"/>
                  </a:solidFill>
                  <a:latin typeface="Arial" charset="0"/>
                  <a:cs typeface="Arial" charset="0"/>
                </a:rPr>
                <a:t>Hybrid Cloud | </a:t>
              </a:r>
              <a:r>
                <a:rPr lang="en-US" sz="1999" b="1" dirty="0">
                  <a:solidFill>
                    <a:schemeClr val="accent6"/>
                  </a:solidFill>
                  <a:latin typeface="Arial" charset="0"/>
                  <a:cs typeface="Arial" charset="0"/>
                </a:rPr>
                <a:t>Private Cloud </a:t>
              </a:r>
              <a:r>
                <a:rPr lang="en-US" sz="1999" b="1" dirty="0">
                  <a:solidFill>
                    <a:srgbClr val="00A1E0"/>
                  </a:solidFill>
                  <a:latin typeface="Arial" charset="0"/>
                  <a:cs typeface="Arial" charset="0"/>
                </a:rPr>
                <a:t>| </a:t>
              </a:r>
              <a:r>
                <a:rPr lang="en-US" sz="1999" b="1" dirty="0">
                  <a:solidFill>
                    <a:schemeClr val="accent2"/>
                  </a:solidFill>
                  <a:latin typeface="Arial" charset="0"/>
                  <a:cs typeface="Arial" charset="0"/>
                </a:rPr>
                <a:t>Any Public Cloud </a:t>
              </a:r>
              <a:r>
                <a:rPr lang="en-US" sz="1999" b="1" dirty="0">
                  <a:solidFill>
                    <a:srgbClr val="00A1E0"/>
                  </a:solidFill>
                  <a:latin typeface="Arial" charset="0"/>
                  <a:cs typeface="Arial" charset="0"/>
                </a:rPr>
                <a:t>| </a:t>
              </a:r>
              <a:r>
                <a:rPr lang="en-US" sz="1999" b="1" dirty="0">
                  <a:solidFill>
                    <a:schemeClr val="accent3"/>
                  </a:solidFill>
                  <a:latin typeface="Arial" charset="0"/>
                  <a:cs typeface="Arial" charset="0"/>
                </a:rPr>
                <a:t>Any Hypervisor</a:t>
              </a:r>
            </a:p>
          </p:txBody>
        </p:sp>
        <p:pic>
          <p:nvPicPr>
            <p:cNvPr id="218" name="Picture 217"/>
            <p:cNvPicPr>
              <a:picLocks noChangeAspect="1"/>
            </p:cNvPicPr>
            <p:nvPr/>
          </p:nvPicPr>
          <p:blipFill>
            <a:blip r:embed="rId5"/>
            <a:stretch>
              <a:fillRect/>
            </a:stretch>
          </p:blipFill>
          <p:spPr>
            <a:xfrm>
              <a:off x="8723787" y="5620680"/>
              <a:ext cx="1139027" cy="531545"/>
            </a:xfrm>
            <a:prstGeom prst="rect">
              <a:avLst/>
            </a:prstGeom>
          </p:spPr>
        </p:pic>
        <p:pic>
          <p:nvPicPr>
            <p:cNvPr id="219" name="Picture 218"/>
            <p:cNvPicPr>
              <a:picLocks noChangeAspect="1"/>
            </p:cNvPicPr>
            <p:nvPr/>
          </p:nvPicPr>
          <p:blipFill>
            <a:blip r:embed="rId6"/>
            <a:stretch>
              <a:fillRect/>
            </a:stretch>
          </p:blipFill>
          <p:spPr>
            <a:xfrm>
              <a:off x="5015833" y="5638261"/>
              <a:ext cx="1118622" cy="441663"/>
            </a:xfrm>
            <a:prstGeom prst="rect">
              <a:avLst/>
            </a:prstGeom>
          </p:spPr>
        </p:pic>
        <p:pic>
          <p:nvPicPr>
            <p:cNvPr id="220" name="Picture 219"/>
            <p:cNvPicPr>
              <a:picLocks noChangeAspect="1"/>
            </p:cNvPicPr>
            <p:nvPr/>
          </p:nvPicPr>
          <p:blipFill>
            <a:blip r:embed="rId7"/>
            <a:stretch>
              <a:fillRect/>
            </a:stretch>
          </p:blipFill>
          <p:spPr>
            <a:xfrm>
              <a:off x="3569569" y="5612426"/>
              <a:ext cx="927285" cy="566674"/>
            </a:xfrm>
            <a:prstGeom prst="rect">
              <a:avLst/>
            </a:prstGeom>
          </p:spPr>
        </p:pic>
        <p:pic>
          <p:nvPicPr>
            <p:cNvPr id="221" name="Picture 220"/>
            <p:cNvPicPr>
              <a:picLocks noChangeAspect="1"/>
            </p:cNvPicPr>
            <p:nvPr/>
          </p:nvPicPr>
          <p:blipFill>
            <a:blip r:embed="rId8"/>
            <a:stretch>
              <a:fillRect/>
            </a:stretch>
          </p:blipFill>
          <p:spPr>
            <a:xfrm>
              <a:off x="827952" y="5656020"/>
              <a:ext cx="853117" cy="426559"/>
            </a:xfrm>
            <a:prstGeom prst="rect">
              <a:avLst/>
            </a:prstGeom>
          </p:spPr>
        </p:pic>
        <p:pic>
          <p:nvPicPr>
            <p:cNvPr id="222" name="Picture 221"/>
            <p:cNvPicPr>
              <a:picLocks noChangeAspect="1"/>
            </p:cNvPicPr>
            <p:nvPr/>
          </p:nvPicPr>
          <p:blipFill>
            <a:blip r:embed="rId9"/>
            <a:stretch>
              <a:fillRect/>
            </a:stretch>
          </p:blipFill>
          <p:spPr>
            <a:xfrm>
              <a:off x="6481752" y="5605614"/>
              <a:ext cx="645155" cy="645155"/>
            </a:xfrm>
            <a:prstGeom prst="rect">
              <a:avLst/>
            </a:prstGeom>
          </p:spPr>
        </p:pic>
        <p:pic>
          <p:nvPicPr>
            <p:cNvPr id="223" name="Picture 222"/>
            <p:cNvPicPr>
              <a:picLocks noChangeAspect="1"/>
            </p:cNvPicPr>
            <p:nvPr/>
          </p:nvPicPr>
          <p:blipFill>
            <a:blip r:embed="rId10"/>
            <a:stretch>
              <a:fillRect/>
            </a:stretch>
          </p:blipFill>
          <p:spPr>
            <a:xfrm>
              <a:off x="10146222" y="5757906"/>
              <a:ext cx="1023015" cy="314774"/>
            </a:xfrm>
            <a:prstGeom prst="rect">
              <a:avLst/>
            </a:prstGeom>
          </p:spPr>
        </p:pic>
        <p:pic>
          <p:nvPicPr>
            <p:cNvPr id="224" name="Picture 223"/>
            <p:cNvPicPr>
              <a:picLocks noChangeAspect="1"/>
            </p:cNvPicPr>
            <p:nvPr/>
          </p:nvPicPr>
          <p:blipFill>
            <a:blip r:embed="rId11"/>
            <a:stretch>
              <a:fillRect/>
            </a:stretch>
          </p:blipFill>
          <p:spPr>
            <a:xfrm>
              <a:off x="7468147" y="5721763"/>
              <a:ext cx="755198" cy="430462"/>
            </a:xfrm>
            <a:prstGeom prst="rect">
              <a:avLst/>
            </a:prstGeom>
          </p:spPr>
        </p:pic>
        <p:pic>
          <p:nvPicPr>
            <p:cNvPr id="225" name="Picture 224"/>
            <p:cNvPicPr>
              <a:picLocks noChangeAspect="1"/>
            </p:cNvPicPr>
            <p:nvPr/>
          </p:nvPicPr>
          <p:blipFill>
            <a:blip r:embed="rId12"/>
            <a:stretch>
              <a:fillRect/>
            </a:stretch>
          </p:blipFill>
          <p:spPr>
            <a:xfrm>
              <a:off x="2174094" y="5734557"/>
              <a:ext cx="919912" cy="350929"/>
            </a:xfrm>
            <a:prstGeom prst="rect">
              <a:avLst/>
            </a:prstGeom>
          </p:spPr>
        </p:pic>
        <p:grpSp>
          <p:nvGrpSpPr>
            <p:cNvPr id="27" name="Group 26"/>
            <p:cNvGrpSpPr/>
            <p:nvPr/>
          </p:nvGrpSpPr>
          <p:grpSpPr>
            <a:xfrm>
              <a:off x="5336312" y="4293692"/>
              <a:ext cx="1519378" cy="727348"/>
              <a:chOff x="1422341" y="4718752"/>
              <a:chExt cx="1518982" cy="493448"/>
            </a:xfrm>
            <a:solidFill>
              <a:schemeClr val="bg1">
                <a:lumMod val="50000"/>
              </a:schemeClr>
            </a:solidFill>
          </p:grpSpPr>
          <p:sp>
            <p:nvSpPr>
              <p:cNvPr id="28" name="Down Arrow 27"/>
              <p:cNvSpPr/>
              <p:nvPr/>
            </p:nvSpPr>
            <p:spPr bwMode="auto">
              <a:xfrm>
                <a:off x="1422341" y="4755000"/>
                <a:ext cx="537201" cy="457200"/>
              </a:xfrm>
              <a:prstGeom prst="downArrow">
                <a:avLst>
                  <a:gd name="adj1" fmla="val 70264"/>
                  <a:gd name="adj2" fmla="val 57143"/>
                </a:avLst>
              </a:prstGeom>
              <a:solidFill>
                <a:schemeClr val="accent6"/>
              </a:solidFill>
              <a:ln w="9525" cap="flat" cmpd="sng" algn="ctr">
                <a:noFill/>
                <a:prstDash val="solid"/>
                <a:round/>
                <a:headEnd type="none" w="med" len="med"/>
                <a:tailEnd type="none" w="med" len="med"/>
              </a:ln>
              <a:effectLst>
                <a:outerShdw blurRad="101600" dist="50800" dir="5400000" algn="ctr" rotWithShape="0">
                  <a:srgbClr val="000000">
                    <a:alpha val="80000"/>
                  </a:srgbClr>
                </a:outerShdw>
              </a:effectLst>
            </p:spPr>
            <p:txBody>
              <a:bodyPr vert="horz" wrap="none" lIns="138203" tIns="69101" rIns="138203" bIns="69101" numCol="1" rtlCol="0" anchor="ctr" anchorCtr="0" compatLnSpc="1">
                <a:prstTxWarp prst="textNoShape">
                  <a:avLst/>
                </a:prstTxWarp>
              </a:bodyPr>
              <a:lstStyle/>
              <a:p>
                <a:pPr algn="ctr" defTabSz="1461152" fontAlgn="base">
                  <a:spcBef>
                    <a:spcPct val="0"/>
                  </a:spcBef>
                  <a:spcAft>
                    <a:spcPct val="0"/>
                  </a:spcAft>
                </a:pPr>
                <a:endParaRPr lang="en-US" sz="2099" dirty="0">
                  <a:solidFill>
                    <a:schemeClr val="accent6"/>
                  </a:solidFill>
                  <a:latin typeface="Arial" charset="0"/>
                  <a:cs typeface="Arial" charset="0"/>
                </a:endParaRPr>
              </a:p>
            </p:txBody>
          </p:sp>
          <p:sp>
            <p:nvSpPr>
              <p:cNvPr id="29" name="Down Arrow 28"/>
              <p:cNvSpPr/>
              <p:nvPr/>
            </p:nvSpPr>
            <p:spPr bwMode="auto">
              <a:xfrm rot="10800000">
                <a:off x="2404122" y="4718752"/>
                <a:ext cx="537201" cy="457200"/>
              </a:xfrm>
              <a:prstGeom prst="downArrow">
                <a:avLst>
                  <a:gd name="adj1" fmla="val 70264"/>
                  <a:gd name="adj2" fmla="val 57143"/>
                </a:avLst>
              </a:prstGeom>
              <a:solidFill>
                <a:schemeClr val="accent6"/>
              </a:solidFill>
              <a:ln w="9525" cap="flat" cmpd="sng" algn="ctr">
                <a:noFill/>
                <a:prstDash val="solid"/>
                <a:round/>
                <a:headEnd type="none" w="med" len="med"/>
                <a:tailEnd type="none" w="med" len="med"/>
              </a:ln>
              <a:effectLst>
                <a:outerShdw blurRad="101600" dist="50800" dir="5400000" algn="ctr" rotWithShape="0">
                  <a:srgbClr val="000000">
                    <a:alpha val="80000"/>
                  </a:srgbClr>
                </a:outerShdw>
              </a:effectLst>
            </p:spPr>
            <p:txBody>
              <a:bodyPr vert="horz" wrap="none" lIns="138203" tIns="69101" rIns="138203" bIns="69101" numCol="1" rtlCol="0" anchor="ctr" anchorCtr="0" compatLnSpc="1">
                <a:prstTxWarp prst="textNoShape">
                  <a:avLst/>
                </a:prstTxWarp>
              </a:bodyPr>
              <a:lstStyle/>
              <a:p>
                <a:pPr algn="ctr" defTabSz="1461152" fontAlgn="base">
                  <a:spcBef>
                    <a:spcPct val="0"/>
                  </a:spcBef>
                  <a:spcAft>
                    <a:spcPct val="0"/>
                  </a:spcAft>
                </a:pPr>
                <a:endParaRPr lang="en-US" sz="2099" dirty="0">
                  <a:latin typeface="Arial" charset="0"/>
                  <a:cs typeface="Arial" charset="0"/>
                </a:endParaRPr>
              </a:p>
            </p:txBody>
          </p:sp>
        </p:grpSp>
      </p:grpSp>
      <p:sp>
        <p:nvSpPr>
          <p:cNvPr id="67" name="TextBox 66"/>
          <p:cNvSpPr txBox="1"/>
          <p:nvPr/>
        </p:nvSpPr>
        <p:spPr>
          <a:xfrm>
            <a:off x="9076437" y="3724188"/>
            <a:ext cx="1271502" cy="600164"/>
          </a:xfrm>
          <a:prstGeom prst="rect">
            <a:avLst/>
          </a:prstGeom>
          <a:noFill/>
        </p:spPr>
        <p:txBody>
          <a:bodyPr wrap="none" rtlCol="0">
            <a:spAutoFit/>
          </a:bodyPr>
          <a:lstStyle/>
          <a:p>
            <a:pPr algn="ctr"/>
            <a:r>
              <a:rPr lang="en-US" sz="1100" dirty="0">
                <a:solidFill>
                  <a:srgbClr val="00A1E0"/>
                </a:solidFill>
              </a:rPr>
              <a:t>Citrix Virtual </a:t>
            </a:r>
          </a:p>
          <a:p>
            <a:pPr algn="ctr"/>
            <a:r>
              <a:rPr lang="en-US" sz="1100" dirty="0">
                <a:solidFill>
                  <a:srgbClr val="00A1E0"/>
                </a:solidFill>
              </a:rPr>
              <a:t>Apps and Desktops</a:t>
            </a:r>
          </a:p>
          <a:p>
            <a:pPr algn="ctr"/>
            <a:r>
              <a:rPr lang="en-US" sz="1100" dirty="0">
                <a:solidFill>
                  <a:srgbClr val="00A1E0"/>
                </a:solidFill>
              </a:rPr>
              <a:t>Essentials (Azure)</a:t>
            </a:r>
          </a:p>
        </p:txBody>
      </p:sp>
      <p:sp>
        <p:nvSpPr>
          <p:cNvPr id="48" name="TextBox 47"/>
          <p:cNvSpPr txBox="1"/>
          <p:nvPr/>
        </p:nvSpPr>
        <p:spPr>
          <a:xfrm>
            <a:off x="8149308" y="3724188"/>
            <a:ext cx="952504" cy="600164"/>
          </a:xfrm>
          <a:prstGeom prst="rect">
            <a:avLst/>
          </a:prstGeom>
          <a:noFill/>
        </p:spPr>
        <p:txBody>
          <a:bodyPr wrap="none" rtlCol="0">
            <a:spAutoFit/>
          </a:bodyPr>
          <a:lstStyle/>
          <a:p>
            <a:pPr algn="ctr"/>
            <a:r>
              <a:rPr lang="en-US" sz="1100" dirty="0">
                <a:solidFill>
                  <a:srgbClr val="00A1E0"/>
                </a:solidFill>
              </a:rPr>
              <a:t>Citrix</a:t>
            </a:r>
            <a:br>
              <a:rPr lang="en-US" sz="1100" dirty="0">
                <a:solidFill>
                  <a:srgbClr val="00A1E0"/>
                </a:solidFill>
              </a:rPr>
            </a:br>
            <a:r>
              <a:rPr lang="en-US" sz="1100" dirty="0">
                <a:solidFill>
                  <a:srgbClr val="00A1E0"/>
                </a:solidFill>
              </a:rPr>
              <a:t>Management</a:t>
            </a:r>
            <a:br>
              <a:rPr lang="en-US" sz="1100" dirty="0">
                <a:solidFill>
                  <a:srgbClr val="00A1E0"/>
                </a:solidFill>
              </a:rPr>
            </a:br>
            <a:r>
              <a:rPr lang="en-US" sz="1100" dirty="0">
                <a:solidFill>
                  <a:srgbClr val="00A1E0"/>
                </a:solidFill>
              </a:rPr>
              <a:t>Analytics</a:t>
            </a:r>
          </a:p>
        </p:txBody>
      </p:sp>
      <p:pic>
        <p:nvPicPr>
          <p:cNvPr id="49" name="Picture 48" descr="browserapps-02.png"/>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649679" y="3158279"/>
            <a:ext cx="790952" cy="552174"/>
          </a:xfrm>
          <a:prstGeom prst="rect">
            <a:avLst/>
          </a:prstGeom>
        </p:spPr>
      </p:pic>
      <p:sp>
        <p:nvSpPr>
          <p:cNvPr id="50" name="Left-Right Arrow 49"/>
          <p:cNvSpPr/>
          <p:nvPr/>
        </p:nvSpPr>
        <p:spPr bwMode="auto">
          <a:xfrm>
            <a:off x="1999993" y="3399509"/>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51" name="Left-Right Arrow 50"/>
          <p:cNvSpPr/>
          <p:nvPr/>
        </p:nvSpPr>
        <p:spPr bwMode="auto">
          <a:xfrm>
            <a:off x="3155556" y="3398005"/>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52" name="Left-Right Arrow 51"/>
          <p:cNvSpPr/>
          <p:nvPr/>
        </p:nvSpPr>
        <p:spPr bwMode="auto">
          <a:xfrm>
            <a:off x="4230094" y="3412228"/>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53" name="Left-Right Arrow 52"/>
          <p:cNvSpPr/>
          <p:nvPr/>
        </p:nvSpPr>
        <p:spPr bwMode="auto">
          <a:xfrm>
            <a:off x="5512982" y="3390385"/>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54" name="Left-Right Arrow 53"/>
          <p:cNvSpPr/>
          <p:nvPr/>
        </p:nvSpPr>
        <p:spPr bwMode="auto">
          <a:xfrm>
            <a:off x="6622245" y="3412228"/>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55" name="Left-Right Arrow 54"/>
          <p:cNvSpPr/>
          <p:nvPr/>
        </p:nvSpPr>
        <p:spPr bwMode="auto">
          <a:xfrm>
            <a:off x="9025969" y="3399509"/>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pic>
        <p:nvPicPr>
          <p:cNvPr id="57" name="Pictur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584" y="3230404"/>
            <a:ext cx="712759" cy="426437"/>
          </a:xfrm>
          <a:prstGeom prst="rect">
            <a:avLst/>
          </a:prstGeom>
          <a:ln>
            <a:noFill/>
          </a:ln>
        </p:spPr>
      </p:pic>
      <p:pic>
        <p:nvPicPr>
          <p:cNvPr id="58" name="Picture 57"/>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1239838" y="3171853"/>
            <a:ext cx="640135" cy="640135"/>
          </a:xfrm>
          <a:prstGeom prst="rect">
            <a:avLst/>
          </a:prstGeom>
        </p:spPr>
      </p:pic>
      <p:pic>
        <p:nvPicPr>
          <p:cNvPr id="59" name="Picture 58"/>
          <p:cNvPicPr>
            <a:picLocks noChangeAspect="1"/>
          </p:cNvPicPr>
          <p:nvPr/>
        </p:nvPicPr>
        <p:blipFill>
          <a:blip r:embed="rId17">
            <a:duotone>
              <a:prstClr val="black"/>
              <a:schemeClr val="accent4">
                <a:tint val="45000"/>
                <a:satMod val="400000"/>
              </a:schemeClr>
            </a:duotone>
            <a:extLst>
              <a:ext uri="{BEBA8EAE-BF5A-486C-A8C5-ECC9F3942E4B}">
                <a14:imgProps xmlns:a14="http://schemas.microsoft.com/office/drawing/2010/main">
                  <a14:imgLayer r:embed="rId18">
                    <a14:imgEffect>
                      <a14:artisticPhotocopy/>
                    </a14:imgEffect>
                  </a14:imgLayer>
                </a14:imgProps>
              </a:ext>
            </a:extLst>
          </a:blip>
          <a:stretch>
            <a:fillRect/>
          </a:stretch>
        </p:blipFill>
        <p:spPr>
          <a:xfrm>
            <a:off x="2376452" y="3173355"/>
            <a:ext cx="640135" cy="640135"/>
          </a:xfrm>
          <a:prstGeom prst="rect">
            <a:avLst/>
          </a:prstGeom>
        </p:spPr>
      </p:pic>
      <p:pic>
        <p:nvPicPr>
          <p:cNvPr id="60" name="Picture 59"/>
          <p:cNvPicPr>
            <a:picLocks noChangeAspect="1"/>
          </p:cNvPicPr>
          <p:nvPr/>
        </p:nvPicPr>
        <p:blipFill>
          <a:blip r:embed="rId19">
            <a:duotone>
              <a:prstClr val="black"/>
              <a:schemeClr val="accent2">
                <a:tint val="45000"/>
                <a:satMod val="400000"/>
              </a:schemeClr>
            </a:duotone>
            <a:extLst>
              <a:ext uri="{BEBA8EAE-BF5A-486C-A8C5-ECC9F3942E4B}">
                <a14:imgProps xmlns:a14="http://schemas.microsoft.com/office/drawing/2010/main">
                  <a14:imgLayer r:embed="rId20">
                    <a14:imgEffect>
                      <a14:artisticPhotocopy/>
                    </a14:imgEffect>
                  </a14:imgLayer>
                </a14:imgProps>
              </a:ext>
            </a:extLst>
          </a:blip>
          <a:stretch>
            <a:fillRect/>
          </a:stretch>
        </p:blipFill>
        <p:spPr>
          <a:xfrm>
            <a:off x="3513066" y="3145528"/>
            <a:ext cx="640135" cy="640135"/>
          </a:xfrm>
          <a:prstGeom prst="rect">
            <a:avLst/>
          </a:prstGeom>
        </p:spPr>
      </p:pic>
      <p:pic>
        <p:nvPicPr>
          <p:cNvPr id="61" name="Picture 60"/>
          <p:cNvPicPr>
            <a:picLocks noChangeAspect="1"/>
          </p:cNvPicPr>
          <p:nvPr/>
        </p:nvPicPr>
        <p:blipFill>
          <a:blip r:embed="rId21">
            <a:duotone>
              <a:prstClr val="black"/>
              <a:schemeClr val="accent4">
                <a:tint val="45000"/>
                <a:satMod val="400000"/>
              </a:schemeClr>
            </a:duotone>
            <a:extLst>
              <a:ext uri="{BEBA8EAE-BF5A-486C-A8C5-ECC9F3942E4B}">
                <a14:imgProps xmlns:a14="http://schemas.microsoft.com/office/drawing/2010/main">
                  <a14:imgLayer r:embed="rId22">
                    <a14:imgEffect>
                      <a14:artisticPhotocopy/>
                    </a14:imgEffect>
                  </a14:imgLayer>
                </a14:imgProps>
              </a:ext>
            </a:extLst>
          </a:blip>
          <a:stretch>
            <a:fillRect/>
          </a:stretch>
        </p:blipFill>
        <p:spPr>
          <a:xfrm>
            <a:off x="5937110" y="3190714"/>
            <a:ext cx="563994" cy="563994"/>
          </a:xfrm>
          <a:prstGeom prst="rect">
            <a:avLst/>
          </a:prstGeom>
        </p:spPr>
      </p:pic>
      <p:pic>
        <p:nvPicPr>
          <p:cNvPr id="62" name="Picture 61"/>
          <p:cNvPicPr>
            <a:picLocks noChangeAspect="1"/>
          </p:cNvPicPr>
          <p:nvPr/>
        </p:nvPicPr>
        <p:blipFill>
          <a:blip r:embed="rId23">
            <a:alphaModFix amt="54000"/>
            <a:duotone>
              <a:prstClr val="black"/>
              <a:schemeClr val="accent1">
                <a:tint val="45000"/>
                <a:satMod val="400000"/>
              </a:schemeClr>
            </a:duotone>
            <a:extLst/>
          </a:blip>
          <a:stretch>
            <a:fillRect/>
          </a:stretch>
        </p:blipFill>
        <p:spPr>
          <a:xfrm>
            <a:off x="9467907" y="3286429"/>
            <a:ext cx="422343" cy="422343"/>
          </a:xfrm>
          <a:prstGeom prst="rect">
            <a:avLst/>
          </a:prstGeom>
        </p:spPr>
      </p:pic>
      <p:pic>
        <p:nvPicPr>
          <p:cNvPr id="63" name="Picture 62"/>
          <p:cNvPicPr>
            <a:picLocks noChangeAspect="1"/>
          </p:cNvPicPr>
          <p:nvPr/>
        </p:nvPicPr>
        <p:blipFill>
          <a:blip r:embed="rId2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06822" y="3194562"/>
            <a:ext cx="764604" cy="485618"/>
          </a:xfrm>
          <a:prstGeom prst="rect">
            <a:avLst/>
          </a:prstGeom>
        </p:spPr>
      </p:pic>
      <p:sp>
        <p:nvSpPr>
          <p:cNvPr id="64" name="Left-Right Arrow 63"/>
          <p:cNvSpPr/>
          <p:nvPr/>
        </p:nvSpPr>
        <p:spPr bwMode="auto">
          <a:xfrm>
            <a:off x="7777808" y="3401437"/>
            <a:ext cx="295130" cy="187829"/>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a:solidFill>
                <a:schemeClr val="bg2"/>
              </a:solidFill>
              <a:latin typeface="Arial" charset="0"/>
              <a:cs typeface="Arial" charset="0"/>
            </a:endParaRPr>
          </a:p>
        </p:txBody>
      </p:sp>
      <p:sp>
        <p:nvSpPr>
          <p:cNvPr id="65" name="TextBox 64">
            <a:extLst>
              <a:ext uri="{FF2B5EF4-FFF2-40B4-BE49-F238E27FC236}">
                <a16:creationId xmlns:a16="http://schemas.microsoft.com/office/drawing/2014/main" id="{F940DCC5-29A3-4AF8-AA47-51B9872F3A13}"/>
              </a:ext>
            </a:extLst>
          </p:cNvPr>
          <p:cNvSpPr txBox="1"/>
          <p:nvPr/>
        </p:nvSpPr>
        <p:spPr>
          <a:xfrm>
            <a:off x="254780" y="174917"/>
            <a:ext cx="11480019" cy="707886"/>
          </a:xfrm>
          <a:prstGeom prst="rect">
            <a:avLst/>
          </a:prstGeom>
          <a:noFill/>
        </p:spPr>
        <p:txBody>
          <a:bodyPr wrap="square" rtlCol="0">
            <a:spAutoFit/>
          </a:bodyPr>
          <a:lstStyle/>
          <a:p>
            <a:r>
              <a:rPr lang="en-US" sz="4000" b="1" dirty="0">
                <a:solidFill>
                  <a:schemeClr val="accent1"/>
                </a:solidFill>
                <a:latin typeface="+mj-lt"/>
              </a:rPr>
              <a:t>Citrix Cloud: Uniting Delivery of All Citrix Services</a:t>
            </a:r>
          </a:p>
        </p:txBody>
      </p:sp>
      <p:sp>
        <p:nvSpPr>
          <p:cNvPr id="66" name="TextBox 65">
            <a:extLst>
              <a:ext uri="{FF2B5EF4-FFF2-40B4-BE49-F238E27FC236}">
                <a16:creationId xmlns:a16="http://schemas.microsoft.com/office/drawing/2014/main" id="{2181BB48-F0CA-4420-906E-BD86CF7CAB14}"/>
              </a:ext>
            </a:extLst>
          </p:cNvPr>
          <p:cNvSpPr txBox="1"/>
          <p:nvPr/>
        </p:nvSpPr>
        <p:spPr>
          <a:xfrm>
            <a:off x="4278643" y="1674839"/>
            <a:ext cx="3316934" cy="830997"/>
          </a:xfrm>
          <a:prstGeom prst="rect">
            <a:avLst/>
          </a:prstGeom>
          <a:noFill/>
        </p:spPr>
        <p:txBody>
          <a:bodyPr wrap="none" rtlCol="0">
            <a:spAutoFit/>
          </a:bodyPr>
          <a:lstStyle/>
          <a:p>
            <a:pPr defTabSz="914126"/>
            <a:r>
              <a:rPr lang="en-US" sz="4800" dirty="0">
                <a:latin typeface="Citrix New Sans Semibold" panose="020F0703040200060004" pitchFamily="34" charset="0"/>
              </a:rPr>
              <a:t>Citrix Cloud</a:t>
            </a:r>
          </a:p>
        </p:txBody>
      </p:sp>
    </p:spTree>
    <p:extLst>
      <p:ext uri="{BB962C8B-B14F-4D97-AF65-F5344CB8AC3E}">
        <p14:creationId xmlns:p14="http://schemas.microsoft.com/office/powerpoint/2010/main" val="25894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b="38828"/>
          <a:stretch/>
        </p:blipFill>
        <p:spPr>
          <a:xfrm>
            <a:off x="1043068" y="1176235"/>
            <a:ext cx="7711484" cy="2657157"/>
          </a:xfrm>
          <a:prstGeom prst="rect">
            <a:avLst/>
          </a:prstGeom>
        </p:spPr>
      </p:pic>
      <p:sp>
        <p:nvSpPr>
          <p:cNvPr id="60" name="Rounded Rectangle 59"/>
          <p:cNvSpPr/>
          <p:nvPr/>
        </p:nvSpPr>
        <p:spPr bwMode="auto">
          <a:xfrm>
            <a:off x="9403505" y="1876638"/>
            <a:ext cx="2554073" cy="1291342"/>
          </a:xfrm>
          <a:prstGeom prst="roundRect">
            <a:avLst/>
          </a:prstGeom>
          <a:solidFill>
            <a:schemeClr val="accent6"/>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8203" tIns="69101" rIns="138203" bIns="69101" numCol="1" spcCol="0" rtlCol="0" fromWordArt="0" anchor="ctr" anchorCtr="0" forceAA="0" compatLnSpc="1">
            <a:prstTxWarp prst="textNoShape">
              <a:avLst/>
            </a:prstTxWarp>
            <a:noAutofit/>
          </a:bodyPr>
          <a:lstStyle/>
          <a:p>
            <a:pPr algn="ctr" defTabSz="1461152" fontAlgn="base">
              <a:spcBef>
                <a:spcPct val="0"/>
              </a:spcBef>
              <a:spcAft>
                <a:spcPct val="0"/>
              </a:spcAft>
            </a:pPr>
            <a:r>
              <a:rPr lang="en-US" sz="1799" b="1" dirty="0">
                <a:solidFill>
                  <a:schemeClr val="bg1"/>
                </a:solidFill>
                <a:cs typeface="Arial" charset="0"/>
              </a:rPr>
              <a:t>Citrix Cloud </a:t>
            </a:r>
            <a:r>
              <a:rPr lang="en-US" sz="1600" b="1" i="1" dirty="0">
                <a:solidFill>
                  <a:schemeClr val="bg1"/>
                </a:solidFill>
                <a:cs typeface="Arial" charset="0"/>
              </a:rPr>
              <a:t> </a:t>
            </a:r>
            <a:br>
              <a:rPr lang="en-US" sz="1600" b="1" i="1" dirty="0">
                <a:solidFill>
                  <a:schemeClr val="bg1"/>
                </a:solidFill>
                <a:cs typeface="Arial" charset="0"/>
              </a:rPr>
            </a:br>
            <a:r>
              <a:rPr lang="en-US" sz="1600" b="1" i="1" dirty="0">
                <a:solidFill>
                  <a:schemeClr val="bg1"/>
                </a:solidFill>
                <a:cs typeface="Arial" charset="0"/>
              </a:rPr>
              <a:t>(operated by Citrix)</a:t>
            </a:r>
            <a:endParaRPr lang="en-US" sz="1799" b="1" i="1" dirty="0">
              <a:solidFill>
                <a:schemeClr val="bg1"/>
              </a:solidFill>
              <a:cs typeface="Arial" charset="0"/>
            </a:endParaRPr>
          </a:p>
        </p:txBody>
      </p:sp>
      <p:sp>
        <p:nvSpPr>
          <p:cNvPr id="61" name="Right Brace 60"/>
          <p:cNvSpPr/>
          <p:nvPr/>
        </p:nvSpPr>
        <p:spPr bwMode="auto">
          <a:xfrm>
            <a:off x="8796659" y="1405110"/>
            <a:ext cx="914152" cy="2344265"/>
          </a:xfrm>
          <a:prstGeom prst="rightBrace">
            <a:avLst>
              <a:gd name="adj1" fmla="val 8333"/>
              <a:gd name="adj2" fmla="val 48799"/>
            </a:avLst>
          </a:prstGeom>
          <a:noFill/>
          <a:ln w="19050" cap="flat" cmpd="sng" algn="ctr">
            <a:solidFill>
              <a:schemeClr val="accent6"/>
            </a:solidFill>
            <a:prstDash val="solid"/>
            <a:round/>
            <a:headEnd type="none" w="med" len="med"/>
            <a:tailEnd type="none" w="med" len="med"/>
          </a:ln>
          <a:effectLst/>
        </p:spPr>
        <p:txBody>
          <a:bodyPr rtlCol="0" anchor="ctr"/>
          <a:lstStyle/>
          <a:p>
            <a:pPr algn="ctr" defTabSz="914103"/>
            <a:endParaRPr lang="en-US" sz="1899">
              <a:ln>
                <a:solidFill>
                  <a:schemeClr val="accent6"/>
                </a:solidFill>
              </a:ln>
              <a:solidFill>
                <a:srgbClr val="000000"/>
              </a:solidFill>
            </a:endParaRPr>
          </a:p>
        </p:txBody>
      </p:sp>
      <p:sp>
        <p:nvSpPr>
          <p:cNvPr id="66" name="Rounded Rectangle 65"/>
          <p:cNvSpPr/>
          <p:nvPr/>
        </p:nvSpPr>
        <p:spPr>
          <a:xfrm>
            <a:off x="2316660" y="3909690"/>
            <a:ext cx="5626069" cy="2509039"/>
          </a:xfrm>
          <a:prstGeom prst="roundRect">
            <a:avLst/>
          </a:prstGeom>
          <a:solidFill>
            <a:schemeClr val="bg2"/>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lIns="91414" tIns="45707" rIns="91414" bIns="45707" rtlCol="0" anchor="t"/>
          <a:lstStyle/>
          <a:p>
            <a:pPr algn="ctr" defTabSz="914103"/>
            <a:endParaRPr lang="en-US" sz="1899" b="1" dirty="0">
              <a:solidFill>
                <a:srgbClr val="000000"/>
              </a:solidFill>
            </a:endParaRPr>
          </a:p>
        </p:txBody>
      </p:sp>
      <p:sp>
        <p:nvSpPr>
          <p:cNvPr id="65" name="Rounded Rectangle 64"/>
          <p:cNvSpPr/>
          <p:nvPr/>
        </p:nvSpPr>
        <p:spPr>
          <a:xfrm>
            <a:off x="2170461" y="4009894"/>
            <a:ext cx="5626069" cy="2426399"/>
          </a:xfrm>
          <a:prstGeom prst="roundRect">
            <a:avLst/>
          </a:prstGeom>
          <a:solidFill>
            <a:schemeClr val="tx1">
              <a:lumMod val="85000"/>
              <a:lumOff val="1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lIns="91414" tIns="45707" rIns="91414" bIns="45707" rtlCol="0" anchor="t"/>
          <a:lstStyle/>
          <a:p>
            <a:pPr algn="ctr" defTabSz="914103"/>
            <a:endParaRPr lang="en-US" sz="1899" b="1" dirty="0">
              <a:solidFill>
                <a:srgbClr val="000000"/>
              </a:solidFill>
            </a:endParaRPr>
          </a:p>
        </p:txBody>
      </p:sp>
      <p:sp>
        <p:nvSpPr>
          <p:cNvPr id="5" name="Rounded Rectangle 4"/>
          <p:cNvSpPr/>
          <p:nvPr/>
        </p:nvSpPr>
        <p:spPr>
          <a:xfrm>
            <a:off x="2024731" y="4095548"/>
            <a:ext cx="5626069" cy="2356446"/>
          </a:xfrm>
          <a:prstGeom prst="roundRect">
            <a:avLst/>
          </a:prstGeom>
          <a:solidFill>
            <a:schemeClr val="bg2"/>
          </a:solidFill>
          <a:ln>
            <a:solidFill>
              <a:srgbClr val="0070C0"/>
            </a:solidFill>
          </a:ln>
        </p:spPr>
        <p:style>
          <a:lnRef idx="1">
            <a:schemeClr val="accent3"/>
          </a:lnRef>
          <a:fillRef idx="3">
            <a:schemeClr val="accent3"/>
          </a:fillRef>
          <a:effectRef idx="2">
            <a:schemeClr val="accent3"/>
          </a:effectRef>
          <a:fontRef idx="minor">
            <a:schemeClr val="lt1"/>
          </a:fontRef>
        </p:style>
        <p:txBody>
          <a:bodyPr lIns="91414" tIns="45707" rIns="91414" bIns="45707" rtlCol="0" anchor="t"/>
          <a:lstStyle/>
          <a:p>
            <a:pPr algn="ctr" defTabSz="914103"/>
            <a:endParaRPr lang="en-US" sz="1899" b="1" dirty="0">
              <a:solidFill>
                <a:srgbClr val="000000"/>
              </a:solidFill>
            </a:endParaRPr>
          </a:p>
        </p:txBody>
      </p:sp>
      <p:sp>
        <p:nvSpPr>
          <p:cNvPr id="24" name="Can 23"/>
          <p:cNvSpPr/>
          <p:nvPr/>
        </p:nvSpPr>
        <p:spPr bwMode="auto">
          <a:xfrm>
            <a:off x="6544053" y="2774169"/>
            <a:ext cx="731322" cy="731322"/>
          </a:xfrm>
          <a:prstGeom prst="can">
            <a:avLst/>
          </a:prstGeom>
          <a:solidFill>
            <a:schemeClr val="accent1"/>
          </a:solidFill>
          <a:ln>
            <a:solidFill>
              <a:schemeClr val="accent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rmAutofit/>
          </a:bodyPr>
          <a:lstStyle/>
          <a:p>
            <a:pPr algn="ctr" defTabSz="1948105" fontAlgn="base">
              <a:spcBef>
                <a:spcPct val="0"/>
              </a:spcBef>
              <a:spcAft>
                <a:spcPct val="0"/>
              </a:spcAft>
            </a:pPr>
            <a:r>
              <a:rPr lang="en-US" sz="1200" dirty="0">
                <a:solidFill>
                  <a:srgbClr val="FFFFFF"/>
                </a:solidFill>
                <a:cs typeface="Arial" charset="0"/>
              </a:rPr>
              <a:t>SQL</a:t>
            </a:r>
          </a:p>
        </p:txBody>
      </p:sp>
      <p:cxnSp>
        <p:nvCxnSpPr>
          <p:cNvPr id="142" name="Straight Arrow Connector 24"/>
          <p:cNvCxnSpPr/>
          <p:nvPr/>
        </p:nvCxnSpPr>
        <p:spPr bwMode="auto">
          <a:xfrm>
            <a:off x="5904147" y="3138978"/>
            <a:ext cx="639906" cy="0"/>
          </a:xfrm>
          <a:prstGeom prst="straightConnector1">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35" name="Rectangle 34"/>
          <p:cNvSpPr/>
          <p:nvPr/>
        </p:nvSpPr>
        <p:spPr bwMode="auto">
          <a:xfrm>
            <a:off x="3625909" y="4891644"/>
            <a:ext cx="2559625" cy="1188398"/>
          </a:xfrm>
          <a:prstGeom prst="rect">
            <a:avLst/>
          </a:prstGeom>
          <a:solidFill>
            <a:schemeClr val="tx1">
              <a:lumMod val="85000"/>
              <a:lumOff val="15000"/>
            </a:schemeClr>
          </a:solidFill>
          <a:ln w="12700">
            <a:solidFill>
              <a:schemeClr val="tx2">
                <a:lumMod val="75000"/>
              </a:schemeClr>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4266" tIns="92132" rIns="184266" bIns="92132" numCol="1" spcCol="0" rtlCol="0" fromWordArt="0" anchor="b" anchorCtr="0" forceAA="0" compatLnSpc="1">
            <a:prstTxWarp prst="textNoShape">
              <a:avLst/>
            </a:prstTxWarp>
            <a:noAutofit/>
          </a:bodyPr>
          <a:lstStyle/>
          <a:p>
            <a:pPr algn="ctr" defTabSz="1948105" fontAlgn="base">
              <a:spcBef>
                <a:spcPct val="0"/>
              </a:spcBef>
              <a:spcAft>
                <a:spcPct val="0"/>
              </a:spcAft>
            </a:pPr>
            <a:r>
              <a:rPr lang="en-US" sz="1200" dirty="0">
                <a:solidFill>
                  <a:schemeClr val="bg1"/>
                </a:solidFill>
                <a:cs typeface="Arial" charset="0"/>
              </a:rPr>
              <a:t>Hypervisors</a:t>
            </a:r>
          </a:p>
        </p:txBody>
      </p:sp>
      <p:sp>
        <p:nvSpPr>
          <p:cNvPr id="36" name="Can 35"/>
          <p:cNvSpPr/>
          <p:nvPr/>
        </p:nvSpPr>
        <p:spPr bwMode="auto">
          <a:xfrm>
            <a:off x="6537967" y="4983058"/>
            <a:ext cx="731322" cy="731322"/>
          </a:xfrm>
          <a:prstGeom prst="can">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2132" rIns="0"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Active Directory</a:t>
            </a:r>
          </a:p>
        </p:txBody>
      </p:sp>
      <p:sp>
        <p:nvSpPr>
          <p:cNvPr id="37" name="Rectangle 36"/>
          <p:cNvSpPr/>
          <p:nvPr/>
        </p:nvSpPr>
        <p:spPr bwMode="auto">
          <a:xfrm>
            <a:off x="2500084" y="4983059"/>
            <a:ext cx="912301"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2132" rIns="91414"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Citrix Gateway</a:t>
            </a:r>
          </a:p>
        </p:txBody>
      </p:sp>
      <p:sp>
        <p:nvSpPr>
          <p:cNvPr id="38" name="Rectangle 37"/>
          <p:cNvSpPr/>
          <p:nvPr/>
        </p:nvSpPr>
        <p:spPr bwMode="auto">
          <a:xfrm>
            <a:off x="3900157" y="5165889"/>
            <a:ext cx="914153"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Server VDAs</a:t>
            </a:r>
          </a:p>
        </p:txBody>
      </p:sp>
      <p:sp>
        <p:nvSpPr>
          <p:cNvPr id="39" name="Rectangle 38"/>
          <p:cNvSpPr/>
          <p:nvPr/>
        </p:nvSpPr>
        <p:spPr bwMode="auto">
          <a:xfrm>
            <a:off x="3808737" y="5074475"/>
            <a:ext cx="914154"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Server VDAs</a:t>
            </a:r>
          </a:p>
        </p:txBody>
      </p:sp>
      <p:sp>
        <p:nvSpPr>
          <p:cNvPr id="40" name="Rectangle 39"/>
          <p:cNvSpPr/>
          <p:nvPr/>
        </p:nvSpPr>
        <p:spPr bwMode="auto">
          <a:xfrm>
            <a:off x="3717325" y="4983059"/>
            <a:ext cx="914153"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Server VDAs</a:t>
            </a:r>
          </a:p>
        </p:txBody>
      </p:sp>
      <p:sp>
        <p:nvSpPr>
          <p:cNvPr id="41" name="Rectangle 40"/>
          <p:cNvSpPr/>
          <p:nvPr/>
        </p:nvSpPr>
        <p:spPr bwMode="auto">
          <a:xfrm>
            <a:off x="5179968" y="5165889"/>
            <a:ext cx="914151"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Server VDAs</a:t>
            </a:r>
          </a:p>
        </p:txBody>
      </p:sp>
      <p:sp>
        <p:nvSpPr>
          <p:cNvPr id="42" name="Rectangle 41"/>
          <p:cNvSpPr/>
          <p:nvPr/>
        </p:nvSpPr>
        <p:spPr bwMode="auto">
          <a:xfrm>
            <a:off x="5088552" y="5074474"/>
            <a:ext cx="921472"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Server VDAs</a:t>
            </a:r>
          </a:p>
        </p:txBody>
      </p:sp>
      <p:sp>
        <p:nvSpPr>
          <p:cNvPr id="43" name="Rectangle 42"/>
          <p:cNvSpPr/>
          <p:nvPr/>
        </p:nvSpPr>
        <p:spPr bwMode="auto">
          <a:xfrm>
            <a:off x="4997139" y="4983059"/>
            <a:ext cx="914153" cy="548492"/>
          </a:xfrm>
          <a:prstGeom prst="rect">
            <a:avLst/>
          </a:prstGeom>
          <a:solidFill>
            <a:schemeClr val="accent1"/>
          </a:solidFill>
          <a:ln>
            <a:solidFill>
              <a:schemeClr val="accent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2132" rIns="9141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Desktop VDAs</a:t>
            </a:r>
          </a:p>
        </p:txBody>
      </p:sp>
      <p:cxnSp>
        <p:nvCxnSpPr>
          <p:cNvPr id="44" name="Straight Arrow Connector 24"/>
          <p:cNvCxnSpPr/>
          <p:nvPr/>
        </p:nvCxnSpPr>
        <p:spPr bwMode="auto">
          <a:xfrm rot="16200000" flipH="1">
            <a:off x="4601880" y="4129280"/>
            <a:ext cx="1419456" cy="288101"/>
          </a:xfrm>
          <a:prstGeom prst="bentConnector3">
            <a:avLst>
              <a:gd name="adj1" fmla="val 78877"/>
            </a:avLst>
          </a:prstGeom>
          <a:solidFill>
            <a:schemeClr val="tx2"/>
          </a:solidFill>
          <a:ln w="25400" cmpd="sng">
            <a:solidFill>
              <a:schemeClr val="accent4"/>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5" name="Straight Arrow Connector 24"/>
          <p:cNvCxnSpPr/>
          <p:nvPr/>
        </p:nvCxnSpPr>
        <p:spPr bwMode="auto">
          <a:xfrm rot="5400000">
            <a:off x="3815135" y="3930043"/>
            <a:ext cx="1399879" cy="706155"/>
          </a:xfrm>
          <a:prstGeom prst="bentConnector3">
            <a:avLst>
              <a:gd name="adj1" fmla="val 84050"/>
            </a:avLst>
          </a:prstGeom>
          <a:solidFill>
            <a:schemeClr val="tx2"/>
          </a:solidFill>
          <a:ln w="25400" cmpd="sng">
            <a:solidFill>
              <a:schemeClr val="accent4"/>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6" name="Straight Arrow Connector 24"/>
          <p:cNvCxnSpPr/>
          <p:nvPr/>
        </p:nvCxnSpPr>
        <p:spPr bwMode="auto">
          <a:xfrm rot="16200000" flipH="1">
            <a:off x="5570890" y="3692959"/>
            <a:ext cx="1419456" cy="1160742"/>
          </a:xfrm>
          <a:prstGeom prst="bentConnector3">
            <a:avLst>
              <a:gd name="adj1" fmla="val 80358"/>
            </a:avLst>
          </a:prstGeom>
          <a:solidFill>
            <a:schemeClr val="tx2"/>
          </a:solidFill>
          <a:ln w="25400" cmpd="sng">
            <a:solidFill>
              <a:schemeClr val="accent4"/>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54" name="Right Brace 53"/>
          <p:cNvSpPr/>
          <p:nvPr/>
        </p:nvSpPr>
        <p:spPr bwMode="auto">
          <a:xfrm>
            <a:off x="8807168" y="3871112"/>
            <a:ext cx="914152" cy="2455131"/>
          </a:xfrm>
          <a:prstGeom prst="rightBrace">
            <a:avLst>
              <a:gd name="adj1" fmla="val 8333"/>
              <a:gd name="adj2" fmla="val 48799"/>
            </a:avLst>
          </a:prstGeom>
          <a:noFill/>
          <a:ln w="19050" cap="flat" cmpd="sng" algn="ctr">
            <a:solidFill>
              <a:schemeClr val="accent3"/>
            </a:solidFill>
            <a:prstDash val="solid"/>
            <a:round/>
            <a:headEnd type="none" w="med" len="med"/>
            <a:tailEnd type="none" w="med" len="med"/>
          </a:ln>
          <a:effectLst/>
        </p:spPr>
        <p:txBody>
          <a:bodyPr rtlCol="0" anchor="ctr"/>
          <a:lstStyle/>
          <a:p>
            <a:pPr algn="ctr" defTabSz="914103"/>
            <a:endParaRPr lang="en-US" sz="1899">
              <a:solidFill>
                <a:srgbClr val="000000"/>
              </a:solidFill>
            </a:endParaRPr>
          </a:p>
        </p:txBody>
      </p:sp>
      <p:sp>
        <p:nvSpPr>
          <p:cNvPr id="8" name="Rectangle 7"/>
          <p:cNvSpPr/>
          <p:nvPr/>
        </p:nvSpPr>
        <p:spPr bwMode="auto">
          <a:xfrm>
            <a:off x="8551746" y="1966358"/>
            <a:ext cx="3382362" cy="822736"/>
          </a:xfrm>
          <a:prstGeom prst="rect">
            <a:avLst/>
          </a:prstGeom>
          <a:no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Autofit/>
          </a:bodyPr>
          <a:lstStyle/>
          <a:p>
            <a:pPr defTabSz="1461152" fontAlgn="base">
              <a:spcBef>
                <a:spcPct val="0"/>
              </a:spcBef>
              <a:spcAft>
                <a:spcPct val="0"/>
              </a:spcAft>
            </a:pPr>
            <a:endParaRPr lang="en-US" sz="1999" dirty="0">
              <a:solidFill>
                <a:srgbClr val="000000"/>
              </a:solidFill>
              <a:cs typeface="Arial" charset="0"/>
            </a:endParaRPr>
          </a:p>
        </p:txBody>
      </p:sp>
      <p:sp>
        <p:nvSpPr>
          <p:cNvPr id="49" name="Rectangle 48"/>
          <p:cNvSpPr/>
          <p:nvPr/>
        </p:nvSpPr>
        <p:spPr bwMode="auto">
          <a:xfrm>
            <a:off x="5428287" y="1846588"/>
            <a:ext cx="804339" cy="457076"/>
          </a:xfrm>
          <a:prstGeom prst="rect">
            <a:avLst/>
          </a:prstGeom>
          <a:solidFill>
            <a:schemeClr val="accent1"/>
          </a:solidFill>
          <a:ln cap="rnd">
            <a:solidFill>
              <a:srgbClr val="0079A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2132" rIns="9141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License Server</a:t>
            </a:r>
          </a:p>
        </p:txBody>
      </p:sp>
      <p:sp>
        <p:nvSpPr>
          <p:cNvPr id="50" name="Rectangle 49"/>
          <p:cNvSpPr/>
          <p:nvPr/>
        </p:nvSpPr>
        <p:spPr bwMode="auto">
          <a:xfrm>
            <a:off x="3546455" y="1846588"/>
            <a:ext cx="804339" cy="457076"/>
          </a:xfrm>
          <a:prstGeom prst="rect">
            <a:avLst/>
          </a:prstGeom>
          <a:solidFill>
            <a:schemeClr val="accent1"/>
          </a:solidFill>
          <a:ln cap="rnd">
            <a:solidFill>
              <a:srgbClr val="0079A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rmAutofit/>
          </a:bodyPr>
          <a:lstStyle/>
          <a:p>
            <a:pPr algn="ctr" defTabSz="1948105" fontAlgn="base">
              <a:spcBef>
                <a:spcPct val="0"/>
              </a:spcBef>
              <a:spcAft>
                <a:spcPct val="0"/>
              </a:spcAft>
            </a:pPr>
            <a:r>
              <a:rPr lang="en-US" sz="1200" dirty="0">
                <a:solidFill>
                  <a:srgbClr val="FFFFFF"/>
                </a:solidFill>
                <a:cs typeface="Arial" charset="0"/>
              </a:rPr>
              <a:t>Studio</a:t>
            </a:r>
          </a:p>
        </p:txBody>
      </p:sp>
      <p:sp>
        <p:nvSpPr>
          <p:cNvPr id="51" name="Rectangle 50"/>
          <p:cNvSpPr/>
          <p:nvPr/>
        </p:nvSpPr>
        <p:spPr bwMode="auto">
          <a:xfrm>
            <a:off x="4506801" y="1846588"/>
            <a:ext cx="804339" cy="457076"/>
          </a:xfrm>
          <a:prstGeom prst="rect">
            <a:avLst/>
          </a:prstGeom>
          <a:solidFill>
            <a:schemeClr val="accent1"/>
          </a:solidFill>
          <a:ln cap="rnd">
            <a:solidFill>
              <a:srgbClr val="0079A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2132" rIns="91414"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Director</a:t>
            </a:r>
          </a:p>
        </p:txBody>
      </p:sp>
      <p:cxnSp>
        <p:nvCxnSpPr>
          <p:cNvPr id="57" name="Straight Arrow Connector 24"/>
          <p:cNvCxnSpPr>
            <a:stCxn id="51" idx="2"/>
          </p:cNvCxnSpPr>
          <p:nvPr/>
        </p:nvCxnSpPr>
        <p:spPr bwMode="auto">
          <a:xfrm rot="16200000" flipH="1">
            <a:off x="4817925" y="2394709"/>
            <a:ext cx="485430" cy="303339"/>
          </a:xfrm>
          <a:prstGeom prst="bentConnector3">
            <a:avLst>
              <a:gd name="adj1" fmla="val 50000"/>
            </a:avLst>
          </a:prstGeom>
          <a:solidFill>
            <a:schemeClr val="tx2"/>
          </a:solidFill>
          <a:ln w="28575"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58" name="Straight Arrow Connector 24"/>
          <p:cNvCxnSpPr>
            <a:endCxn id="49" idx="2"/>
          </p:cNvCxnSpPr>
          <p:nvPr/>
        </p:nvCxnSpPr>
        <p:spPr bwMode="auto">
          <a:xfrm rot="5400000" flipH="1" flipV="1">
            <a:off x="5464727" y="2423364"/>
            <a:ext cx="485430" cy="246030"/>
          </a:xfrm>
          <a:prstGeom prst="bentConnector3">
            <a:avLst>
              <a:gd name="adj1" fmla="val 50000"/>
            </a:avLst>
          </a:prstGeom>
          <a:solidFill>
            <a:schemeClr val="tx2"/>
          </a:solidFill>
          <a:ln w="28575"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59" name="Rounded Rectangle 58"/>
          <p:cNvSpPr/>
          <p:nvPr/>
        </p:nvSpPr>
        <p:spPr bwMode="auto">
          <a:xfrm>
            <a:off x="9403506" y="4200916"/>
            <a:ext cx="2554073" cy="1291343"/>
          </a:xfrm>
          <a:prstGeom prst="roundRect">
            <a:avLst/>
          </a:prstGeom>
          <a:solidFill>
            <a:schemeClr val="accent3"/>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8203" tIns="69101" rIns="138203" bIns="69101" numCol="1" spcCol="0" rtlCol="0" fromWordArt="0" anchor="ctr" anchorCtr="0" forceAA="0" compatLnSpc="1">
            <a:prstTxWarp prst="textNoShape">
              <a:avLst/>
            </a:prstTxWarp>
            <a:noAutofit/>
          </a:bodyPr>
          <a:lstStyle/>
          <a:p>
            <a:pPr algn="ctr" defTabSz="1461152" fontAlgn="base">
              <a:spcBef>
                <a:spcPct val="0"/>
              </a:spcBef>
              <a:spcAft>
                <a:spcPct val="0"/>
              </a:spcAft>
            </a:pPr>
            <a:r>
              <a:rPr lang="en-US" sz="1799" b="1" dirty="0">
                <a:solidFill>
                  <a:schemeClr val="bg1"/>
                </a:solidFill>
                <a:cs typeface="Arial" charset="0"/>
              </a:rPr>
              <a:t>Customer/Partner Managed</a:t>
            </a:r>
          </a:p>
        </p:txBody>
      </p:sp>
      <p:cxnSp>
        <p:nvCxnSpPr>
          <p:cNvPr id="63" name="Straight Arrow Connector 24"/>
          <p:cNvCxnSpPr>
            <a:stCxn id="70" idx="0"/>
          </p:cNvCxnSpPr>
          <p:nvPr/>
        </p:nvCxnSpPr>
        <p:spPr bwMode="auto">
          <a:xfrm rot="5400000" flipH="1" flipV="1">
            <a:off x="1104892" y="2296145"/>
            <a:ext cx="941402" cy="1992724"/>
          </a:xfrm>
          <a:prstGeom prst="bentConnector2">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3801928" y="6080971"/>
            <a:ext cx="2154244" cy="369204"/>
          </a:xfrm>
          <a:prstGeom prst="rect">
            <a:avLst/>
          </a:prstGeom>
          <a:noFill/>
        </p:spPr>
        <p:txBody>
          <a:bodyPr wrap="none" rtlCol="0">
            <a:spAutoFit/>
          </a:bodyPr>
          <a:lstStyle/>
          <a:p>
            <a:pPr defTabSz="914126"/>
            <a:r>
              <a:rPr lang="en-US" sz="1799" b="1" dirty="0"/>
              <a:t>Resource Location(s)</a:t>
            </a:r>
          </a:p>
        </p:txBody>
      </p:sp>
      <p:pic>
        <p:nvPicPr>
          <p:cNvPr id="70" name="Picture 69"/>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57501" y="3763208"/>
            <a:ext cx="843460" cy="843460"/>
          </a:xfrm>
          <a:prstGeom prst="rect">
            <a:avLst/>
          </a:prstGeom>
        </p:spPr>
      </p:pic>
      <p:sp>
        <p:nvSpPr>
          <p:cNvPr id="119" name="Rectangle 118"/>
          <p:cNvSpPr/>
          <p:nvPr/>
        </p:nvSpPr>
        <p:spPr bwMode="auto">
          <a:xfrm>
            <a:off x="4607564" y="2818940"/>
            <a:ext cx="1324094" cy="734395"/>
          </a:xfrm>
          <a:prstGeom prst="rect">
            <a:avLst/>
          </a:prstGeom>
          <a:solidFill>
            <a:schemeClr val="accent1"/>
          </a:solidFill>
          <a:ln>
            <a:solidFill>
              <a:schemeClr val="accent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4266" tIns="92132" rIns="184266"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a:solidFill>
                  <a:srgbClr val="FFFFFF"/>
                </a:solidFill>
                <a:cs typeface="Arial" charset="0"/>
              </a:rPr>
              <a:t>Delivery Controllers</a:t>
            </a:r>
            <a:endParaRPr lang="en-US" sz="1200" dirty="0">
              <a:solidFill>
                <a:srgbClr val="FFFFFF"/>
              </a:solidFill>
              <a:cs typeface="Arial" charset="0"/>
            </a:endParaRPr>
          </a:p>
        </p:txBody>
      </p:sp>
      <p:cxnSp>
        <p:nvCxnSpPr>
          <p:cNvPr id="48" name="Straight Arrow Connector 24"/>
          <p:cNvCxnSpPr/>
          <p:nvPr/>
        </p:nvCxnSpPr>
        <p:spPr bwMode="auto">
          <a:xfrm rot="16200000" flipH="1">
            <a:off x="4245145" y="2337096"/>
            <a:ext cx="505008" cy="458684"/>
          </a:xfrm>
          <a:prstGeom prst="bentConnector3">
            <a:avLst>
              <a:gd name="adj1" fmla="val 50000"/>
            </a:avLst>
          </a:prstGeom>
          <a:solidFill>
            <a:schemeClr val="tx2"/>
          </a:solidFill>
          <a:ln w="28575"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52" name="Straight Arrow Connector 24"/>
          <p:cNvCxnSpPr/>
          <p:nvPr/>
        </p:nvCxnSpPr>
        <p:spPr bwMode="auto">
          <a:xfrm>
            <a:off x="3985897" y="2944710"/>
            <a:ext cx="639906" cy="0"/>
          </a:xfrm>
          <a:prstGeom prst="straightConnector1">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21" name="Rectangle 120"/>
          <p:cNvSpPr/>
          <p:nvPr/>
        </p:nvSpPr>
        <p:spPr bwMode="auto">
          <a:xfrm>
            <a:off x="2583963" y="2588355"/>
            <a:ext cx="1506454" cy="458220"/>
          </a:xfrm>
          <a:prstGeom prst="rect">
            <a:avLst/>
          </a:prstGeom>
          <a:solidFill>
            <a:schemeClr val="accent1"/>
          </a:solidFill>
          <a:ln>
            <a:solidFill>
              <a:schemeClr val="accent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2132" rIns="91414" bIns="92132" numCol="1" spcCol="0" rtlCol="0" fromWordArt="0" anchor="ctr" anchorCtr="0" forceAA="0" compatLnSpc="1">
            <a:prstTxWarp prst="textNoShape">
              <a:avLst/>
            </a:prstTxWarp>
            <a:noAutofit/>
          </a:bodyPr>
          <a:lstStyle/>
          <a:p>
            <a:pPr algn="ctr" defTabSz="1948105" fontAlgn="base">
              <a:spcBef>
                <a:spcPct val="0"/>
              </a:spcBef>
              <a:spcAft>
                <a:spcPct val="0"/>
              </a:spcAft>
            </a:pPr>
            <a:r>
              <a:rPr lang="en-US" sz="1200" dirty="0">
                <a:solidFill>
                  <a:srgbClr val="FFFFFF"/>
                </a:solidFill>
                <a:cs typeface="Arial" charset="0"/>
              </a:rPr>
              <a:t>StoreFront/</a:t>
            </a:r>
            <a:br>
              <a:rPr lang="en-US" sz="1200" dirty="0">
                <a:solidFill>
                  <a:srgbClr val="FFFFFF"/>
                </a:solidFill>
                <a:cs typeface="Arial" charset="0"/>
              </a:rPr>
            </a:br>
            <a:r>
              <a:rPr lang="en-US" sz="1200" dirty="0">
                <a:solidFill>
                  <a:srgbClr val="FFFFFF"/>
                </a:solidFill>
                <a:cs typeface="Arial" charset="0"/>
              </a:rPr>
              <a:t>Receiver for Web</a:t>
            </a:r>
          </a:p>
        </p:txBody>
      </p:sp>
      <p:sp>
        <p:nvSpPr>
          <p:cNvPr id="64" name="Text Placeholder 2"/>
          <p:cNvSpPr txBox="1">
            <a:spLocks/>
          </p:cNvSpPr>
          <p:nvPr/>
        </p:nvSpPr>
        <p:spPr>
          <a:xfrm>
            <a:off x="275293" y="763411"/>
            <a:ext cx="11312729" cy="514113"/>
          </a:xfrm>
          <a:prstGeom prst="rect">
            <a:avLst/>
          </a:prstGeom>
        </p:spPr>
        <p:txBody>
          <a:bodyPr/>
          <a:lstStyle>
            <a:lvl1pPr marL="227013" indent="-227013" algn="l" defTabSz="1088291"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88" indent="-228600" algn="l" defTabSz="1088291" rtl="0" eaLnBrk="1" latinLnBrk="0" hangingPunct="1">
              <a:lnSpc>
                <a:spcPct val="100000"/>
              </a:lnSpc>
              <a:spcBef>
                <a:spcPts val="300"/>
              </a:spcBef>
              <a:buClrTx/>
              <a:buSzPct val="100000"/>
              <a:buFont typeface="Lucida Grande"/>
              <a:buChar char="–"/>
              <a:tabLst/>
              <a:defRPr lang="en-US" sz="2000" kern="1200" baseline="0" dirty="0" smtClean="0">
                <a:solidFill>
                  <a:schemeClr val="bg2"/>
                </a:solidFill>
                <a:latin typeface="+mn-lt"/>
                <a:ea typeface="+mn-ea"/>
                <a:cs typeface="+mn-cs"/>
              </a:defRPr>
            </a:lvl2pPr>
            <a:lvl3pPr marL="688975" indent="-230188" algn="l" defTabSz="1088291" rtl="0" eaLnBrk="1" latinLnBrk="0" hangingPunct="1">
              <a:lnSpc>
                <a:spcPct val="100000"/>
              </a:lnSpc>
              <a:spcBef>
                <a:spcPts val="300"/>
              </a:spcBef>
              <a:buClrTx/>
              <a:buFont typeface="Lucida Grande"/>
              <a:buChar char="–"/>
              <a:tabLst/>
              <a:defRPr lang="en-US" sz="1800" kern="1200" dirty="0" smtClean="0">
                <a:solidFill>
                  <a:schemeClr val="bg2"/>
                </a:solidFill>
                <a:latin typeface="+mn-lt"/>
                <a:ea typeface="+mn-ea"/>
                <a:cs typeface="+mn-cs"/>
              </a:defRPr>
            </a:lvl3pPr>
            <a:lvl4pPr marL="919163" indent="-230188" algn="l" defTabSz="1088291" rtl="0" eaLnBrk="1" latinLnBrk="0" hangingPunct="1">
              <a:lnSpc>
                <a:spcPct val="100000"/>
              </a:lnSpc>
              <a:spcBef>
                <a:spcPts val="300"/>
              </a:spcBef>
              <a:buClrTx/>
              <a:buFont typeface="Lucida Grande"/>
              <a:buChar char="–"/>
              <a:tabLst/>
              <a:defRPr lang="en-US" sz="1600" kern="1200" baseline="0" dirty="0" smtClean="0">
                <a:solidFill>
                  <a:schemeClr val="bg2"/>
                </a:solidFill>
                <a:latin typeface="+mn-lt"/>
                <a:ea typeface="+mn-ea"/>
                <a:cs typeface="+mn-cs"/>
              </a:defRPr>
            </a:lvl4pPr>
            <a:lvl5pPr marL="1147763" indent="-228600" algn="l" defTabSz="1088291" rtl="0" eaLnBrk="1" latinLnBrk="0" hangingPunct="1">
              <a:lnSpc>
                <a:spcPct val="100000"/>
              </a:lnSpc>
              <a:spcBef>
                <a:spcPts val="300"/>
              </a:spcBef>
              <a:buClrTx/>
              <a:buFont typeface="Lucida Grande"/>
              <a:buChar char="–"/>
              <a:tabLst/>
              <a:defRPr lang="en-US" sz="1600" kern="1200" baseline="0" dirty="0">
                <a:solidFill>
                  <a:schemeClr val="bg2"/>
                </a:solidFill>
                <a:latin typeface="+mn-lt"/>
                <a:ea typeface="+mn-ea"/>
                <a:cs typeface="+mn-cs"/>
              </a:defRPr>
            </a:lvl5pPr>
            <a:lvl6pPr marL="911225" indent="-231775" algn="l" defTabSz="1088291" rtl="0" eaLnBrk="1" latinLnBrk="0" hangingPunct="1">
              <a:spcBef>
                <a:spcPct val="20000"/>
              </a:spcBef>
              <a:buClr>
                <a:schemeClr val="bg1"/>
              </a:buClr>
              <a:buFont typeface="Arial"/>
              <a:buChar char="•"/>
              <a:defRPr sz="1400" kern="1200" baseline="0">
                <a:solidFill>
                  <a:schemeClr val="bg1"/>
                </a:solidFill>
                <a:latin typeface="+mn-lt"/>
                <a:ea typeface="+mn-ea"/>
                <a:cs typeface="+mn-cs"/>
              </a:defRPr>
            </a:lvl6pPr>
            <a:lvl7pPr marL="1141413" indent="-230188" algn="l" defTabSz="1088291"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2000" dirty="0">
                <a:solidFill>
                  <a:srgbClr val="7F7F7F"/>
                </a:solidFill>
              </a:rPr>
              <a:t>Cloud-based management, local resources – less to deploy plus faster</a:t>
            </a:r>
            <a:r>
              <a:rPr lang="en-US" sz="2000" dirty="0">
                <a:solidFill>
                  <a:srgbClr val="7F7F7F"/>
                </a:solidFill>
                <a:latin typeface="Arial"/>
              </a:rPr>
              <a:t>, simpler deployment</a:t>
            </a:r>
            <a:endParaRPr dirty="0">
              <a:solidFill>
                <a:srgbClr val="7F7F7F"/>
              </a:solidFill>
              <a:latin typeface="Arial"/>
            </a:endParaRPr>
          </a:p>
        </p:txBody>
      </p:sp>
      <p:grpSp>
        <p:nvGrpSpPr>
          <p:cNvPr id="31" name="Group 30"/>
          <p:cNvGrpSpPr/>
          <p:nvPr/>
        </p:nvGrpSpPr>
        <p:grpSpPr>
          <a:xfrm>
            <a:off x="2987450" y="3566856"/>
            <a:ext cx="1684490" cy="1416722"/>
            <a:chOff x="2987450" y="3566856"/>
            <a:chExt cx="1684490" cy="1416722"/>
          </a:xfrm>
        </p:grpSpPr>
        <p:cxnSp>
          <p:nvCxnSpPr>
            <p:cNvPr id="75" name="Straight Arrow Connector 24"/>
            <p:cNvCxnSpPr/>
            <p:nvPr/>
          </p:nvCxnSpPr>
          <p:spPr bwMode="auto">
            <a:xfrm>
              <a:off x="2987451" y="4699889"/>
              <a:ext cx="0" cy="283689"/>
            </a:xfrm>
            <a:prstGeom prst="straightConnector1">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76" name="Straight Arrow Connector 24"/>
            <p:cNvCxnSpPr/>
            <p:nvPr/>
          </p:nvCxnSpPr>
          <p:spPr bwMode="auto">
            <a:xfrm flipV="1">
              <a:off x="4671940" y="3566856"/>
              <a:ext cx="0" cy="1124614"/>
            </a:xfrm>
            <a:prstGeom prst="straightConnector1">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987450" y="4691470"/>
              <a:ext cx="1672728"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cxnSp>
        <p:nvCxnSpPr>
          <p:cNvPr id="78" name="Straight Arrow Connector 24"/>
          <p:cNvCxnSpPr>
            <a:stCxn id="70" idx="2"/>
            <a:endCxn id="37" idx="1"/>
          </p:cNvCxnSpPr>
          <p:nvPr/>
        </p:nvCxnSpPr>
        <p:spPr bwMode="auto">
          <a:xfrm rot="16200000" flipH="1">
            <a:off x="1214339" y="3971559"/>
            <a:ext cx="650637" cy="1920853"/>
          </a:xfrm>
          <a:prstGeom prst="bentConnector2">
            <a:avLst/>
          </a:prstGeom>
          <a:solidFill>
            <a:schemeClr val="tx2"/>
          </a:solidFill>
          <a:ln w="25400" cmpd="sng">
            <a:solidFill>
              <a:schemeClr val="accent4"/>
            </a:solidFill>
            <a:headEnd type="none" w="med" len="med"/>
            <a:tailEnd type="arrow"/>
          </a:ln>
        </p:spPr>
        <p:style>
          <a:lnRef idx="1">
            <a:schemeClr val="dk1"/>
          </a:lnRef>
          <a:fillRef idx="0">
            <a:schemeClr val="dk1"/>
          </a:fillRef>
          <a:effectRef idx="0">
            <a:schemeClr val="dk1"/>
          </a:effectRef>
          <a:fontRef idx="minor">
            <a:schemeClr val="tx1"/>
          </a:fontRef>
        </p:style>
      </p:cxnSp>
      <p:grpSp>
        <p:nvGrpSpPr>
          <p:cNvPr id="53" name="Group 52"/>
          <p:cNvGrpSpPr/>
          <p:nvPr/>
        </p:nvGrpSpPr>
        <p:grpSpPr>
          <a:xfrm>
            <a:off x="3478956" y="4239102"/>
            <a:ext cx="2613494" cy="307777"/>
            <a:chOff x="3180899" y="4284761"/>
            <a:chExt cx="1905112" cy="307858"/>
          </a:xfrm>
        </p:grpSpPr>
        <p:sp>
          <p:nvSpPr>
            <p:cNvPr id="55" name="Rounded Rectangle 54"/>
            <p:cNvSpPr/>
            <p:nvPr/>
          </p:nvSpPr>
          <p:spPr bwMode="auto">
            <a:xfrm>
              <a:off x="3180899" y="4288553"/>
              <a:ext cx="1905112" cy="303036"/>
            </a:xfrm>
            <a:prstGeom prst="roundRect">
              <a:avLst/>
            </a:prstGeom>
            <a:solidFill>
              <a:schemeClr val="accent1"/>
            </a:solidFill>
            <a:ln w="9525" cap="flat" cmpd="sng" algn="ctr">
              <a:solidFill>
                <a:schemeClr val="accent1">
                  <a:lumMod val="50000"/>
                </a:schemeClr>
              </a:solid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62500" lnSpcReduction="20000"/>
            </a:bodyPr>
            <a:lstStyle/>
            <a:p>
              <a:pPr algn="ctr" defTabSz="1461152" fontAlgn="base">
                <a:spcBef>
                  <a:spcPct val="0"/>
                </a:spcBef>
                <a:spcAft>
                  <a:spcPct val="0"/>
                </a:spcAft>
              </a:pPr>
              <a:endParaRPr lang="en-US" sz="1799" dirty="0">
                <a:solidFill>
                  <a:srgbClr val="414141"/>
                </a:solidFill>
                <a:cs typeface="Arial" charset="0"/>
              </a:endParaRPr>
            </a:p>
          </p:txBody>
        </p:sp>
        <p:sp>
          <p:nvSpPr>
            <p:cNvPr id="56" name="TextBox 55"/>
            <p:cNvSpPr txBox="1"/>
            <p:nvPr/>
          </p:nvSpPr>
          <p:spPr>
            <a:xfrm>
              <a:off x="4094622" y="4284761"/>
              <a:ext cx="134660" cy="307858"/>
            </a:xfrm>
            <a:prstGeom prst="rect">
              <a:avLst/>
            </a:prstGeom>
            <a:noFill/>
            <a:ln>
              <a:noFill/>
            </a:ln>
          </p:spPr>
          <p:txBody>
            <a:bodyPr wrap="none" rtlCol="0">
              <a:spAutoFit/>
            </a:bodyPr>
            <a:lstStyle/>
            <a:p>
              <a:pPr algn="ctr" defTabSz="914126"/>
              <a:endParaRPr lang="en-US" sz="1400" dirty="0">
                <a:solidFill>
                  <a:srgbClr val="FFFFFF"/>
                </a:solidFill>
              </a:endParaRPr>
            </a:p>
          </p:txBody>
        </p:sp>
      </p:grpSp>
      <p:grpSp>
        <p:nvGrpSpPr>
          <p:cNvPr id="4" name="Group 3"/>
          <p:cNvGrpSpPr/>
          <p:nvPr/>
        </p:nvGrpSpPr>
        <p:grpSpPr>
          <a:xfrm>
            <a:off x="3365193" y="4305645"/>
            <a:ext cx="2613494" cy="307777"/>
            <a:chOff x="3180899" y="4284761"/>
            <a:chExt cx="1905112" cy="307858"/>
          </a:xfrm>
        </p:grpSpPr>
        <p:sp>
          <p:nvSpPr>
            <p:cNvPr id="2" name="Rounded Rectangle 1"/>
            <p:cNvSpPr/>
            <p:nvPr/>
          </p:nvSpPr>
          <p:spPr bwMode="auto">
            <a:xfrm>
              <a:off x="3180899" y="4288553"/>
              <a:ext cx="1905112" cy="303036"/>
            </a:xfrm>
            <a:prstGeom prst="roundRect">
              <a:avLst/>
            </a:prstGeom>
            <a:solidFill>
              <a:schemeClr val="accent1"/>
            </a:solidFill>
            <a:ln w="9525" cap="flat" cmpd="sng" algn="ctr">
              <a:solidFill>
                <a:schemeClr val="accent1">
                  <a:lumMod val="50000"/>
                </a:schemeClr>
              </a:solid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62500" lnSpcReduction="20000"/>
            </a:bodyPr>
            <a:lstStyle/>
            <a:p>
              <a:pPr algn="ctr" defTabSz="1461152" fontAlgn="base">
                <a:spcBef>
                  <a:spcPct val="0"/>
                </a:spcBef>
                <a:spcAft>
                  <a:spcPct val="0"/>
                </a:spcAft>
              </a:pPr>
              <a:endParaRPr lang="en-US" sz="1799" dirty="0">
                <a:solidFill>
                  <a:srgbClr val="414141"/>
                </a:solidFill>
                <a:cs typeface="Arial" charset="0"/>
              </a:endParaRPr>
            </a:p>
          </p:txBody>
        </p:sp>
        <p:sp>
          <p:nvSpPr>
            <p:cNvPr id="3" name="TextBox 2"/>
            <p:cNvSpPr txBox="1"/>
            <p:nvPr/>
          </p:nvSpPr>
          <p:spPr>
            <a:xfrm>
              <a:off x="3624273" y="4284761"/>
              <a:ext cx="1075358" cy="307858"/>
            </a:xfrm>
            <a:prstGeom prst="rect">
              <a:avLst/>
            </a:prstGeom>
            <a:noFill/>
            <a:ln>
              <a:noFill/>
            </a:ln>
          </p:spPr>
          <p:txBody>
            <a:bodyPr wrap="none" rtlCol="0">
              <a:spAutoFit/>
            </a:bodyPr>
            <a:lstStyle/>
            <a:p>
              <a:pPr algn="ctr" defTabSz="914126"/>
              <a:r>
                <a:rPr lang="en-US" sz="1400" dirty="0">
                  <a:solidFill>
                    <a:srgbClr val="FFFFFF"/>
                  </a:solidFill>
                </a:rPr>
                <a:t>Cloud Connectors</a:t>
              </a:r>
            </a:p>
          </p:txBody>
        </p:sp>
      </p:grpSp>
      <p:sp>
        <p:nvSpPr>
          <p:cNvPr id="68" name="TextBox 67">
            <a:extLst>
              <a:ext uri="{FF2B5EF4-FFF2-40B4-BE49-F238E27FC236}">
                <a16:creationId xmlns:a16="http://schemas.microsoft.com/office/drawing/2014/main" id="{BED3BBDF-ECF1-4678-9809-F13C5B9E8DD4}"/>
              </a:ext>
            </a:extLst>
          </p:cNvPr>
          <p:cNvSpPr txBox="1"/>
          <p:nvPr/>
        </p:nvSpPr>
        <p:spPr>
          <a:xfrm>
            <a:off x="254780" y="174917"/>
            <a:ext cx="11480019" cy="707886"/>
          </a:xfrm>
          <a:prstGeom prst="rect">
            <a:avLst/>
          </a:prstGeom>
          <a:noFill/>
        </p:spPr>
        <p:txBody>
          <a:bodyPr wrap="square" rtlCol="0">
            <a:spAutoFit/>
          </a:bodyPr>
          <a:lstStyle/>
          <a:p>
            <a:r>
              <a:rPr lang="en-US" sz="4000" b="1" dirty="0">
                <a:solidFill>
                  <a:schemeClr val="accent1"/>
                </a:solidFill>
                <a:latin typeface="+mj-lt"/>
              </a:rPr>
              <a:t>Citrix Cloud: Uniting Delivery of All Citrix Services</a:t>
            </a:r>
          </a:p>
        </p:txBody>
      </p:sp>
      <p:sp>
        <p:nvSpPr>
          <p:cNvPr id="71" name="TextBox 70">
            <a:extLst>
              <a:ext uri="{FF2B5EF4-FFF2-40B4-BE49-F238E27FC236}">
                <a16:creationId xmlns:a16="http://schemas.microsoft.com/office/drawing/2014/main" id="{5FBE29EE-D662-4982-AC92-ECD1ACD80BE0}"/>
              </a:ext>
            </a:extLst>
          </p:cNvPr>
          <p:cNvSpPr txBox="1"/>
          <p:nvPr/>
        </p:nvSpPr>
        <p:spPr>
          <a:xfrm>
            <a:off x="3963021" y="1253845"/>
            <a:ext cx="1745991" cy="461665"/>
          </a:xfrm>
          <a:prstGeom prst="rect">
            <a:avLst/>
          </a:prstGeom>
          <a:noFill/>
        </p:spPr>
        <p:txBody>
          <a:bodyPr wrap="none" rtlCol="0">
            <a:spAutoFit/>
          </a:bodyPr>
          <a:lstStyle/>
          <a:p>
            <a:pPr defTabSz="914126"/>
            <a:r>
              <a:rPr lang="en-US" sz="2400" dirty="0">
                <a:latin typeface="Citrix New Sans Semibold" panose="020F0703040200060004" pitchFamily="34" charset="0"/>
              </a:rPr>
              <a:t>Citrix Cloud</a:t>
            </a:r>
          </a:p>
        </p:txBody>
      </p:sp>
    </p:spTree>
    <p:extLst>
      <p:ext uri="{BB962C8B-B14F-4D97-AF65-F5344CB8AC3E}">
        <p14:creationId xmlns:p14="http://schemas.microsoft.com/office/powerpoint/2010/main" val="27665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8"/>
          <p:cNvSpPr>
            <a:spLocks noGrp="1"/>
          </p:cNvSpPr>
          <p:nvPr>
            <p:ph sz="quarter" idx="4294967295"/>
          </p:nvPr>
        </p:nvSpPr>
        <p:spPr>
          <a:xfrm>
            <a:off x="144250" y="942566"/>
            <a:ext cx="5334269" cy="4462760"/>
          </a:xfrm>
          <a:prstGeom prst="rect">
            <a:avLst/>
          </a:prstGeom>
          <a:noFill/>
        </p:spPr>
        <p:txBody>
          <a:bodyPr>
            <a:normAutofit fontScale="92500" lnSpcReduction="20000"/>
          </a:bodyPr>
          <a:lstStyle/>
          <a:p>
            <a:pPr>
              <a:spcBef>
                <a:spcPts val="0"/>
              </a:spcBef>
              <a:spcAft>
                <a:spcPts val="1200"/>
              </a:spcAft>
              <a:buClr>
                <a:schemeClr val="tx1"/>
              </a:buClr>
            </a:pPr>
            <a:endParaRPr lang="en-US" sz="2000" b="1" dirty="0"/>
          </a:p>
          <a:p>
            <a:pPr marL="573018" lvl="2" indent="-342900">
              <a:spcBef>
                <a:spcPts val="0"/>
              </a:spcBef>
              <a:spcAft>
                <a:spcPts val="1200"/>
              </a:spcAft>
              <a:buClr>
                <a:schemeClr val="tx1"/>
              </a:buClr>
              <a:buSzPct val="125000"/>
            </a:pPr>
            <a:r>
              <a:rPr lang="en-GB" sz="2400" b="1" dirty="0">
                <a:solidFill>
                  <a:schemeClr val="accent6"/>
                </a:solidFill>
              </a:rPr>
              <a:t>Faster</a:t>
            </a:r>
            <a:r>
              <a:rPr lang="en-GB" sz="2400" dirty="0"/>
              <a:t> to deploy Citrix technologies</a:t>
            </a:r>
          </a:p>
          <a:p>
            <a:pPr marL="573018" lvl="2" indent="-342900">
              <a:spcBef>
                <a:spcPts val="0"/>
              </a:spcBef>
              <a:spcAft>
                <a:spcPts val="1200"/>
              </a:spcAft>
              <a:buClr>
                <a:schemeClr val="tx1"/>
              </a:buClr>
              <a:buSzPct val="125000"/>
            </a:pPr>
            <a:r>
              <a:rPr lang="en-GB" sz="2400" b="1" dirty="0">
                <a:solidFill>
                  <a:schemeClr val="accent6"/>
                </a:solidFill>
              </a:rPr>
              <a:t>Integrated</a:t>
            </a:r>
            <a:r>
              <a:rPr lang="en-GB" sz="2400" dirty="0">
                <a:solidFill>
                  <a:schemeClr val="accent6"/>
                </a:solidFill>
              </a:rPr>
              <a:t> </a:t>
            </a:r>
            <a:r>
              <a:rPr lang="en-GB" sz="2400" dirty="0"/>
              <a:t>Citrix environments</a:t>
            </a:r>
          </a:p>
          <a:p>
            <a:pPr marL="573018" lvl="2" indent="-342900">
              <a:spcBef>
                <a:spcPts val="0"/>
              </a:spcBef>
              <a:spcAft>
                <a:spcPts val="1200"/>
              </a:spcAft>
              <a:buClr>
                <a:schemeClr val="tx1"/>
              </a:buClr>
              <a:buSzPct val="125000"/>
            </a:pPr>
            <a:r>
              <a:rPr lang="en-GB" sz="2400" dirty="0"/>
              <a:t>Inherently </a:t>
            </a:r>
            <a:r>
              <a:rPr lang="en-GB" sz="2400" b="1" dirty="0">
                <a:solidFill>
                  <a:schemeClr val="accent6"/>
                </a:solidFill>
              </a:rPr>
              <a:t>multi-site</a:t>
            </a:r>
            <a:endParaRPr lang="en-GB" sz="2400" dirty="0"/>
          </a:p>
          <a:p>
            <a:pPr marL="573018" lvl="2" indent="-342900">
              <a:spcBef>
                <a:spcPts val="0"/>
              </a:spcBef>
              <a:spcAft>
                <a:spcPts val="1200"/>
              </a:spcAft>
              <a:buClr>
                <a:schemeClr val="tx1"/>
              </a:buClr>
              <a:buSzPct val="125000"/>
            </a:pPr>
            <a:r>
              <a:rPr lang="en-GB" sz="2400" dirty="0"/>
              <a:t>No more upgrades - receive new functionality </a:t>
            </a:r>
            <a:r>
              <a:rPr lang="en-GB" sz="2400" b="1" dirty="0">
                <a:solidFill>
                  <a:schemeClr val="accent6"/>
                </a:solidFill>
              </a:rPr>
              <a:t>automatically</a:t>
            </a:r>
          </a:p>
          <a:p>
            <a:pPr marL="571432" lvl="2" indent="-342900">
              <a:spcBef>
                <a:spcPts val="0"/>
              </a:spcBef>
              <a:spcAft>
                <a:spcPts val="1200"/>
              </a:spcAft>
              <a:buClr>
                <a:schemeClr val="tx1"/>
              </a:buClr>
              <a:buSzPct val="125000"/>
            </a:pPr>
            <a:r>
              <a:rPr lang="en-US" sz="2400" b="1" dirty="0">
                <a:solidFill>
                  <a:schemeClr val="accent6"/>
                </a:solidFill>
              </a:rPr>
              <a:t>Less technical </a:t>
            </a:r>
            <a:r>
              <a:rPr lang="en-US" sz="2400" dirty="0"/>
              <a:t>expertise required to setup and administer</a:t>
            </a:r>
          </a:p>
          <a:p>
            <a:pPr marL="571432" lvl="2" indent="-342900">
              <a:spcBef>
                <a:spcPts val="0"/>
              </a:spcBef>
              <a:spcAft>
                <a:spcPts val="1200"/>
              </a:spcAft>
              <a:buClr>
                <a:schemeClr val="tx1"/>
              </a:buClr>
              <a:buSzPct val="125000"/>
            </a:pPr>
            <a:r>
              <a:rPr lang="en-US" sz="2400" dirty="0"/>
              <a:t>No need to maintain </a:t>
            </a:r>
            <a:r>
              <a:rPr lang="en-US" sz="2400" b="1" dirty="0">
                <a:solidFill>
                  <a:schemeClr val="accent6"/>
                </a:solidFill>
              </a:rPr>
              <a:t>physical </a:t>
            </a:r>
            <a:r>
              <a:rPr lang="en-US" sz="2400" dirty="0"/>
              <a:t>infrastructure</a:t>
            </a:r>
          </a:p>
          <a:p>
            <a:pPr marL="571432" lvl="2" indent="-342900">
              <a:spcBef>
                <a:spcPts val="0"/>
              </a:spcBef>
              <a:spcAft>
                <a:spcPts val="1200"/>
              </a:spcAft>
              <a:buClr>
                <a:schemeClr val="tx1"/>
              </a:buClr>
              <a:buSzPct val="125000"/>
            </a:pPr>
            <a:r>
              <a:rPr lang="en-GB" sz="2400" b="1" dirty="0">
                <a:solidFill>
                  <a:schemeClr val="accent6"/>
                </a:solidFill>
              </a:rPr>
              <a:t>Less</a:t>
            </a:r>
            <a:r>
              <a:rPr lang="en-GB" sz="2400" b="1" dirty="0"/>
              <a:t> </a:t>
            </a:r>
            <a:r>
              <a:rPr lang="en-GB" sz="2400" dirty="0"/>
              <a:t>up-front investment</a:t>
            </a:r>
          </a:p>
          <a:p>
            <a:pPr marL="571432" lvl="2" indent="-342900">
              <a:spcBef>
                <a:spcPts val="0"/>
              </a:spcBef>
              <a:spcAft>
                <a:spcPts val="1200"/>
              </a:spcAft>
              <a:buClr>
                <a:schemeClr val="tx1"/>
              </a:buClr>
              <a:buSzPct val="125000"/>
            </a:pPr>
            <a:r>
              <a:rPr lang="en-GB" sz="2400" dirty="0"/>
              <a:t>Cloud </a:t>
            </a:r>
            <a:r>
              <a:rPr lang="en-GB" sz="2400" b="1" dirty="0">
                <a:solidFill>
                  <a:schemeClr val="accent6"/>
                </a:solidFill>
              </a:rPr>
              <a:t>success</a:t>
            </a:r>
            <a:r>
              <a:rPr lang="en-GB" sz="2400" dirty="0"/>
              <a:t> management</a:t>
            </a:r>
            <a:endParaRPr lang="en-GB" sz="2400" b="1" dirty="0">
              <a:solidFill>
                <a:schemeClr val="accent6"/>
              </a:solidFill>
            </a:endParaRPr>
          </a:p>
        </p:txBody>
      </p:sp>
      <p:sp>
        <p:nvSpPr>
          <p:cNvPr id="7" name="TextBox 6">
            <a:extLst>
              <a:ext uri="{FF2B5EF4-FFF2-40B4-BE49-F238E27FC236}">
                <a16:creationId xmlns:a16="http://schemas.microsoft.com/office/drawing/2014/main" id="{45D81745-C480-4BF0-8EB1-852EA1CE0F87}"/>
              </a:ext>
            </a:extLst>
          </p:cNvPr>
          <p:cNvSpPr txBox="1"/>
          <p:nvPr/>
        </p:nvSpPr>
        <p:spPr>
          <a:xfrm>
            <a:off x="254780" y="174917"/>
            <a:ext cx="11480019" cy="707886"/>
          </a:xfrm>
          <a:prstGeom prst="rect">
            <a:avLst/>
          </a:prstGeom>
          <a:noFill/>
        </p:spPr>
        <p:txBody>
          <a:bodyPr wrap="square" rtlCol="0">
            <a:spAutoFit/>
          </a:bodyPr>
          <a:lstStyle/>
          <a:p>
            <a:r>
              <a:rPr lang="en-US" sz="4000" b="1" dirty="0">
                <a:solidFill>
                  <a:schemeClr val="accent1"/>
                </a:solidFill>
                <a:latin typeface="+mj-lt"/>
              </a:rPr>
              <a:t>Citrix Cloud Benefits</a:t>
            </a:r>
          </a:p>
        </p:txBody>
      </p:sp>
      <p:sp>
        <p:nvSpPr>
          <p:cNvPr id="4" name="AutoShape 2" descr="Related image">
            <a:extLst>
              <a:ext uri="{FF2B5EF4-FFF2-40B4-BE49-F238E27FC236}">
                <a16:creationId xmlns:a16="http://schemas.microsoft.com/office/drawing/2014/main" id="{9628A4FE-3DB1-4F33-9941-D8F98ADCE1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A6E7CC7-767D-4162-95F2-733D47D47FD6}"/>
              </a:ext>
            </a:extLst>
          </p:cNvPr>
          <p:cNvPicPr>
            <a:picLocks noChangeAspect="1"/>
          </p:cNvPicPr>
          <p:nvPr/>
        </p:nvPicPr>
        <p:blipFill>
          <a:blip r:embed="rId2"/>
          <a:stretch>
            <a:fillRect/>
          </a:stretch>
        </p:blipFill>
        <p:spPr>
          <a:xfrm>
            <a:off x="5478520" y="1699437"/>
            <a:ext cx="6256279" cy="3459125"/>
          </a:xfrm>
          <a:prstGeom prst="rect">
            <a:avLst/>
          </a:prstGeom>
        </p:spPr>
      </p:pic>
    </p:spTree>
    <p:extLst>
      <p:ext uri="{BB962C8B-B14F-4D97-AF65-F5344CB8AC3E}">
        <p14:creationId xmlns:p14="http://schemas.microsoft.com/office/powerpoint/2010/main" val="397162023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759" y="1623281"/>
            <a:ext cx="6647894" cy="5069398"/>
          </a:xfrm>
          <a:prstGeom prst="rect">
            <a:avLst/>
          </a:prstGeom>
        </p:spPr>
      </p:pic>
      <p:sp>
        <p:nvSpPr>
          <p:cNvPr id="3" name="Subtitle 2"/>
          <p:cNvSpPr>
            <a:spLocks noGrp="1"/>
          </p:cNvSpPr>
          <p:nvPr>
            <p:ph type="subTitle" idx="1"/>
          </p:nvPr>
        </p:nvSpPr>
        <p:spPr>
          <a:xfrm>
            <a:off x="3302643" y="294482"/>
            <a:ext cx="5586714" cy="919656"/>
          </a:xfrm>
        </p:spPr>
        <p:txBody>
          <a:bodyPr>
            <a:normAutofit fontScale="92500" lnSpcReduction="10000"/>
          </a:bodyPr>
          <a:lstStyle/>
          <a:p>
            <a:r>
              <a:rPr lang="en-US" dirty="0"/>
              <a:t>Introducing                                          </a:t>
            </a:r>
            <a:r>
              <a:rPr lang="en-US" sz="3600" dirty="0"/>
              <a:t>Citrix Workspace app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519" y="3149190"/>
            <a:ext cx="4655320" cy="93106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581" y="4790787"/>
            <a:ext cx="3324334" cy="57488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209" y="6081351"/>
            <a:ext cx="4917767" cy="449910"/>
          </a:xfrm>
          <a:prstGeom prst="rect">
            <a:avLst/>
          </a:prstGeom>
        </p:spPr>
      </p:pic>
      <p:sp>
        <p:nvSpPr>
          <p:cNvPr id="2" name="TextBox 1">
            <a:extLst>
              <a:ext uri="{FF2B5EF4-FFF2-40B4-BE49-F238E27FC236}">
                <a16:creationId xmlns:a16="http://schemas.microsoft.com/office/drawing/2014/main" id="{0417762F-A85B-1840-B43E-862F7B2CD716}"/>
              </a:ext>
            </a:extLst>
          </p:cNvPr>
          <p:cNvSpPr txBox="1"/>
          <p:nvPr/>
        </p:nvSpPr>
        <p:spPr>
          <a:xfrm>
            <a:off x="608839" y="553362"/>
            <a:ext cx="1295400" cy="584775"/>
          </a:xfrm>
          <a:prstGeom prst="rect">
            <a:avLst/>
          </a:prstGeom>
          <a:noFill/>
        </p:spPr>
        <p:txBody>
          <a:bodyPr wrap="square" rtlCol="0">
            <a:spAutoFit/>
          </a:bodyPr>
          <a:lstStyle/>
          <a:p>
            <a:pPr algn="ctr"/>
            <a:r>
              <a:rPr lang="en-US" sz="1600" dirty="0">
                <a:latin typeface="Citrix New Sans" panose="020F0503040200060004" pitchFamily="34" charset="77"/>
              </a:rPr>
              <a:t>Citrix Workspace</a:t>
            </a:r>
          </a:p>
        </p:txBody>
      </p:sp>
    </p:spTree>
    <p:extLst>
      <p:ext uri="{BB962C8B-B14F-4D97-AF65-F5344CB8AC3E}">
        <p14:creationId xmlns:p14="http://schemas.microsoft.com/office/powerpoint/2010/main" val="3216680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p:stCondLst>
                              <p:cond delay="75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Citrix Workspace App Demo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9459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524000" y="294482"/>
            <a:ext cx="9144000" cy="919656"/>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Citrix Workspace App Benefits</a:t>
            </a:r>
          </a:p>
        </p:txBody>
      </p:sp>
      <p:pic>
        <p:nvPicPr>
          <p:cNvPr id="2" name="Picture 1"/>
          <p:cNvPicPr>
            <a:picLocks noChangeAspect="1"/>
          </p:cNvPicPr>
          <p:nvPr/>
        </p:nvPicPr>
        <p:blipFill>
          <a:blip r:embed="rId3"/>
          <a:stretch>
            <a:fillRect/>
          </a:stretch>
        </p:blipFill>
        <p:spPr>
          <a:xfrm>
            <a:off x="0" y="-4922"/>
            <a:ext cx="12192000" cy="6867844"/>
          </a:xfrm>
          <a:prstGeom prst="rect">
            <a:avLst/>
          </a:prstGeom>
        </p:spPr>
      </p:pic>
    </p:spTree>
    <p:extLst>
      <p:ext uri="{BB962C8B-B14F-4D97-AF65-F5344CB8AC3E}">
        <p14:creationId xmlns:p14="http://schemas.microsoft.com/office/powerpoint/2010/main" val="286030744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759" y="1623281"/>
            <a:ext cx="6647894" cy="5069398"/>
          </a:xfrm>
          <a:prstGeom prst="rect">
            <a:avLst/>
          </a:prstGeom>
        </p:spPr>
      </p:pic>
      <p:sp>
        <p:nvSpPr>
          <p:cNvPr id="3" name="Subtitle 2"/>
          <p:cNvSpPr>
            <a:spLocks noGrp="1"/>
          </p:cNvSpPr>
          <p:nvPr>
            <p:ph type="subTitle" idx="1"/>
          </p:nvPr>
        </p:nvSpPr>
        <p:spPr>
          <a:xfrm>
            <a:off x="3302643" y="294482"/>
            <a:ext cx="5586714" cy="919656"/>
          </a:xfrm>
        </p:spPr>
        <p:txBody>
          <a:bodyPr/>
          <a:lstStyle/>
          <a:p>
            <a:r>
              <a:rPr lang="en-US"/>
              <a:t>Everything you need—apps, files and desktops—at your fingertips</a:t>
            </a:r>
            <a:endParaRPr lang="en-US" dirty="0"/>
          </a:p>
        </p:txBody>
      </p:sp>
      <p:sp>
        <p:nvSpPr>
          <p:cNvPr id="9"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1</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519" y="3149190"/>
            <a:ext cx="4655320" cy="93106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581" y="4790787"/>
            <a:ext cx="3324334" cy="57488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209" y="6081351"/>
            <a:ext cx="4917767" cy="449910"/>
          </a:xfrm>
          <a:prstGeom prst="rect">
            <a:avLst/>
          </a:prstGeom>
        </p:spPr>
      </p:pic>
    </p:spTree>
    <p:extLst>
      <p:ext uri="{BB962C8B-B14F-4D97-AF65-F5344CB8AC3E}">
        <p14:creationId xmlns:p14="http://schemas.microsoft.com/office/powerpoint/2010/main" val="9946084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p:stCondLst>
                              <p:cond delay="75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b="1" dirty="0">
                <a:solidFill>
                  <a:srgbClr val="00B0F0"/>
                </a:solidFill>
                <a:latin typeface="+mn-lt"/>
              </a:rPr>
              <a:t>Citrix </a:t>
            </a:r>
            <a:r>
              <a:rPr lang="en-CA" b="1" dirty="0" err="1">
                <a:solidFill>
                  <a:srgbClr val="00B0F0"/>
                </a:solidFill>
                <a:latin typeface="+mn-lt"/>
              </a:rPr>
              <a:t>dans</a:t>
            </a:r>
            <a:r>
              <a:rPr lang="en-CA" b="1" dirty="0">
                <a:solidFill>
                  <a:srgbClr val="00B0F0"/>
                </a:solidFill>
                <a:latin typeface="+mn-lt"/>
              </a:rPr>
              <a:t> la Santé au Québec</a:t>
            </a:r>
            <a:endParaRPr lang="en-US" dirty="0">
              <a:latin typeface="+mn-lt"/>
            </a:endParaRPr>
          </a:p>
        </p:txBody>
      </p:sp>
      <p:sp>
        <p:nvSpPr>
          <p:cNvPr id="4" name="Content Placeholder 3"/>
          <p:cNvSpPr>
            <a:spLocks noGrp="1"/>
          </p:cNvSpPr>
          <p:nvPr>
            <p:ph idx="1"/>
          </p:nvPr>
        </p:nvSpPr>
        <p:spPr/>
        <p:txBody>
          <a:bodyPr/>
          <a:lstStyle/>
          <a:p>
            <a:r>
              <a:rPr lang="en-CA" dirty="0" err="1"/>
              <a:t>Présence</a:t>
            </a:r>
            <a:r>
              <a:rPr lang="en-CA" dirty="0"/>
              <a:t> </a:t>
            </a:r>
            <a:r>
              <a:rPr lang="en-CA" dirty="0" err="1"/>
              <a:t>dans</a:t>
            </a:r>
            <a:r>
              <a:rPr lang="en-CA" dirty="0"/>
              <a:t> les 22 CISSS / CIUSSS de la province et </a:t>
            </a:r>
            <a:r>
              <a:rPr lang="en-CA" dirty="0" err="1"/>
              <a:t>dans</a:t>
            </a:r>
            <a:r>
              <a:rPr lang="en-CA" dirty="0"/>
              <a:t> </a:t>
            </a:r>
            <a:r>
              <a:rPr lang="en-CA" dirty="0" err="1"/>
              <a:t>tous</a:t>
            </a:r>
            <a:r>
              <a:rPr lang="en-CA" dirty="0"/>
              <a:t> les centres </a:t>
            </a:r>
            <a:r>
              <a:rPr lang="en-CA" dirty="0" err="1"/>
              <a:t>hospitaliers</a:t>
            </a:r>
            <a:r>
              <a:rPr lang="en-CA" dirty="0"/>
              <a:t> </a:t>
            </a:r>
            <a:r>
              <a:rPr lang="en-CA" dirty="0" err="1"/>
              <a:t>majeurs</a:t>
            </a:r>
            <a:endParaRPr lang="en-CA" dirty="0"/>
          </a:p>
          <a:p>
            <a:r>
              <a:rPr lang="en-CA" dirty="0"/>
              <a:t>Plus de 85,000 </a:t>
            </a:r>
            <a:r>
              <a:rPr lang="en-CA" dirty="0" err="1"/>
              <a:t>utilisateurs</a:t>
            </a:r>
            <a:r>
              <a:rPr lang="en-CA" dirty="0"/>
              <a:t> (</a:t>
            </a:r>
            <a:r>
              <a:rPr lang="en-CA" dirty="0" err="1"/>
              <a:t>majoritairement</a:t>
            </a:r>
            <a:r>
              <a:rPr lang="en-CA" dirty="0"/>
              <a:t> Virtual Apps &amp; Desktops)</a:t>
            </a:r>
          </a:p>
          <a:p>
            <a:r>
              <a:rPr lang="en-CA" dirty="0" err="1"/>
              <a:t>Méthode</a:t>
            </a:r>
            <a:r>
              <a:rPr lang="en-CA" dirty="0"/>
              <a:t> de </a:t>
            </a:r>
            <a:r>
              <a:rPr lang="en-CA" dirty="0" err="1"/>
              <a:t>choix</a:t>
            </a:r>
            <a:r>
              <a:rPr lang="en-CA" dirty="0"/>
              <a:t> pour la livraison de la </a:t>
            </a:r>
            <a:r>
              <a:rPr lang="en-CA" dirty="0" err="1"/>
              <a:t>couche</a:t>
            </a:r>
            <a:r>
              <a:rPr lang="en-CA" dirty="0"/>
              <a:t> applicative </a:t>
            </a:r>
            <a:r>
              <a:rPr lang="en-CA" dirty="0" err="1"/>
              <a:t>dans</a:t>
            </a:r>
            <a:r>
              <a:rPr lang="en-CA" dirty="0"/>
              <a:t> plus de la </a:t>
            </a:r>
            <a:r>
              <a:rPr lang="en-CA" dirty="0" err="1"/>
              <a:t>moitié</a:t>
            </a:r>
            <a:r>
              <a:rPr lang="en-CA" dirty="0"/>
              <a:t> des CISSS / CIUSSS</a:t>
            </a:r>
          </a:p>
          <a:p>
            <a:r>
              <a:rPr lang="en-CA" dirty="0" err="1"/>
              <a:t>Mécanisme</a:t>
            </a:r>
            <a:r>
              <a:rPr lang="en-CA" dirty="0"/>
              <a:t> </a:t>
            </a:r>
            <a:r>
              <a:rPr lang="en-CA" dirty="0" err="1"/>
              <a:t>éprouvé</a:t>
            </a:r>
            <a:r>
              <a:rPr lang="en-CA" dirty="0"/>
              <a:t> pour la publication des suites </a:t>
            </a:r>
            <a:r>
              <a:rPr lang="en-CA" dirty="0" err="1"/>
              <a:t>Logibec</a:t>
            </a:r>
            <a:r>
              <a:rPr lang="en-CA" dirty="0"/>
              <a:t>, </a:t>
            </a:r>
            <a:r>
              <a:rPr lang="en-CA" dirty="0" err="1"/>
              <a:t>Medisolution</a:t>
            </a:r>
            <a:r>
              <a:rPr lang="en-CA" dirty="0"/>
              <a:t>, DSQ, </a:t>
            </a:r>
            <a:r>
              <a:rPr lang="en-CA" dirty="0" err="1"/>
              <a:t>systèmes</a:t>
            </a:r>
            <a:r>
              <a:rPr lang="en-CA" dirty="0"/>
              <a:t> PACS, Oasis, Cristal-Net, etc.</a:t>
            </a:r>
          </a:p>
          <a:p>
            <a:r>
              <a:rPr lang="en-CA" dirty="0" err="1"/>
              <a:t>Supporté</a:t>
            </a:r>
            <a:r>
              <a:rPr lang="en-CA" dirty="0"/>
              <a:t> par </a:t>
            </a:r>
            <a:r>
              <a:rPr lang="en-CA" dirty="0" err="1"/>
              <a:t>une</a:t>
            </a:r>
            <a:r>
              <a:rPr lang="en-CA" dirty="0"/>
              <a:t> </a:t>
            </a:r>
            <a:r>
              <a:rPr lang="en-CA" dirty="0" err="1"/>
              <a:t>douzaine</a:t>
            </a:r>
            <a:r>
              <a:rPr lang="en-CA" dirty="0"/>
              <a:t> de </a:t>
            </a:r>
            <a:r>
              <a:rPr lang="en-CA" dirty="0" err="1"/>
              <a:t>partenaires</a:t>
            </a:r>
            <a:r>
              <a:rPr lang="en-CA" dirty="0"/>
              <a:t> </a:t>
            </a:r>
            <a:r>
              <a:rPr lang="en-CA" dirty="0" err="1"/>
              <a:t>certifiés</a:t>
            </a:r>
            <a:r>
              <a:rPr lang="en-CA" dirty="0"/>
              <a:t> </a:t>
            </a:r>
            <a:r>
              <a:rPr lang="en-CA" dirty="0" err="1"/>
              <a:t>répartis</a:t>
            </a:r>
            <a:r>
              <a:rPr lang="en-CA" dirty="0"/>
              <a:t> </a:t>
            </a:r>
            <a:r>
              <a:rPr lang="en-CA" dirty="0" err="1"/>
              <a:t>dans</a:t>
            </a:r>
            <a:r>
              <a:rPr lang="en-CA" dirty="0"/>
              <a:t> </a:t>
            </a:r>
            <a:r>
              <a:rPr lang="en-CA" dirty="0" err="1"/>
              <a:t>toutes</a:t>
            </a:r>
            <a:r>
              <a:rPr lang="en-CA" dirty="0"/>
              <a:t> les </a:t>
            </a:r>
            <a:r>
              <a:rPr lang="en-CA" dirty="0" err="1"/>
              <a:t>régions</a:t>
            </a:r>
            <a:r>
              <a:rPr lang="en-CA" dirty="0"/>
              <a:t> du Québec</a:t>
            </a:r>
          </a:p>
          <a:p>
            <a:endParaRPr lang="en-US" dirty="0"/>
          </a:p>
        </p:txBody>
      </p:sp>
      <p:pic>
        <p:nvPicPr>
          <p:cNvPr id="5" name="Picture 4"/>
          <p:cNvPicPr>
            <a:picLocks noChangeAspect="1"/>
          </p:cNvPicPr>
          <p:nvPr/>
        </p:nvPicPr>
        <p:blipFill>
          <a:blip r:embed="rId2"/>
          <a:stretch>
            <a:fillRect/>
          </a:stretch>
        </p:blipFill>
        <p:spPr>
          <a:xfrm>
            <a:off x="8148825" y="365125"/>
            <a:ext cx="3359189" cy="1287689"/>
          </a:xfrm>
          <a:prstGeom prst="rect">
            <a:avLst/>
          </a:prstGeom>
        </p:spPr>
      </p:pic>
    </p:spTree>
    <p:extLst>
      <p:ext uri="{BB962C8B-B14F-4D97-AF65-F5344CB8AC3E}">
        <p14:creationId xmlns:p14="http://schemas.microsoft.com/office/powerpoint/2010/main" val="2103899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54056" y="294482"/>
            <a:ext cx="4683888" cy="919656"/>
          </a:xfrm>
        </p:spPr>
        <p:txBody>
          <a:bodyPr/>
          <a:lstStyle/>
          <a:p>
            <a:r>
              <a:rPr lang="en-US"/>
              <a:t>Consistent user experience from desktop to mobile device</a:t>
            </a:r>
          </a:p>
        </p:txBody>
      </p:sp>
      <p:sp>
        <p:nvSpPr>
          <p:cNvPr id="4"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63" y="2134428"/>
            <a:ext cx="5591568" cy="43115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697" y="2134428"/>
            <a:ext cx="1898597" cy="4005940"/>
          </a:xfrm>
          <a:prstGeom prst="rect">
            <a:avLst/>
          </a:prstGeom>
        </p:spPr>
      </p:pic>
    </p:spTree>
    <p:extLst>
      <p:ext uri="{BB962C8B-B14F-4D97-AF65-F5344CB8AC3E}">
        <p14:creationId xmlns:p14="http://schemas.microsoft.com/office/powerpoint/2010/main" val="120064747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61458" y="294482"/>
            <a:ext cx="4869084" cy="919656"/>
          </a:xfrm>
        </p:spPr>
        <p:txBody>
          <a:bodyPr/>
          <a:lstStyle/>
          <a:p>
            <a:r>
              <a:rPr lang="en-US"/>
              <a:t>Single Sign-On to any app—Windows, web, mobile &amp; SaaS</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06" y="2273323"/>
            <a:ext cx="5596128" cy="43150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160" y="1630823"/>
            <a:ext cx="6757416" cy="4504943"/>
          </a:xfrm>
          <a:prstGeom prst="rect">
            <a:avLst/>
          </a:prstGeom>
        </p:spPr>
      </p:pic>
    </p:spTree>
    <p:extLst>
      <p:ext uri="{BB962C8B-B14F-4D97-AF65-F5344CB8AC3E}">
        <p14:creationId xmlns:p14="http://schemas.microsoft.com/office/powerpoint/2010/main" val="264910913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Enrolling a new device is as easy as 1-2-3</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875" y="1828798"/>
            <a:ext cx="2243395" cy="47334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006" y="1828798"/>
            <a:ext cx="2243395" cy="47334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9137" y="1828798"/>
            <a:ext cx="2243395" cy="473344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269" y="1828798"/>
            <a:ext cx="2243395" cy="473344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339" y="3017557"/>
            <a:ext cx="1181420" cy="141291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7559" y="3017557"/>
            <a:ext cx="1181420" cy="141291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2297" y="3017557"/>
            <a:ext cx="1181420" cy="1412915"/>
          </a:xfrm>
          <a:prstGeom prst="rect">
            <a:avLst/>
          </a:prstGeom>
        </p:spPr>
      </p:pic>
    </p:spTree>
    <p:extLst>
      <p:ext uri="{BB962C8B-B14F-4D97-AF65-F5344CB8AC3E}">
        <p14:creationId xmlns:p14="http://schemas.microsoft.com/office/powerpoint/2010/main" val="32253013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500"/>
                            </p:stCondLst>
                            <p:childTnLst>
                              <p:par>
                                <p:cTn id="12" presetID="1" presetClass="entr" presetSubtype="0" fill="hold" nodeType="after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3000"/>
                            </p:stCondLst>
                            <p:childTnLst>
                              <p:par>
                                <p:cTn id="19" presetID="1" presetClass="entr" presetSubtype="0"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36020" y="294482"/>
            <a:ext cx="3919960" cy="919656"/>
          </a:xfrm>
        </p:spPr>
        <p:txBody>
          <a:bodyPr/>
          <a:lstStyle/>
          <a:p>
            <a:r>
              <a:rPr lang="en-US"/>
              <a:t>Personal device freedom with IT security &amp; control</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302" y="1828798"/>
            <a:ext cx="2243395" cy="47334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417" y="1745286"/>
            <a:ext cx="4611438" cy="28549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924" y="3881384"/>
            <a:ext cx="4714048" cy="1653840"/>
          </a:xfrm>
          <a:prstGeom prst="rect">
            <a:avLst/>
          </a:prstGeom>
        </p:spPr>
      </p:pic>
    </p:spTree>
    <p:extLst>
      <p:ext uri="{BB962C8B-B14F-4D97-AF65-F5344CB8AC3E}">
        <p14:creationId xmlns:p14="http://schemas.microsoft.com/office/powerpoint/2010/main" val="12861317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Fast access to all your files</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986" y="2424979"/>
            <a:ext cx="4916236" cy="37674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524" y="1696872"/>
            <a:ext cx="9048836" cy="4721372"/>
          </a:xfrm>
          <a:prstGeom prst="rect">
            <a:avLst/>
          </a:prstGeom>
        </p:spPr>
      </p:pic>
    </p:spTree>
    <p:extLst>
      <p:ext uri="{BB962C8B-B14F-4D97-AF65-F5344CB8AC3E}">
        <p14:creationId xmlns:p14="http://schemas.microsoft.com/office/powerpoint/2010/main" val="245813844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21620" y="294482"/>
            <a:ext cx="5748760" cy="919656"/>
          </a:xfrm>
        </p:spPr>
        <p:txBody>
          <a:bodyPr/>
          <a:lstStyle/>
          <a:p>
            <a:r>
              <a:rPr lang="en-US"/>
              <a:t>Instantly open files in a virtual app to seamlessly transition between devices</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7</a:t>
            </a:r>
          </a:p>
        </p:txBody>
      </p:sp>
      <p:grpSp>
        <p:nvGrpSpPr>
          <p:cNvPr id="11" name="Group 10"/>
          <p:cNvGrpSpPr/>
          <p:nvPr/>
        </p:nvGrpSpPr>
        <p:grpSpPr>
          <a:xfrm>
            <a:off x="891884" y="1968462"/>
            <a:ext cx="5385664" cy="4157974"/>
            <a:chOff x="891884" y="1968462"/>
            <a:chExt cx="5385664" cy="415797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84" y="1968462"/>
              <a:ext cx="5385664" cy="41579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80" y="2452812"/>
              <a:ext cx="4110497" cy="2332161"/>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307" y="2722786"/>
            <a:ext cx="5385664" cy="415797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341" y="3192117"/>
            <a:ext cx="4110497" cy="2332161"/>
          </a:xfrm>
          <a:prstGeom prst="rect">
            <a:avLst/>
          </a:prstGeom>
        </p:spPr>
      </p:pic>
    </p:spTree>
    <p:extLst>
      <p:ext uri="{BB962C8B-B14F-4D97-AF65-F5344CB8AC3E}">
        <p14:creationId xmlns:p14="http://schemas.microsoft.com/office/powerpoint/2010/main" val="177715666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121" y="1756468"/>
            <a:ext cx="5239512" cy="4040884"/>
          </a:xfrm>
          <a:prstGeom prst="rect">
            <a:avLst/>
          </a:prstGeom>
        </p:spPr>
      </p:pic>
      <p:sp>
        <p:nvSpPr>
          <p:cNvPr id="2" name="Subtitle 1"/>
          <p:cNvSpPr>
            <a:spLocks noGrp="1"/>
          </p:cNvSpPr>
          <p:nvPr>
            <p:ph type="subTitle" idx="1"/>
          </p:nvPr>
        </p:nvSpPr>
        <p:spPr>
          <a:xfrm>
            <a:off x="3337367" y="294482"/>
            <a:ext cx="5517266" cy="919656"/>
          </a:xfrm>
        </p:spPr>
        <p:txBody>
          <a:bodyPr/>
          <a:lstStyle/>
          <a:p>
            <a:r>
              <a:rPr lang="en-US"/>
              <a:t>Cast your Citrix Workspace to the nearest display with Citrix workspace hub</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8</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507" y="5296605"/>
            <a:ext cx="2333195" cy="16053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87" y="1878343"/>
            <a:ext cx="4066533" cy="406653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9623" y="3717696"/>
            <a:ext cx="4681728" cy="251885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507" y="2636767"/>
            <a:ext cx="1235505" cy="1712367"/>
          </a:xfrm>
          <a:prstGeom prst="rect">
            <a:avLst/>
          </a:prstGeom>
        </p:spPr>
      </p:pic>
    </p:spTree>
    <p:extLst>
      <p:ext uri="{BB962C8B-B14F-4D97-AF65-F5344CB8AC3E}">
        <p14:creationId xmlns:p14="http://schemas.microsoft.com/office/powerpoint/2010/main" val="261801040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25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250"/>
                            </p:stCondLst>
                            <p:childTnLst>
                              <p:par>
                                <p:cTn id="20" presetID="0" presetClass="path" presetSubtype="0" accel="50000" decel="50000" fill="hold" nodeType="afterEffect">
                                  <p:stCondLst>
                                    <p:cond delay="0"/>
                                  </p:stCondLst>
                                  <p:childTnLst>
                                    <p:animMotion origin="layout" path="M 0.00911 7.40741E-7 L 0.36888 7.40741E-7 " pathEditMode="relative" ptsTypes="AA">
                                      <p:cBhvr>
                                        <p:cTn id="21" dur="1000" fill="hold"/>
                                        <p:tgtEl>
                                          <p:spTgt spid="6"/>
                                        </p:tgtEl>
                                        <p:attrNameLst>
                                          <p:attrName>ppt_x</p:attrName>
                                          <p:attrName>ppt_y</p:attrName>
                                        </p:attrNameLst>
                                      </p:cBhvr>
                                    </p:animMotion>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995" y="2547049"/>
            <a:ext cx="2418572" cy="8607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481" y="3510430"/>
            <a:ext cx="3906191" cy="30133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675" y="3510430"/>
            <a:ext cx="3906191" cy="3013347"/>
          </a:xfrm>
          <a:prstGeom prst="rect">
            <a:avLst/>
          </a:prstGeom>
        </p:spPr>
      </p:pic>
      <p:sp>
        <p:nvSpPr>
          <p:cNvPr id="2" name="Subtitle 1"/>
          <p:cNvSpPr>
            <a:spLocks noGrp="1"/>
          </p:cNvSpPr>
          <p:nvPr>
            <p:ph type="subTitle" idx="1"/>
          </p:nvPr>
        </p:nvSpPr>
        <p:spPr/>
        <p:txBody>
          <a:bodyPr/>
          <a:lstStyle/>
          <a:p>
            <a:r>
              <a:rPr lang="en-US" dirty="0"/>
              <a:t>Need an additional Citrix Workspace app or desktop? IT can rapidly provision your new resource with </a:t>
            </a:r>
            <a:r>
              <a:rPr lang="en-US" dirty="0" err="1"/>
              <a:t>ServiceNow</a:t>
            </a:r>
            <a:endParaRPr lang="en-US" dirty="0"/>
          </a:p>
        </p:txBody>
      </p:sp>
      <p:sp>
        <p:nvSpPr>
          <p:cNvPr id="3" name="TextBox 2"/>
          <p:cNvSpPr txBox="1"/>
          <p:nvPr/>
        </p:nvSpPr>
        <p:spPr>
          <a:xfrm>
            <a:off x="1446835" y="6377650"/>
            <a:ext cx="9606987" cy="338554"/>
          </a:xfrm>
          <a:prstGeom prst="rect">
            <a:avLst/>
          </a:prstGeom>
          <a:noFill/>
        </p:spPr>
        <p:txBody>
          <a:bodyPr wrap="square" rtlCol="0">
            <a:spAutoFit/>
          </a:bodyPr>
          <a:lstStyle/>
          <a:p>
            <a:r>
              <a:rPr lang="en-US" sz="800" dirty="0"/>
              <a:t>The development, release and timing of any features or functionality described for our products remains at our sole discretion and are subject to change without notice or consultation. The information provided is for informational purposes only and is not a commitment, promise or legal obligation to deliver any material, code or functionality and should not be relied upon in making purchasing decisions or incorporated into any contract.</a:t>
            </a:r>
          </a:p>
        </p:txBody>
      </p:sp>
      <p:sp>
        <p:nvSpPr>
          <p:cNvPr id="4"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9</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89" y="2547049"/>
            <a:ext cx="2418572" cy="8607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684" y="1639372"/>
            <a:ext cx="2859910" cy="285991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9795" y="1845390"/>
            <a:ext cx="2075688" cy="20756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2526" y="3819454"/>
            <a:ext cx="870226" cy="12608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201" y="1845390"/>
            <a:ext cx="2075688" cy="2075688"/>
          </a:xfrm>
          <a:prstGeom prst="rect">
            <a:avLst/>
          </a:prstGeom>
        </p:spPr>
      </p:pic>
    </p:spTree>
    <p:extLst>
      <p:ext uri="{BB962C8B-B14F-4D97-AF65-F5344CB8AC3E}">
        <p14:creationId xmlns:p14="http://schemas.microsoft.com/office/powerpoint/2010/main" val="107531213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7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25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250"/>
                            </p:stCondLst>
                            <p:childTnLst>
                              <p:par>
                                <p:cTn id="20" presetID="22" presetClass="entr" presetSubtype="8" fill="hold" nodeType="after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3500"/>
                            </p:stCondLst>
                            <p:childTnLst>
                              <p:par>
                                <p:cTn id="27" presetID="1"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Control over SaaS apps &amp; content</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06" y="2273323"/>
            <a:ext cx="5596128" cy="431508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160" y="1630822"/>
            <a:ext cx="6757416" cy="4504944"/>
          </a:xfrm>
          <a:prstGeom prst="rect">
            <a:avLst/>
          </a:prstGeom>
        </p:spPr>
      </p:pic>
    </p:spTree>
    <p:extLst>
      <p:ext uri="{BB962C8B-B14F-4D97-AF65-F5344CB8AC3E}">
        <p14:creationId xmlns:p14="http://schemas.microsoft.com/office/powerpoint/2010/main" val="140962560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Protect against risky web browsing</a:t>
            </a:r>
          </a:p>
        </p:txBody>
      </p:sp>
      <p:sp>
        <p:nvSpPr>
          <p:cNvPr id="3" name="Slide Number Placeholder 5"/>
          <p:cNvSpPr>
            <a:spLocks noGrp="1"/>
          </p:cNvSpPr>
          <p:nvPr>
            <p:ph type="sldNum" sz="quarter" idx="12"/>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11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02" y="2100805"/>
            <a:ext cx="6121730" cy="46472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496" y="3129530"/>
            <a:ext cx="1871350" cy="1871350"/>
          </a:xfrm>
          <a:prstGeom prst="rect">
            <a:avLst/>
          </a:prstGeom>
        </p:spPr>
      </p:pic>
    </p:spTree>
    <p:extLst>
      <p:ext uri="{BB962C8B-B14F-4D97-AF65-F5344CB8AC3E}">
        <p14:creationId xmlns:p14="http://schemas.microsoft.com/office/powerpoint/2010/main" val="3709891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i="1" dirty="0">
              <a:solidFill>
                <a:srgbClr val="FF0000"/>
              </a:solidFill>
            </a:endParaRPr>
          </a:p>
        </p:txBody>
      </p:sp>
      <p:sp>
        <p:nvSpPr>
          <p:cNvPr id="3" name="Title 2"/>
          <p:cNvSpPr>
            <a:spLocks noGrp="1"/>
          </p:cNvSpPr>
          <p:nvPr>
            <p:ph type="ctrTitle"/>
          </p:nvPr>
        </p:nvSpPr>
        <p:spPr/>
        <p:txBody>
          <a:bodyPr/>
          <a:lstStyle/>
          <a:p>
            <a:r>
              <a:rPr lang="en-US" dirty="0"/>
              <a:t>Notre  Vision</a:t>
            </a:r>
          </a:p>
        </p:txBody>
      </p:sp>
    </p:spTree>
    <p:extLst>
      <p:ext uri="{BB962C8B-B14F-4D97-AF65-F5344CB8AC3E}">
        <p14:creationId xmlns:p14="http://schemas.microsoft.com/office/powerpoint/2010/main" val="1079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11" y="2042436"/>
            <a:ext cx="10098378" cy="3687238"/>
          </a:xfrm>
          <a:prstGeom prst="rect">
            <a:avLst/>
          </a:prstGeom>
        </p:spPr>
      </p:pic>
      <p:grpSp>
        <p:nvGrpSpPr>
          <p:cNvPr id="14" name="Group 13"/>
          <p:cNvGrpSpPr/>
          <p:nvPr/>
        </p:nvGrpSpPr>
        <p:grpSpPr>
          <a:xfrm>
            <a:off x="3142060" y="2382696"/>
            <a:ext cx="6735424" cy="4214436"/>
            <a:chOff x="3145524" y="1224707"/>
            <a:chExt cx="7045711" cy="4408586"/>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524" y="1224707"/>
              <a:ext cx="5882730" cy="44085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813" y="1817224"/>
              <a:ext cx="1714422" cy="3619335"/>
            </a:xfrm>
            <a:prstGeom prst="rect">
              <a:avLst/>
            </a:prstGeom>
          </p:spPr>
        </p:pic>
      </p:grpSp>
      <p:grpSp>
        <p:nvGrpSpPr>
          <p:cNvPr id="17" name="Group 16"/>
          <p:cNvGrpSpPr/>
          <p:nvPr/>
        </p:nvGrpSpPr>
        <p:grpSpPr>
          <a:xfrm>
            <a:off x="991985" y="1960866"/>
            <a:ext cx="10208030" cy="4655349"/>
            <a:chOff x="991985" y="1861200"/>
            <a:chExt cx="10208030" cy="4655349"/>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811" y="2630003"/>
              <a:ext cx="10098378" cy="388654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985" y="1861200"/>
              <a:ext cx="10208030" cy="2080152"/>
            </a:xfrm>
            <a:prstGeom prst="rect">
              <a:avLst/>
            </a:prstGeom>
          </p:spPr>
        </p:pic>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88952" cy="1474863"/>
          </a:xfrm>
          <a:prstGeom prst="rect">
            <a:avLst/>
          </a:prstGeom>
        </p:spPr>
      </p:pic>
      <p:sp>
        <p:nvSpPr>
          <p:cNvPr id="21" name="Slide Number Placeholder 5"/>
          <p:cNvSpPr>
            <a:spLocks noGrp="1"/>
          </p:cNvSpPr>
          <p:nvPr>
            <p:ph type="sldNum" sz="quarter" idx="4294967295"/>
          </p:nvPr>
        </p:nvSpPr>
        <p:spPr>
          <a:xfrm>
            <a:off x="679087" y="413081"/>
            <a:ext cx="1179576" cy="801053"/>
          </a:xfrm>
          <a:prstGeom prst="rect">
            <a:avLst/>
          </a:prstGeom>
        </p:spPr>
        <p:txBody>
          <a:bodyPr/>
          <a:lstStyle>
            <a:lvl1pPr algn="ctr">
              <a:defRPr sz="3200" b="1">
                <a:solidFill>
                  <a:schemeClr val="bg1"/>
                </a:solidFill>
              </a:defRPr>
            </a:lvl1pPr>
          </a:lstStyle>
          <a:p>
            <a:r>
              <a:rPr lang="en-US" sz="4800" dirty="0"/>
              <a:t>12</a:t>
            </a:r>
          </a:p>
        </p:txBody>
      </p:sp>
      <p:sp>
        <p:nvSpPr>
          <p:cNvPr id="22" name="Subtitle 2"/>
          <p:cNvSpPr txBox="1">
            <a:spLocks/>
          </p:cNvSpPr>
          <p:nvPr/>
        </p:nvSpPr>
        <p:spPr>
          <a:xfrm>
            <a:off x="2013995" y="294482"/>
            <a:ext cx="8164010" cy="919656"/>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Protected by Citrix Analytics</a:t>
            </a:r>
          </a:p>
        </p:txBody>
      </p:sp>
    </p:spTree>
    <p:extLst>
      <p:ext uri="{BB962C8B-B14F-4D97-AF65-F5344CB8AC3E}">
        <p14:creationId xmlns:p14="http://schemas.microsoft.com/office/powerpoint/2010/main" val="315173271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1"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4430"/>
            <a:ext cx="11277599" cy="842025"/>
          </a:xfrm>
        </p:spPr>
        <p:txBody>
          <a:bodyPr>
            <a:normAutofit/>
          </a:bodyPr>
          <a:lstStyle/>
          <a:p>
            <a:r>
              <a:rPr lang="en-US" sz="3600" dirty="0"/>
              <a:t>Citrix Workspace: unified experience, simplified control</a:t>
            </a:r>
          </a:p>
        </p:txBody>
      </p:sp>
      <p:sp>
        <p:nvSpPr>
          <p:cNvPr id="5" name="Text Placeholder 4"/>
          <p:cNvSpPr>
            <a:spLocks noGrp="1"/>
          </p:cNvSpPr>
          <p:nvPr>
            <p:ph type="body" idx="10"/>
          </p:nvPr>
        </p:nvSpPr>
        <p:spPr>
          <a:xfrm>
            <a:off x="457199" y="918092"/>
            <a:ext cx="11277599" cy="249299"/>
          </a:xfrm>
        </p:spPr>
        <p:txBody>
          <a:bodyPr/>
          <a:lstStyle/>
          <a:p>
            <a:r>
              <a:rPr lang="en-US" dirty="0"/>
              <a:t>Secure, simplified access and control of apps and data across any device, platform, or cloud</a:t>
            </a:r>
          </a:p>
        </p:txBody>
      </p:sp>
      <p:sp>
        <p:nvSpPr>
          <p:cNvPr id="6" name="Rounded Rectangle 121"/>
          <p:cNvSpPr/>
          <p:nvPr/>
        </p:nvSpPr>
        <p:spPr>
          <a:xfrm>
            <a:off x="1457607" y="3684760"/>
            <a:ext cx="9325069" cy="1855961"/>
          </a:xfrm>
          <a:prstGeom prst="roundRect">
            <a:avLst>
              <a:gd name="adj" fmla="val 5772"/>
            </a:avLst>
          </a:prstGeom>
          <a:solidFill>
            <a:schemeClr val="accent1"/>
          </a:solidFill>
          <a:ln w="50800" cap="rnd" cmpd="sng" algn="ctr">
            <a:noFill/>
            <a:prstDash val="solid"/>
            <a:round/>
          </a:ln>
          <a:effectLst/>
        </p:spPr>
        <p:txBody>
          <a:bodyPr tIns="0" bIns="91440" rtlCol="0" anchor="b" anchorCtr="0"/>
          <a:lstStyle/>
          <a:p>
            <a:pPr algn="ctr">
              <a:defRPr/>
            </a:pPr>
            <a:r>
              <a:rPr lang="en-US" sz="2800" kern="0" dirty="0">
                <a:solidFill>
                  <a:schemeClr val="bg1"/>
                </a:solidFill>
              </a:rPr>
              <a:t>Secure Digital Workspace</a:t>
            </a:r>
          </a:p>
        </p:txBody>
      </p:sp>
      <p:sp>
        <p:nvSpPr>
          <p:cNvPr id="7" name="Oval 6"/>
          <p:cNvSpPr/>
          <p:nvPr/>
        </p:nvSpPr>
        <p:spPr>
          <a:xfrm>
            <a:off x="4782466" y="2190731"/>
            <a:ext cx="2668709" cy="2668712"/>
          </a:xfrm>
          <a:prstGeom prst="ellipse">
            <a:avLst/>
          </a:prstGeom>
          <a:solidFill>
            <a:schemeClr val="bg1">
              <a:lumMod val="50000"/>
            </a:schemeClr>
          </a:solidFill>
          <a:ln w="127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8" name="Oval 7"/>
          <p:cNvSpPr/>
          <p:nvPr/>
        </p:nvSpPr>
        <p:spPr>
          <a:xfrm>
            <a:off x="2001721" y="2190731"/>
            <a:ext cx="2668709" cy="2668712"/>
          </a:xfrm>
          <a:prstGeom prst="ellipse">
            <a:avLst/>
          </a:prstGeom>
          <a:solidFill>
            <a:schemeClr val="bg1">
              <a:lumMod val="50000"/>
            </a:schemeClr>
          </a:solidFill>
          <a:ln w="127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9" name="Oval 8"/>
          <p:cNvSpPr/>
          <p:nvPr/>
        </p:nvSpPr>
        <p:spPr>
          <a:xfrm>
            <a:off x="7563212" y="2190731"/>
            <a:ext cx="2668709" cy="2668712"/>
          </a:xfrm>
          <a:prstGeom prst="ellipse">
            <a:avLst/>
          </a:prstGeom>
          <a:solidFill>
            <a:schemeClr val="bg1">
              <a:lumMod val="50000"/>
            </a:schemeClr>
          </a:solidFill>
          <a:ln w="127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10" name="Freeform 23"/>
          <p:cNvSpPr>
            <a:spLocks/>
          </p:cNvSpPr>
          <p:nvPr/>
        </p:nvSpPr>
        <p:spPr bwMode="auto">
          <a:xfrm>
            <a:off x="8724884" y="2504688"/>
            <a:ext cx="1680185" cy="1070107"/>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grpSp>
        <p:nvGrpSpPr>
          <p:cNvPr id="11" name="Group 10"/>
          <p:cNvGrpSpPr/>
          <p:nvPr/>
        </p:nvGrpSpPr>
        <p:grpSpPr>
          <a:xfrm>
            <a:off x="8254558" y="2622809"/>
            <a:ext cx="724106" cy="1455268"/>
            <a:chOff x="8664346" y="2481943"/>
            <a:chExt cx="893310" cy="1795324"/>
          </a:xfrm>
          <a:effectLst/>
        </p:grpSpPr>
        <p:sp>
          <p:nvSpPr>
            <p:cNvPr id="12" name="Freeform 11"/>
            <p:cNvSpPr/>
            <p:nvPr/>
          </p:nvSpPr>
          <p:spPr>
            <a:xfrm>
              <a:off x="8675914" y="2481943"/>
              <a:ext cx="881742" cy="1785257"/>
            </a:xfrm>
            <a:custGeom>
              <a:avLst/>
              <a:gdLst>
                <a:gd name="connsiteX0" fmla="*/ 87085 w 881742"/>
                <a:gd name="connsiteY0" fmla="*/ 0 h 1785257"/>
                <a:gd name="connsiteX1" fmla="*/ 761999 w 881742"/>
                <a:gd name="connsiteY1" fmla="*/ 0 h 1785257"/>
                <a:gd name="connsiteX2" fmla="*/ 761999 w 881742"/>
                <a:gd name="connsiteY2" fmla="*/ 174171 h 1785257"/>
                <a:gd name="connsiteX3" fmla="*/ 881742 w 881742"/>
                <a:gd name="connsiteY3" fmla="*/ 174171 h 1785257"/>
                <a:gd name="connsiteX4" fmla="*/ 881742 w 881742"/>
                <a:gd name="connsiteY4" fmla="*/ 1785257 h 1785257"/>
                <a:gd name="connsiteX5" fmla="*/ 566057 w 881742"/>
                <a:gd name="connsiteY5" fmla="*/ 1785257 h 1785257"/>
                <a:gd name="connsiteX6" fmla="*/ 566057 w 881742"/>
                <a:gd name="connsiteY6" fmla="*/ 1524000 h 1785257"/>
                <a:gd name="connsiteX7" fmla="*/ 315685 w 881742"/>
                <a:gd name="connsiteY7" fmla="*/ 1524000 h 1785257"/>
                <a:gd name="connsiteX8" fmla="*/ 315685 w 881742"/>
                <a:gd name="connsiteY8" fmla="*/ 1785257 h 1785257"/>
                <a:gd name="connsiteX9" fmla="*/ 0 w 881742"/>
                <a:gd name="connsiteY9" fmla="*/ 1785257 h 1785257"/>
                <a:gd name="connsiteX10" fmla="*/ 0 w 881742"/>
                <a:gd name="connsiteY10" fmla="*/ 174171 h 1785257"/>
                <a:gd name="connsiteX11" fmla="*/ 87085 w 881742"/>
                <a:gd name="connsiteY11" fmla="*/ 174171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742" h="1785257">
                  <a:moveTo>
                    <a:pt x="87085" y="0"/>
                  </a:moveTo>
                  <a:lnTo>
                    <a:pt x="761999" y="0"/>
                  </a:lnTo>
                  <a:lnTo>
                    <a:pt x="761999" y="174171"/>
                  </a:lnTo>
                  <a:lnTo>
                    <a:pt x="881742" y="174171"/>
                  </a:lnTo>
                  <a:lnTo>
                    <a:pt x="881742" y="1785257"/>
                  </a:lnTo>
                  <a:lnTo>
                    <a:pt x="566057" y="1785257"/>
                  </a:lnTo>
                  <a:lnTo>
                    <a:pt x="566057" y="1524000"/>
                  </a:lnTo>
                  <a:lnTo>
                    <a:pt x="315685" y="1524000"/>
                  </a:lnTo>
                  <a:lnTo>
                    <a:pt x="315685" y="1785257"/>
                  </a:lnTo>
                  <a:lnTo>
                    <a:pt x="0" y="1785257"/>
                  </a:lnTo>
                  <a:lnTo>
                    <a:pt x="0" y="174171"/>
                  </a:lnTo>
                  <a:lnTo>
                    <a:pt x="87085" y="174171"/>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cxnSp>
          <p:nvCxnSpPr>
            <p:cNvPr id="13" name="Straight Connector 12"/>
            <p:cNvCxnSpPr/>
            <p:nvPr/>
          </p:nvCxnSpPr>
          <p:spPr>
            <a:xfrm flipH="1">
              <a:off x="8827755" y="284429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827755" y="3033125"/>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827755" y="3221953"/>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827755" y="3410781"/>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827755" y="3599609"/>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827755" y="378843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8664346" y="2500720"/>
              <a:ext cx="888274" cy="1776547"/>
            </a:xfrm>
            <a:custGeom>
              <a:avLst/>
              <a:gdLst>
                <a:gd name="connsiteX0" fmla="*/ 195942 w 1384662"/>
                <a:gd name="connsiteY0" fmla="*/ 0 h 2769324"/>
                <a:gd name="connsiteX1" fmla="*/ 1188720 w 1384662"/>
                <a:gd name="connsiteY1" fmla="*/ 0 h 2769324"/>
                <a:gd name="connsiteX2" fmla="*/ 1188720 w 1384662"/>
                <a:gd name="connsiteY2" fmla="*/ 209004 h 2769324"/>
                <a:gd name="connsiteX3" fmla="*/ 1384662 w 1384662"/>
                <a:gd name="connsiteY3" fmla="*/ 209004 h 2769324"/>
                <a:gd name="connsiteX4" fmla="*/ 1384662 w 1384662"/>
                <a:gd name="connsiteY4" fmla="*/ 2769324 h 2769324"/>
                <a:gd name="connsiteX5" fmla="*/ 862148 w 1384662"/>
                <a:gd name="connsiteY5" fmla="*/ 2769324 h 2769324"/>
                <a:gd name="connsiteX6" fmla="*/ 862148 w 1384662"/>
                <a:gd name="connsiteY6" fmla="*/ 2338250 h 2769324"/>
                <a:gd name="connsiteX7" fmla="*/ 522514 w 1384662"/>
                <a:gd name="connsiteY7" fmla="*/ 2338250 h 2769324"/>
                <a:gd name="connsiteX8" fmla="*/ 522514 w 1384662"/>
                <a:gd name="connsiteY8" fmla="*/ 2769324 h 2769324"/>
                <a:gd name="connsiteX9" fmla="*/ 0 w 1384662"/>
                <a:gd name="connsiteY9" fmla="*/ 2769324 h 2769324"/>
                <a:gd name="connsiteX10" fmla="*/ 0 w 1384662"/>
                <a:gd name="connsiteY10" fmla="*/ 209004 h 2769324"/>
                <a:gd name="connsiteX11" fmla="*/ 195942 w 1384662"/>
                <a:gd name="connsiteY11" fmla="*/ 209004 h 27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662" h="2769324">
                  <a:moveTo>
                    <a:pt x="195942" y="0"/>
                  </a:moveTo>
                  <a:lnTo>
                    <a:pt x="1188720" y="0"/>
                  </a:lnTo>
                  <a:lnTo>
                    <a:pt x="1188720" y="209004"/>
                  </a:lnTo>
                  <a:lnTo>
                    <a:pt x="1384662" y="209004"/>
                  </a:lnTo>
                  <a:lnTo>
                    <a:pt x="1384662" y="2769324"/>
                  </a:lnTo>
                  <a:lnTo>
                    <a:pt x="862148" y="2769324"/>
                  </a:lnTo>
                  <a:lnTo>
                    <a:pt x="862148" y="2338250"/>
                  </a:lnTo>
                  <a:lnTo>
                    <a:pt x="522514" y="2338250"/>
                  </a:lnTo>
                  <a:lnTo>
                    <a:pt x="522514" y="2769324"/>
                  </a:lnTo>
                  <a:lnTo>
                    <a:pt x="0" y="2769324"/>
                  </a:lnTo>
                  <a:lnTo>
                    <a:pt x="0" y="209004"/>
                  </a:lnTo>
                  <a:lnTo>
                    <a:pt x="195942" y="209004"/>
                  </a:lnTo>
                  <a:close/>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grpSp>
      <p:sp>
        <p:nvSpPr>
          <p:cNvPr id="20" name="Freeform 23"/>
          <p:cNvSpPr>
            <a:spLocks/>
          </p:cNvSpPr>
          <p:nvPr/>
        </p:nvSpPr>
        <p:spPr bwMode="auto">
          <a:xfrm>
            <a:off x="2575342" y="2222954"/>
            <a:ext cx="1467015" cy="934339"/>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grpSp>
        <p:nvGrpSpPr>
          <p:cNvPr id="21" name="Group 20"/>
          <p:cNvGrpSpPr/>
          <p:nvPr/>
        </p:nvGrpSpPr>
        <p:grpSpPr>
          <a:xfrm>
            <a:off x="5104064" y="2455940"/>
            <a:ext cx="1202171" cy="848141"/>
            <a:chOff x="5637083" y="2516146"/>
            <a:chExt cx="1081587" cy="763068"/>
          </a:xfrm>
          <a:effectLst/>
        </p:grpSpPr>
        <p:sp>
          <p:nvSpPr>
            <p:cNvPr id="22" name="Rectangle 21"/>
            <p:cNvSpPr/>
            <p:nvPr/>
          </p:nvSpPr>
          <p:spPr>
            <a:xfrm>
              <a:off x="5654591" y="2536616"/>
              <a:ext cx="1055046" cy="725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3" name="Freeform 22"/>
            <p:cNvSpPr/>
            <p:nvPr/>
          </p:nvSpPr>
          <p:spPr>
            <a:xfrm rot="16200000">
              <a:off x="5796343" y="2356886"/>
              <a:ext cx="763068" cy="1081587"/>
            </a:xfrm>
            <a:custGeom>
              <a:avLst/>
              <a:gdLst>
                <a:gd name="connsiteX0" fmla="*/ 406178 w 763068"/>
                <a:gd name="connsiteY0" fmla="*/ 1034831 h 1081587"/>
                <a:gd name="connsiteX1" fmla="*/ 381535 w 763068"/>
                <a:gd name="connsiteY1" fmla="*/ 1010188 h 1081587"/>
                <a:gd name="connsiteX2" fmla="*/ 356892 w 763068"/>
                <a:gd name="connsiteY2" fmla="*/ 1034831 h 1081587"/>
                <a:gd name="connsiteX3" fmla="*/ 381535 w 763068"/>
                <a:gd name="connsiteY3" fmla="*/ 1059474 h 1081587"/>
                <a:gd name="connsiteX4" fmla="*/ 406178 w 763068"/>
                <a:gd name="connsiteY4" fmla="*/ 1034831 h 1081587"/>
                <a:gd name="connsiteX5" fmla="*/ 725122 w 763068"/>
                <a:gd name="connsiteY5" fmla="*/ 41153 h 1081587"/>
                <a:gd name="connsiteX6" fmla="*/ 37947 w 763068"/>
                <a:gd name="connsiteY6" fmla="*/ 41153 h 1081587"/>
                <a:gd name="connsiteX7" fmla="*/ 37947 w 763068"/>
                <a:gd name="connsiteY7" fmla="*/ 985504 h 1081587"/>
                <a:gd name="connsiteX8" fmla="*/ 725122 w 763068"/>
                <a:gd name="connsiteY8" fmla="*/ 985504 h 1081587"/>
                <a:gd name="connsiteX9" fmla="*/ 763068 w 763068"/>
                <a:gd name="connsiteY9" fmla="*/ 36475 h 1081587"/>
                <a:gd name="connsiteX10" fmla="*/ 763068 w 763068"/>
                <a:gd name="connsiteY10" fmla="*/ 1045112 h 1081587"/>
                <a:gd name="connsiteX11" fmla="*/ 726593 w 763068"/>
                <a:gd name="connsiteY11" fmla="*/ 1081587 h 1081587"/>
                <a:gd name="connsiteX12" fmla="*/ 36475 w 763068"/>
                <a:gd name="connsiteY12" fmla="*/ 1081587 h 1081587"/>
                <a:gd name="connsiteX13" fmla="*/ 0 w 763068"/>
                <a:gd name="connsiteY13" fmla="*/ 1045112 h 1081587"/>
                <a:gd name="connsiteX14" fmla="*/ 0 w 763068"/>
                <a:gd name="connsiteY14" fmla="*/ 36475 h 1081587"/>
                <a:gd name="connsiteX15" fmla="*/ 36475 w 763068"/>
                <a:gd name="connsiteY15" fmla="*/ 0 h 1081587"/>
                <a:gd name="connsiteX16" fmla="*/ 726593 w 763068"/>
                <a:gd name="connsiteY16" fmla="*/ 0 h 1081587"/>
                <a:gd name="connsiteX17" fmla="*/ 763068 w 763068"/>
                <a:gd name="connsiteY17" fmla="*/ 36475 h 108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068" h="1081587">
                  <a:moveTo>
                    <a:pt x="406178" y="1034831"/>
                  </a:moveTo>
                  <a:cubicBezTo>
                    <a:pt x="406178" y="1021221"/>
                    <a:pt x="395145" y="1010188"/>
                    <a:pt x="381535" y="1010188"/>
                  </a:cubicBezTo>
                  <a:cubicBezTo>
                    <a:pt x="367925" y="1010188"/>
                    <a:pt x="356892" y="1021221"/>
                    <a:pt x="356892" y="1034831"/>
                  </a:cubicBezTo>
                  <a:cubicBezTo>
                    <a:pt x="356892" y="1048441"/>
                    <a:pt x="367925" y="1059474"/>
                    <a:pt x="381535" y="1059474"/>
                  </a:cubicBezTo>
                  <a:cubicBezTo>
                    <a:pt x="395145" y="1059474"/>
                    <a:pt x="406178" y="1048441"/>
                    <a:pt x="406178" y="1034831"/>
                  </a:cubicBezTo>
                  <a:close/>
                  <a:moveTo>
                    <a:pt x="725122" y="41153"/>
                  </a:moveTo>
                  <a:lnTo>
                    <a:pt x="37947" y="41153"/>
                  </a:lnTo>
                  <a:lnTo>
                    <a:pt x="37947" y="985504"/>
                  </a:lnTo>
                  <a:lnTo>
                    <a:pt x="725122" y="985504"/>
                  </a:lnTo>
                  <a:close/>
                  <a:moveTo>
                    <a:pt x="763068" y="36475"/>
                  </a:moveTo>
                  <a:lnTo>
                    <a:pt x="763068" y="1045112"/>
                  </a:lnTo>
                  <a:cubicBezTo>
                    <a:pt x="763068" y="1065257"/>
                    <a:pt x="746738" y="1081587"/>
                    <a:pt x="726593" y="1081587"/>
                  </a:cubicBezTo>
                  <a:lnTo>
                    <a:pt x="36475" y="1081587"/>
                  </a:lnTo>
                  <a:cubicBezTo>
                    <a:pt x="16330" y="1081587"/>
                    <a:pt x="0" y="1065257"/>
                    <a:pt x="0" y="1045112"/>
                  </a:cubicBezTo>
                  <a:lnTo>
                    <a:pt x="0" y="36475"/>
                  </a:lnTo>
                  <a:cubicBezTo>
                    <a:pt x="0" y="16330"/>
                    <a:pt x="16330" y="0"/>
                    <a:pt x="36475" y="0"/>
                  </a:cubicBezTo>
                  <a:lnTo>
                    <a:pt x="726593" y="0"/>
                  </a:lnTo>
                  <a:cubicBezTo>
                    <a:pt x="746738" y="0"/>
                    <a:pt x="763068" y="16330"/>
                    <a:pt x="763068" y="364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grpSp>
      <p:grpSp>
        <p:nvGrpSpPr>
          <p:cNvPr id="24" name="Group 23"/>
          <p:cNvGrpSpPr/>
          <p:nvPr/>
        </p:nvGrpSpPr>
        <p:grpSpPr>
          <a:xfrm>
            <a:off x="5068322" y="3185893"/>
            <a:ext cx="2014537" cy="1151642"/>
            <a:chOff x="5211310" y="3457495"/>
            <a:chExt cx="1812468" cy="1036126"/>
          </a:xfrm>
          <a:effectLst/>
        </p:grpSpPr>
        <p:sp>
          <p:nvSpPr>
            <p:cNvPr id="25" name="Rectangle 24"/>
            <p:cNvSpPr/>
            <p:nvPr/>
          </p:nvSpPr>
          <p:spPr>
            <a:xfrm>
              <a:off x="5425987" y="3482303"/>
              <a:ext cx="1380540" cy="974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6" name="Freeform 25"/>
            <p:cNvSpPr/>
            <p:nvPr/>
          </p:nvSpPr>
          <p:spPr>
            <a:xfrm rot="16200000">
              <a:off x="5599481" y="3069324"/>
              <a:ext cx="1036126" cy="1812468"/>
            </a:xfrm>
            <a:custGeom>
              <a:avLst/>
              <a:gdLst>
                <a:gd name="connsiteX0" fmla="*/ 985092 w 1036126"/>
                <a:gd name="connsiteY0" fmla="*/ 240173 h 1812468"/>
                <a:gd name="connsiteX1" fmla="*/ 60897 w 1036126"/>
                <a:gd name="connsiteY1" fmla="*/ 240173 h 1812468"/>
                <a:gd name="connsiteX2" fmla="*/ 60897 w 1036126"/>
                <a:gd name="connsiteY2" fmla="*/ 1582543 h 1812468"/>
                <a:gd name="connsiteX3" fmla="*/ 985092 w 1036126"/>
                <a:gd name="connsiteY3" fmla="*/ 1582543 h 1812468"/>
                <a:gd name="connsiteX4" fmla="*/ 1036126 w 1036126"/>
                <a:gd name="connsiteY4" fmla="*/ 233881 h 1812468"/>
                <a:gd name="connsiteX5" fmla="*/ 1036126 w 1036126"/>
                <a:gd name="connsiteY5" fmla="*/ 1590417 h 1812468"/>
                <a:gd name="connsiteX6" fmla="*/ 987071 w 1036126"/>
                <a:gd name="connsiteY6" fmla="*/ 1639472 h 1812468"/>
                <a:gd name="connsiteX7" fmla="*/ 58917 w 1036126"/>
                <a:gd name="connsiteY7" fmla="*/ 1639472 h 1812468"/>
                <a:gd name="connsiteX8" fmla="*/ 57712 w 1036126"/>
                <a:gd name="connsiteY8" fmla="*/ 1638973 h 1812468"/>
                <a:gd name="connsiteX9" fmla="*/ 57712 w 1036126"/>
                <a:gd name="connsiteY9" fmla="*/ 1802915 h 1812468"/>
                <a:gd name="connsiteX10" fmla="*/ 48093 w 1036126"/>
                <a:gd name="connsiteY10" fmla="*/ 1812468 h 1812468"/>
                <a:gd name="connsiteX11" fmla="*/ 25564 w 1036126"/>
                <a:gd name="connsiteY11" fmla="*/ 1812184 h 1812468"/>
                <a:gd name="connsiteX12" fmla="*/ 0 w 1036126"/>
                <a:gd name="connsiteY12" fmla="*/ 1759268 h 1812468"/>
                <a:gd name="connsiteX13" fmla="*/ 0 w 1036126"/>
                <a:gd name="connsiteY13" fmla="*/ 1003446 h 1812468"/>
                <a:gd name="connsiteX14" fmla="*/ 0 w 1036126"/>
                <a:gd name="connsiteY14" fmla="*/ 815813 h 1812468"/>
                <a:gd name="connsiteX15" fmla="*/ 0 w 1036126"/>
                <a:gd name="connsiteY15" fmla="*/ 53563 h 1812468"/>
                <a:gd name="connsiteX16" fmla="*/ 25564 w 1036126"/>
                <a:gd name="connsiteY16" fmla="*/ 286 h 1812468"/>
                <a:gd name="connsiteX17" fmla="*/ 48093 w 1036126"/>
                <a:gd name="connsiteY17" fmla="*/ 0 h 1812468"/>
                <a:gd name="connsiteX18" fmla="*/ 57712 w 1036126"/>
                <a:gd name="connsiteY18" fmla="*/ 9619 h 1812468"/>
                <a:gd name="connsiteX19" fmla="*/ 57712 w 1036126"/>
                <a:gd name="connsiteY19" fmla="*/ 185324 h 1812468"/>
                <a:gd name="connsiteX20" fmla="*/ 58917 w 1036126"/>
                <a:gd name="connsiteY20" fmla="*/ 184825 h 1812468"/>
                <a:gd name="connsiteX21" fmla="*/ 987071 w 1036126"/>
                <a:gd name="connsiteY21" fmla="*/ 184825 h 1812468"/>
                <a:gd name="connsiteX22" fmla="*/ 1036126 w 1036126"/>
                <a:gd name="connsiteY22" fmla="*/ 233881 h 18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6126" h="1812468">
                  <a:moveTo>
                    <a:pt x="985092" y="240173"/>
                  </a:moveTo>
                  <a:lnTo>
                    <a:pt x="60897" y="240173"/>
                  </a:lnTo>
                  <a:lnTo>
                    <a:pt x="60897" y="1582543"/>
                  </a:lnTo>
                  <a:lnTo>
                    <a:pt x="985092" y="1582543"/>
                  </a:lnTo>
                  <a:close/>
                  <a:moveTo>
                    <a:pt x="1036126" y="233881"/>
                  </a:moveTo>
                  <a:lnTo>
                    <a:pt x="1036126" y="1590417"/>
                  </a:lnTo>
                  <a:cubicBezTo>
                    <a:pt x="1036126" y="1617509"/>
                    <a:pt x="1014163" y="1639472"/>
                    <a:pt x="987071" y="1639472"/>
                  </a:cubicBezTo>
                  <a:lnTo>
                    <a:pt x="58917" y="1639472"/>
                  </a:lnTo>
                  <a:lnTo>
                    <a:pt x="57712" y="1638973"/>
                  </a:lnTo>
                  <a:lnTo>
                    <a:pt x="57712" y="1802915"/>
                  </a:lnTo>
                  <a:cubicBezTo>
                    <a:pt x="57712" y="1808191"/>
                    <a:pt x="53406" y="1812468"/>
                    <a:pt x="48093" y="1812468"/>
                  </a:cubicBezTo>
                  <a:cubicBezTo>
                    <a:pt x="40584" y="1812374"/>
                    <a:pt x="33074" y="1812279"/>
                    <a:pt x="25564" y="1812184"/>
                  </a:cubicBezTo>
                  <a:cubicBezTo>
                    <a:pt x="20252" y="1812184"/>
                    <a:pt x="0" y="1772235"/>
                    <a:pt x="0" y="1759268"/>
                  </a:cubicBezTo>
                  <a:lnTo>
                    <a:pt x="0" y="1003446"/>
                  </a:lnTo>
                  <a:lnTo>
                    <a:pt x="0" y="815813"/>
                  </a:lnTo>
                  <a:lnTo>
                    <a:pt x="0" y="53563"/>
                  </a:lnTo>
                  <a:cubicBezTo>
                    <a:pt x="0" y="40507"/>
                    <a:pt x="20252" y="286"/>
                    <a:pt x="25564" y="286"/>
                  </a:cubicBezTo>
                  <a:cubicBezTo>
                    <a:pt x="33074" y="191"/>
                    <a:pt x="40584" y="95"/>
                    <a:pt x="48093" y="0"/>
                  </a:cubicBezTo>
                  <a:cubicBezTo>
                    <a:pt x="53406" y="0"/>
                    <a:pt x="57712" y="4306"/>
                    <a:pt x="57712" y="9619"/>
                  </a:cubicBezTo>
                  <a:lnTo>
                    <a:pt x="57712" y="185324"/>
                  </a:lnTo>
                  <a:lnTo>
                    <a:pt x="58917" y="184825"/>
                  </a:lnTo>
                  <a:lnTo>
                    <a:pt x="987071" y="184825"/>
                  </a:lnTo>
                  <a:cubicBezTo>
                    <a:pt x="1014163" y="184825"/>
                    <a:pt x="1036126" y="206788"/>
                    <a:pt x="1036126" y="23388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grpSp>
      <p:pic>
        <p:nvPicPr>
          <p:cNvPr id="27" name="Picture 26"/>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t="-1" r="62578" b="-16486"/>
          <a:stretch/>
        </p:blipFill>
        <p:spPr>
          <a:xfrm>
            <a:off x="3996009" y="3002563"/>
            <a:ext cx="520154" cy="56298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8778" y="2984612"/>
            <a:ext cx="885959" cy="307485"/>
          </a:xfrm>
          <a:prstGeom prst="rect">
            <a:avLst/>
          </a:prstGeom>
        </p:spPr>
      </p:pic>
      <p:sp>
        <p:nvSpPr>
          <p:cNvPr id="29" name="Freeform 23"/>
          <p:cNvSpPr>
            <a:spLocks/>
          </p:cNvSpPr>
          <p:nvPr/>
        </p:nvSpPr>
        <p:spPr bwMode="auto">
          <a:xfrm>
            <a:off x="6952392" y="2670575"/>
            <a:ext cx="1680185" cy="1070107"/>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8473" y="3135252"/>
            <a:ext cx="852357" cy="296372"/>
          </a:xfrm>
          <a:prstGeom prst="rect">
            <a:avLst/>
          </a:prstGeom>
        </p:spPr>
      </p:pic>
      <p:sp>
        <p:nvSpPr>
          <p:cNvPr id="31" name="Freeform 23"/>
          <p:cNvSpPr>
            <a:spLocks/>
          </p:cNvSpPr>
          <p:nvPr/>
        </p:nvSpPr>
        <p:spPr bwMode="auto">
          <a:xfrm>
            <a:off x="8281928" y="3464720"/>
            <a:ext cx="1680185" cy="1070107"/>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8273" y="3942941"/>
            <a:ext cx="774461" cy="281285"/>
          </a:xfrm>
          <a:prstGeom prst="rect">
            <a:avLst/>
          </a:prstGeom>
        </p:spPr>
      </p:pic>
      <p:pic>
        <p:nvPicPr>
          <p:cNvPr id="33" name="Picture 32"/>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2650011" y="4409819"/>
            <a:ext cx="970008" cy="128525"/>
          </a:xfrm>
          <a:prstGeom prst="rect">
            <a:avLst/>
          </a:prstGeom>
        </p:spPr>
      </p:pic>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r="35241"/>
          <a:stretch/>
        </p:blipFill>
        <p:spPr>
          <a:xfrm>
            <a:off x="3061171" y="2533866"/>
            <a:ext cx="662688" cy="457026"/>
          </a:xfrm>
          <a:prstGeom prst="rect">
            <a:avLst/>
          </a:prstGeom>
        </p:spPr>
      </p:pic>
      <p:sp>
        <p:nvSpPr>
          <p:cNvPr id="35" name="Freeform 23"/>
          <p:cNvSpPr>
            <a:spLocks/>
          </p:cNvSpPr>
          <p:nvPr/>
        </p:nvSpPr>
        <p:spPr bwMode="auto">
          <a:xfrm>
            <a:off x="2278860" y="2879447"/>
            <a:ext cx="1467015" cy="934339"/>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36" name="Freeform 23"/>
          <p:cNvSpPr>
            <a:spLocks/>
          </p:cNvSpPr>
          <p:nvPr/>
        </p:nvSpPr>
        <p:spPr bwMode="auto">
          <a:xfrm>
            <a:off x="2977708" y="3433586"/>
            <a:ext cx="1467015" cy="934339"/>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0687" y="3785833"/>
            <a:ext cx="577094" cy="302413"/>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2644" y="3106008"/>
            <a:ext cx="841929" cy="561285"/>
          </a:xfrm>
          <a:prstGeom prst="rect">
            <a:avLst/>
          </a:prstGeom>
        </p:spPr>
      </p:pic>
      <p:grpSp>
        <p:nvGrpSpPr>
          <p:cNvPr id="39" name="Group 38"/>
          <p:cNvGrpSpPr/>
          <p:nvPr/>
        </p:nvGrpSpPr>
        <p:grpSpPr>
          <a:xfrm>
            <a:off x="4753935" y="2832904"/>
            <a:ext cx="416547" cy="700350"/>
            <a:chOff x="4747178" y="3245817"/>
            <a:chExt cx="374765" cy="630101"/>
          </a:xfrm>
          <a:effectLst/>
        </p:grpSpPr>
        <p:sp>
          <p:nvSpPr>
            <p:cNvPr id="40" name="Rectangle 39"/>
            <p:cNvSpPr/>
            <p:nvPr/>
          </p:nvSpPr>
          <p:spPr>
            <a:xfrm>
              <a:off x="4771836" y="3251873"/>
              <a:ext cx="327004" cy="623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41" name="Freeform 40"/>
            <p:cNvSpPr/>
            <p:nvPr/>
          </p:nvSpPr>
          <p:spPr>
            <a:xfrm>
              <a:off x="4747178" y="3245817"/>
              <a:ext cx="374765" cy="630101"/>
            </a:xfrm>
            <a:custGeom>
              <a:avLst/>
              <a:gdLst>
                <a:gd name="connsiteX0" fmla="*/ 671823 w 1343649"/>
                <a:gd name="connsiteY0" fmla="*/ 2045553 h 2259105"/>
                <a:gd name="connsiteX1" fmla="*/ 598117 w 1343649"/>
                <a:gd name="connsiteY1" fmla="*/ 2119259 h 2259105"/>
                <a:gd name="connsiteX2" fmla="*/ 671823 w 1343649"/>
                <a:gd name="connsiteY2" fmla="*/ 2192965 h 2259105"/>
                <a:gd name="connsiteX3" fmla="*/ 745529 w 1343649"/>
                <a:gd name="connsiteY3" fmla="*/ 2119259 h 2259105"/>
                <a:gd name="connsiteX4" fmla="*/ 671823 w 1343649"/>
                <a:gd name="connsiteY4" fmla="*/ 2045553 h 2259105"/>
                <a:gd name="connsiteX5" fmla="*/ 110740 w 1343649"/>
                <a:gd name="connsiteY5" fmla="*/ 111284 h 2259105"/>
                <a:gd name="connsiteX6" fmla="*/ 110740 w 1343649"/>
                <a:gd name="connsiteY6" fmla="*/ 1971725 h 2259105"/>
                <a:gd name="connsiteX7" fmla="*/ 1232909 w 1343649"/>
                <a:gd name="connsiteY7" fmla="*/ 1971725 h 2259105"/>
                <a:gd name="connsiteX8" fmla="*/ 1232909 w 1343649"/>
                <a:gd name="connsiteY8" fmla="*/ 111284 h 2259105"/>
                <a:gd name="connsiteX9" fmla="*/ 120592 w 1343649"/>
                <a:gd name="connsiteY9" fmla="*/ 0 h 2259105"/>
                <a:gd name="connsiteX10" fmla="*/ 1223057 w 1343649"/>
                <a:gd name="connsiteY10" fmla="*/ 0 h 2259105"/>
                <a:gd name="connsiteX11" fmla="*/ 1343649 w 1343649"/>
                <a:gd name="connsiteY11" fmla="*/ 120592 h 2259105"/>
                <a:gd name="connsiteX12" fmla="*/ 1343649 w 1343649"/>
                <a:gd name="connsiteY12" fmla="*/ 2138513 h 2259105"/>
                <a:gd name="connsiteX13" fmla="*/ 1223057 w 1343649"/>
                <a:gd name="connsiteY13" fmla="*/ 2259105 h 2259105"/>
                <a:gd name="connsiteX14" fmla="*/ 120592 w 1343649"/>
                <a:gd name="connsiteY14" fmla="*/ 2259105 h 2259105"/>
                <a:gd name="connsiteX15" fmla="*/ 0 w 1343649"/>
                <a:gd name="connsiteY15" fmla="*/ 2138513 h 2259105"/>
                <a:gd name="connsiteX16" fmla="*/ 0 w 1343649"/>
                <a:gd name="connsiteY16" fmla="*/ 120592 h 2259105"/>
                <a:gd name="connsiteX17" fmla="*/ 120592 w 1343649"/>
                <a:gd name="connsiteY17" fmla="*/ 0 h 22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649" h="2259105">
                  <a:moveTo>
                    <a:pt x="671823" y="2045553"/>
                  </a:moveTo>
                  <a:cubicBezTo>
                    <a:pt x="631116" y="2045553"/>
                    <a:pt x="598117" y="2078552"/>
                    <a:pt x="598117" y="2119259"/>
                  </a:cubicBezTo>
                  <a:cubicBezTo>
                    <a:pt x="598117" y="2159966"/>
                    <a:pt x="631116" y="2192965"/>
                    <a:pt x="671823" y="2192965"/>
                  </a:cubicBezTo>
                  <a:cubicBezTo>
                    <a:pt x="712530" y="2192965"/>
                    <a:pt x="745529" y="2159966"/>
                    <a:pt x="745529" y="2119259"/>
                  </a:cubicBezTo>
                  <a:cubicBezTo>
                    <a:pt x="745529" y="2078552"/>
                    <a:pt x="712530" y="2045553"/>
                    <a:pt x="671823" y="2045553"/>
                  </a:cubicBezTo>
                  <a:close/>
                  <a:moveTo>
                    <a:pt x="110740" y="111284"/>
                  </a:moveTo>
                  <a:lnTo>
                    <a:pt x="110740" y="1971725"/>
                  </a:lnTo>
                  <a:lnTo>
                    <a:pt x="1232909" y="1971725"/>
                  </a:lnTo>
                  <a:lnTo>
                    <a:pt x="1232909" y="111284"/>
                  </a:lnTo>
                  <a:close/>
                  <a:moveTo>
                    <a:pt x="120592" y="0"/>
                  </a:moveTo>
                  <a:lnTo>
                    <a:pt x="1223057" y="0"/>
                  </a:lnTo>
                  <a:cubicBezTo>
                    <a:pt x="1289658" y="0"/>
                    <a:pt x="1343649" y="53991"/>
                    <a:pt x="1343649" y="120592"/>
                  </a:cubicBezTo>
                  <a:lnTo>
                    <a:pt x="1343649" y="2138513"/>
                  </a:lnTo>
                  <a:cubicBezTo>
                    <a:pt x="1343649" y="2205114"/>
                    <a:pt x="1289658" y="2259105"/>
                    <a:pt x="1223057" y="2259105"/>
                  </a:cubicBezTo>
                  <a:lnTo>
                    <a:pt x="120592" y="2259105"/>
                  </a:lnTo>
                  <a:cubicBezTo>
                    <a:pt x="53991" y="2259105"/>
                    <a:pt x="0" y="2205114"/>
                    <a:pt x="0" y="2138513"/>
                  </a:cubicBezTo>
                  <a:lnTo>
                    <a:pt x="0" y="120592"/>
                  </a:lnTo>
                  <a:cubicBezTo>
                    <a:pt x="0" y="53991"/>
                    <a:pt x="53991" y="0"/>
                    <a:pt x="1205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grpSp>
      <p:grpSp>
        <p:nvGrpSpPr>
          <p:cNvPr id="42" name="Group 41"/>
          <p:cNvGrpSpPr/>
          <p:nvPr/>
        </p:nvGrpSpPr>
        <p:grpSpPr>
          <a:xfrm>
            <a:off x="6528914" y="4041895"/>
            <a:ext cx="217901" cy="363168"/>
            <a:chOff x="5120469" y="3847964"/>
            <a:chExt cx="196044" cy="326740"/>
          </a:xfrm>
          <a:effectLst/>
        </p:grpSpPr>
        <p:sp>
          <p:nvSpPr>
            <p:cNvPr id="43" name="Rounded Rectangle 42"/>
            <p:cNvSpPr/>
            <p:nvPr/>
          </p:nvSpPr>
          <p:spPr>
            <a:xfrm>
              <a:off x="5134704" y="3912433"/>
              <a:ext cx="176134" cy="194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44" name="Freeform 28"/>
            <p:cNvSpPr>
              <a:spLocks noEditPoints="1"/>
            </p:cNvSpPr>
            <p:nvPr/>
          </p:nvSpPr>
          <p:spPr bwMode="auto">
            <a:xfrm>
              <a:off x="5120469" y="3847964"/>
              <a:ext cx="196044" cy="326740"/>
            </a:xfrm>
            <a:custGeom>
              <a:avLst/>
              <a:gdLst>
                <a:gd name="T0" fmla="*/ 56 w 960"/>
                <a:gd name="T1" fmla="*/ 441 h 1600"/>
                <a:gd name="T2" fmla="*/ 70 w 960"/>
                <a:gd name="T3" fmla="*/ 382 h 1600"/>
                <a:gd name="T4" fmla="*/ 106 w 960"/>
                <a:gd name="T5" fmla="*/ 336 h 1600"/>
                <a:gd name="T6" fmla="*/ 155 w 960"/>
                <a:gd name="T7" fmla="*/ 306 h 1600"/>
                <a:gd name="T8" fmla="*/ 215 w 960"/>
                <a:gd name="T9" fmla="*/ 252 h 1600"/>
                <a:gd name="T10" fmla="*/ 229 w 960"/>
                <a:gd name="T11" fmla="*/ 150 h 1600"/>
                <a:gd name="T12" fmla="*/ 239 w 960"/>
                <a:gd name="T13" fmla="*/ 106 h 1600"/>
                <a:gd name="T14" fmla="*/ 285 w 960"/>
                <a:gd name="T15" fmla="*/ 56 h 1600"/>
                <a:gd name="T16" fmla="*/ 364 w 960"/>
                <a:gd name="T17" fmla="*/ 18 h 1600"/>
                <a:gd name="T18" fmla="*/ 476 w 960"/>
                <a:gd name="T19" fmla="*/ 0 h 1600"/>
                <a:gd name="T20" fmla="*/ 572 w 960"/>
                <a:gd name="T21" fmla="*/ 2 h 1600"/>
                <a:gd name="T22" fmla="*/ 675 w 960"/>
                <a:gd name="T23" fmla="*/ 26 h 1600"/>
                <a:gd name="T24" fmla="*/ 747 w 960"/>
                <a:gd name="T25" fmla="*/ 66 h 1600"/>
                <a:gd name="T26" fmla="*/ 783 w 960"/>
                <a:gd name="T27" fmla="*/ 120 h 1600"/>
                <a:gd name="T28" fmla="*/ 793 w 960"/>
                <a:gd name="T29" fmla="*/ 222 h 1600"/>
                <a:gd name="T30" fmla="*/ 807 w 960"/>
                <a:gd name="T31" fmla="*/ 260 h 1600"/>
                <a:gd name="T32" fmla="*/ 882 w 960"/>
                <a:gd name="T33" fmla="*/ 318 h 1600"/>
                <a:gd name="T34" fmla="*/ 922 w 960"/>
                <a:gd name="T35" fmla="*/ 346 h 1600"/>
                <a:gd name="T36" fmla="*/ 952 w 960"/>
                <a:gd name="T37" fmla="*/ 396 h 1600"/>
                <a:gd name="T38" fmla="*/ 960 w 960"/>
                <a:gd name="T39" fmla="*/ 791 h 1600"/>
                <a:gd name="T40" fmla="*/ 960 w 960"/>
                <a:gd name="T41" fmla="*/ 1173 h 1600"/>
                <a:gd name="T42" fmla="*/ 940 w 960"/>
                <a:gd name="T43" fmla="*/ 1228 h 1600"/>
                <a:gd name="T44" fmla="*/ 910 w 960"/>
                <a:gd name="T45" fmla="*/ 1262 h 1600"/>
                <a:gd name="T46" fmla="*/ 844 w 960"/>
                <a:gd name="T47" fmla="*/ 1306 h 1600"/>
                <a:gd name="T48" fmla="*/ 797 w 960"/>
                <a:gd name="T49" fmla="*/ 1356 h 1600"/>
                <a:gd name="T50" fmla="*/ 789 w 960"/>
                <a:gd name="T51" fmla="*/ 1450 h 1600"/>
                <a:gd name="T52" fmla="*/ 767 w 960"/>
                <a:gd name="T53" fmla="*/ 1506 h 1600"/>
                <a:gd name="T54" fmla="*/ 711 w 960"/>
                <a:gd name="T55" fmla="*/ 1554 h 1600"/>
                <a:gd name="T56" fmla="*/ 623 w 960"/>
                <a:gd name="T57" fmla="*/ 1588 h 1600"/>
                <a:gd name="T58" fmla="*/ 510 w 960"/>
                <a:gd name="T59" fmla="*/ 1600 h 1600"/>
                <a:gd name="T60" fmla="*/ 424 w 960"/>
                <a:gd name="T61" fmla="*/ 1592 h 1600"/>
                <a:gd name="T62" fmla="*/ 327 w 960"/>
                <a:gd name="T63" fmla="*/ 1564 h 1600"/>
                <a:gd name="T64" fmla="*/ 261 w 960"/>
                <a:gd name="T65" fmla="*/ 1520 h 1600"/>
                <a:gd name="T66" fmla="*/ 229 w 960"/>
                <a:gd name="T67" fmla="*/ 1464 h 1600"/>
                <a:gd name="T68" fmla="*/ 223 w 960"/>
                <a:gd name="T69" fmla="*/ 1366 h 1600"/>
                <a:gd name="T70" fmla="*/ 193 w 960"/>
                <a:gd name="T71" fmla="*/ 1322 h 1600"/>
                <a:gd name="T72" fmla="*/ 118 w 960"/>
                <a:gd name="T73" fmla="*/ 1270 h 1600"/>
                <a:gd name="T74" fmla="*/ 86 w 960"/>
                <a:gd name="T75" fmla="*/ 1242 h 1600"/>
                <a:gd name="T76" fmla="*/ 60 w 960"/>
                <a:gd name="T77" fmla="*/ 1189 h 1600"/>
                <a:gd name="T78" fmla="*/ 44 w 960"/>
                <a:gd name="T79" fmla="*/ 1057 h 1600"/>
                <a:gd name="T80" fmla="*/ 30 w 960"/>
                <a:gd name="T81" fmla="*/ 1047 h 1600"/>
                <a:gd name="T82" fmla="*/ 30 w 960"/>
                <a:gd name="T83" fmla="*/ 811 h 1600"/>
                <a:gd name="T84" fmla="*/ 56 w 960"/>
                <a:gd name="T85" fmla="*/ 801 h 1600"/>
                <a:gd name="T86" fmla="*/ 52 w 960"/>
                <a:gd name="T87" fmla="*/ 691 h 1600"/>
                <a:gd name="T88" fmla="*/ 14 w 960"/>
                <a:gd name="T89" fmla="*/ 675 h 1600"/>
                <a:gd name="T90" fmla="*/ 0 w 960"/>
                <a:gd name="T91" fmla="*/ 637 h 1600"/>
                <a:gd name="T92" fmla="*/ 4 w 960"/>
                <a:gd name="T93" fmla="*/ 561 h 1600"/>
                <a:gd name="T94" fmla="*/ 32 w 960"/>
                <a:gd name="T95" fmla="*/ 533 h 1600"/>
                <a:gd name="T96" fmla="*/ 127 w 960"/>
                <a:gd name="T97" fmla="*/ 1111 h 1600"/>
                <a:gd name="T98" fmla="*/ 137 w 960"/>
                <a:gd name="T99" fmla="*/ 1157 h 1600"/>
                <a:gd name="T100" fmla="*/ 201 w 960"/>
                <a:gd name="T101" fmla="*/ 1220 h 1600"/>
                <a:gd name="T102" fmla="*/ 771 w 960"/>
                <a:gd name="T103" fmla="*/ 1230 h 1600"/>
                <a:gd name="T104" fmla="*/ 819 w 960"/>
                <a:gd name="T105" fmla="*/ 1220 h 1600"/>
                <a:gd name="T106" fmla="*/ 884 w 960"/>
                <a:gd name="T107" fmla="*/ 1157 h 1600"/>
                <a:gd name="T108" fmla="*/ 894 w 960"/>
                <a:gd name="T109" fmla="*/ 485 h 1600"/>
                <a:gd name="T110" fmla="*/ 884 w 960"/>
                <a:gd name="T111" fmla="*/ 439 h 1600"/>
                <a:gd name="T112" fmla="*/ 819 w 960"/>
                <a:gd name="T113" fmla="*/ 374 h 1600"/>
                <a:gd name="T114" fmla="*/ 247 w 960"/>
                <a:gd name="T115" fmla="*/ 366 h 1600"/>
                <a:gd name="T116" fmla="*/ 201 w 960"/>
                <a:gd name="T117" fmla="*/ 374 h 1600"/>
                <a:gd name="T118" fmla="*/ 137 w 960"/>
                <a:gd name="T119" fmla="*/ 439 h 1600"/>
                <a:gd name="T120" fmla="*/ 127 w 960"/>
                <a:gd name="T121" fmla="*/ 1111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0" h="1600">
                  <a:moveTo>
                    <a:pt x="52" y="529"/>
                  </a:moveTo>
                  <a:lnTo>
                    <a:pt x="56" y="529"/>
                  </a:lnTo>
                  <a:lnTo>
                    <a:pt x="56" y="441"/>
                  </a:lnTo>
                  <a:lnTo>
                    <a:pt x="56" y="441"/>
                  </a:lnTo>
                  <a:lnTo>
                    <a:pt x="58" y="425"/>
                  </a:lnTo>
                  <a:lnTo>
                    <a:pt x="60" y="411"/>
                  </a:lnTo>
                  <a:lnTo>
                    <a:pt x="64" y="396"/>
                  </a:lnTo>
                  <a:lnTo>
                    <a:pt x="70" y="382"/>
                  </a:lnTo>
                  <a:lnTo>
                    <a:pt x="78" y="370"/>
                  </a:lnTo>
                  <a:lnTo>
                    <a:pt x="86" y="358"/>
                  </a:lnTo>
                  <a:lnTo>
                    <a:pt x="96" y="346"/>
                  </a:lnTo>
                  <a:lnTo>
                    <a:pt x="106" y="336"/>
                  </a:lnTo>
                  <a:lnTo>
                    <a:pt x="106" y="336"/>
                  </a:lnTo>
                  <a:lnTo>
                    <a:pt x="118" y="328"/>
                  </a:lnTo>
                  <a:lnTo>
                    <a:pt x="135" y="318"/>
                  </a:lnTo>
                  <a:lnTo>
                    <a:pt x="155" y="306"/>
                  </a:lnTo>
                  <a:lnTo>
                    <a:pt x="175" y="292"/>
                  </a:lnTo>
                  <a:lnTo>
                    <a:pt x="193" y="278"/>
                  </a:lnTo>
                  <a:lnTo>
                    <a:pt x="209" y="260"/>
                  </a:lnTo>
                  <a:lnTo>
                    <a:pt x="215" y="252"/>
                  </a:lnTo>
                  <a:lnTo>
                    <a:pt x="219" y="242"/>
                  </a:lnTo>
                  <a:lnTo>
                    <a:pt x="223" y="232"/>
                  </a:lnTo>
                  <a:lnTo>
                    <a:pt x="223" y="222"/>
                  </a:lnTo>
                  <a:lnTo>
                    <a:pt x="229" y="150"/>
                  </a:lnTo>
                  <a:lnTo>
                    <a:pt x="229" y="150"/>
                  </a:lnTo>
                  <a:lnTo>
                    <a:pt x="229" y="134"/>
                  </a:lnTo>
                  <a:lnTo>
                    <a:pt x="233" y="120"/>
                  </a:lnTo>
                  <a:lnTo>
                    <a:pt x="239" y="106"/>
                  </a:lnTo>
                  <a:lnTo>
                    <a:pt x="247" y="92"/>
                  </a:lnTo>
                  <a:lnTo>
                    <a:pt x="257" y="80"/>
                  </a:lnTo>
                  <a:lnTo>
                    <a:pt x="269" y="66"/>
                  </a:lnTo>
                  <a:lnTo>
                    <a:pt x="285" y="56"/>
                  </a:lnTo>
                  <a:lnTo>
                    <a:pt x="301" y="44"/>
                  </a:lnTo>
                  <a:lnTo>
                    <a:pt x="319" y="34"/>
                  </a:lnTo>
                  <a:lnTo>
                    <a:pt x="341" y="26"/>
                  </a:lnTo>
                  <a:lnTo>
                    <a:pt x="364" y="18"/>
                  </a:lnTo>
                  <a:lnTo>
                    <a:pt x="390" y="12"/>
                  </a:lnTo>
                  <a:lnTo>
                    <a:pt x="416" y="6"/>
                  </a:lnTo>
                  <a:lnTo>
                    <a:pt x="446" y="2"/>
                  </a:lnTo>
                  <a:lnTo>
                    <a:pt x="476" y="0"/>
                  </a:lnTo>
                  <a:lnTo>
                    <a:pt x="508" y="0"/>
                  </a:lnTo>
                  <a:lnTo>
                    <a:pt x="508" y="0"/>
                  </a:lnTo>
                  <a:lnTo>
                    <a:pt x="540" y="0"/>
                  </a:lnTo>
                  <a:lnTo>
                    <a:pt x="572" y="2"/>
                  </a:lnTo>
                  <a:lnTo>
                    <a:pt x="601" y="6"/>
                  </a:lnTo>
                  <a:lnTo>
                    <a:pt x="627" y="12"/>
                  </a:lnTo>
                  <a:lnTo>
                    <a:pt x="653" y="18"/>
                  </a:lnTo>
                  <a:lnTo>
                    <a:pt x="675" y="26"/>
                  </a:lnTo>
                  <a:lnTo>
                    <a:pt x="697" y="34"/>
                  </a:lnTo>
                  <a:lnTo>
                    <a:pt x="715" y="44"/>
                  </a:lnTo>
                  <a:lnTo>
                    <a:pt x="733" y="56"/>
                  </a:lnTo>
                  <a:lnTo>
                    <a:pt x="747" y="66"/>
                  </a:lnTo>
                  <a:lnTo>
                    <a:pt x="759" y="80"/>
                  </a:lnTo>
                  <a:lnTo>
                    <a:pt x="769" y="92"/>
                  </a:lnTo>
                  <a:lnTo>
                    <a:pt x="779" y="106"/>
                  </a:lnTo>
                  <a:lnTo>
                    <a:pt x="783" y="120"/>
                  </a:lnTo>
                  <a:lnTo>
                    <a:pt x="787" y="134"/>
                  </a:lnTo>
                  <a:lnTo>
                    <a:pt x="789" y="150"/>
                  </a:lnTo>
                  <a:lnTo>
                    <a:pt x="793" y="222"/>
                  </a:lnTo>
                  <a:lnTo>
                    <a:pt x="793" y="222"/>
                  </a:lnTo>
                  <a:lnTo>
                    <a:pt x="795" y="232"/>
                  </a:lnTo>
                  <a:lnTo>
                    <a:pt x="797" y="242"/>
                  </a:lnTo>
                  <a:lnTo>
                    <a:pt x="801" y="252"/>
                  </a:lnTo>
                  <a:lnTo>
                    <a:pt x="807" y="260"/>
                  </a:lnTo>
                  <a:lnTo>
                    <a:pt x="823" y="278"/>
                  </a:lnTo>
                  <a:lnTo>
                    <a:pt x="844" y="292"/>
                  </a:lnTo>
                  <a:lnTo>
                    <a:pt x="862" y="306"/>
                  </a:lnTo>
                  <a:lnTo>
                    <a:pt x="882" y="318"/>
                  </a:lnTo>
                  <a:lnTo>
                    <a:pt x="898" y="328"/>
                  </a:lnTo>
                  <a:lnTo>
                    <a:pt x="910" y="336"/>
                  </a:lnTo>
                  <a:lnTo>
                    <a:pt x="910" y="336"/>
                  </a:lnTo>
                  <a:lnTo>
                    <a:pt x="922" y="346"/>
                  </a:lnTo>
                  <a:lnTo>
                    <a:pt x="930" y="358"/>
                  </a:lnTo>
                  <a:lnTo>
                    <a:pt x="940" y="370"/>
                  </a:lnTo>
                  <a:lnTo>
                    <a:pt x="946" y="382"/>
                  </a:lnTo>
                  <a:lnTo>
                    <a:pt x="952" y="396"/>
                  </a:lnTo>
                  <a:lnTo>
                    <a:pt x="956" y="411"/>
                  </a:lnTo>
                  <a:lnTo>
                    <a:pt x="960" y="425"/>
                  </a:lnTo>
                  <a:lnTo>
                    <a:pt x="960" y="441"/>
                  </a:lnTo>
                  <a:lnTo>
                    <a:pt x="960" y="791"/>
                  </a:lnTo>
                  <a:lnTo>
                    <a:pt x="960" y="809"/>
                  </a:lnTo>
                  <a:lnTo>
                    <a:pt x="960" y="1157"/>
                  </a:lnTo>
                  <a:lnTo>
                    <a:pt x="960" y="1157"/>
                  </a:lnTo>
                  <a:lnTo>
                    <a:pt x="960" y="1173"/>
                  </a:lnTo>
                  <a:lnTo>
                    <a:pt x="956" y="1189"/>
                  </a:lnTo>
                  <a:lnTo>
                    <a:pt x="952" y="1202"/>
                  </a:lnTo>
                  <a:lnTo>
                    <a:pt x="946" y="1216"/>
                  </a:lnTo>
                  <a:lnTo>
                    <a:pt x="940" y="1228"/>
                  </a:lnTo>
                  <a:lnTo>
                    <a:pt x="930" y="1242"/>
                  </a:lnTo>
                  <a:lnTo>
                    <a:pt x="922" y="1252"/>
                  </a:lnTo>
                  <a:lnTo>
                    <a:pt x="910" y="1262"/>
                  </a:lnTo>
                  <a:lnTo>
                    <a:pt x="910" y="1262"/>
                  </a:lnTo>
                  <a:lnTo>
                    <a:pt x="898" y="1270"/>
                  </a:lnTo>
                  <a:lnTo>
                    <a:pt x="882" y="1280"/>
                  </a:lnTo>
                  <a:lnTo>
                    <a:pt x="862" y="1292"/>
                  </a:lnTo>
                  <a:lnTo>
                    <a:pt x="844" y="1306"/>
                  </a:lnTo>
                  <a:lnTo>
                    <a:pt x="823" y="1322"/>
                  </a:lnTo>
                  <a:lnTo>
                    <a:pt x="807" y="1338"/>
                  </a:lnTo>
                  <a:lnTo>
                    <a:pt x="801" y="1348"/>
                  </a:lnTo>
                  <a:lnTo>
                    <a:pt x="797" y="1356"/>
                  </a:lnTo>
                  <a:lnTo>
                    <a:pt x="795" y="1366"/>
                  </a:lnTo>
                  <a:lnTo>
                    <a:pt x="793" y="1376"/>
                  </a:lnTo>
                  <a:lnTo>
                    <a:pt x="789" y="1450"/>
                  </a:lnTo>
                  <a:lnTo>
                    <a:pt x="789" y="1450"/>
                  </a:lnTo>
                  <a:lnTo>
                    <a:pt x="787" y="1464"/>
                  </a:lnTo>
                  <a:lnTo>
                    <a:pt x="783" y="1478"/>
                  </a:lnTo>
                  <a:lnTo>
                    <a:pt x="777" y="1492"/>
                  </a:lnTo>
                  <a:lnTo>
                    <a:pt x="767" y="1506"/>
                  </a:lnTo>
                  <a:lnTo>
                    <a:pt x="757" y="1520"/>
                  </a:lnTo>
                  <a:lnTo>
                    <a:pt x="743" y="1532"/>
                  </a:lnTo>
                  <a:lnTo>
                    <a:pt x="727" y="1544"/>
                  </a:lnTo>
                  <a:lnTo>
                    <a:pt x="711" y="1554"/>
                  </a:lnTo>
                  <a:lnTo>
                    <a:pt x="691" y="1564"/>
                  </a:lnTo>
                  <a:lnTo>
                    <a:pt x="669" y="1574"/>
                  </a:lnTo>
                  <a:lnTo>
                    <a:pt x="647" y="1582"/>
                  </a:lnTo>
                  <a:lnTo>
                    <a:pt x="623" y="1588"/>
                  </a:lnTo>
                  <a:lnTo>
                    <a:pt x="596" y="1592"/>
                  </a:lnTo>
                  <a:lnTo>
                    <a:pt x="568" y="1596"/>
                  </a:lnTo>
                  <a:lnTo>
                    <a:pt x="540" y="1600"/>
                  </a:lnTo>
                  <a:lnTo>
                    <a:pt x="510" y="1600"/>
                  </a:lnTo>
                  <a:lnTo>
                    <a:pt x="510" y="1600"/>
                  </a:lnTo>
                  <a:lnTo>
                    <a:pt x="480" y="1600"/>
                  </a:lnTo>
                  <a:lnTo>
                    <a:pt x="452" y="1596"/>
                  </a:lnTo>
                  <a:lnTo>
                    <a:pt x="424" y="1592"/>
                  </a:lnTo>
                  <a:lnTo>
                    <a:pt x="398" y="1588"/>
                  </a:lnTo>
                  <a:lnTo>
                    <a:pt x="374" y="1582"/>
                  </a:lnTo>
                  <a:lnTo>
                    <a:pt x="349" y="1574"/>
                  </a:lnTo>
                  <a:lnTo>
                    <a:pt x="327" y="1564"/>
                  </a:lnTo>
                  <a:lnTo>
                    <a:pt x="307" y="1554"/>
                  </a:lnTo>
                  <a:lnTo>
                    <a:pt x="291" y="1544"/>
                  </a:lnTo>
                  <a:lnTo>
                    <a:pt x="275" y="1532"/>
                  </a:lnTo>
                  <a:lnTo>
                    <a:pt x="261" y="1520"/>
                  </a:lnTo>
                  <a:lnTo>
                    <a:pt x="249" y="1506"/>
                  </a:lnTo>
                  <a:lnTo>
                    <a:pt x="241" y="1492"/>
                  </a:lnTo>
                  <a:lnTo>
                    <a:pt x="233" y="1478"/>
                  </a:lnTo>
                  <a:lnTo>
                    <a:pt x="229" y="1464"/>
                  </a:lnTo>
                  <a:lnTo>
                    <a:pt x="229" y="1450"/>
                  </a:lnTo>
                  <a:lnTo>
                    <a:pt x="223" y="1376"/>
                  </a:lnTo>
                  <a:lnTo>
                    <a:pt x="223" y="1376"/>
                  </a:lnTo>
                  <a:lnTo>
                    <a:pt x="223" y="1366"/>
                  </a:lnTo>
                  <a:lnTo>
                    <a:pt x="219" y="1356"/>
                  </a:lnTo>
                  <a:lnTo>
                    <a:pt x="215" y="1348"/>
                  </a:lnTo>
                  <a:lnTo>
                    <a:pt x="209" y="1338"/>
                  </a:lnTo>
                  <a:lnTo>
                    <a:pt x="193" y="1322"/>
                  </a:lnTo>
                  <a:lnTo>
                    <a:pt x="175" y="1306"/>
                  </a:lnTo>
                  <a:lnTo>
                    <a:pt x="155" y="1292"/>
                  </a:lnTo>
                  <a:lnTo>
                    <a:pt x="135" y="1280"/>
                  </a:lnTo>
                  <a:lnTo>
                    <a:pt x="118" y="1270"/>
                  </a:lnTo>
                  <a:lnTo>
                    <a:pt x="106" y="1262"/>
                  </a:lnTo>
                  <a:lnTo>
                    <a:pt x="106" y="1262"/>
                  </a:lnTo>
                  <a:lnTo>
                    <a:pt x="96" y="1252"/>
                  </a:lnTo>
                  <a:lnTo>
                    <a:pt x="86" y="1242"/>
                  </a:lnTo>
                  <a:lnTo>
                    <a:pt x="78" y="1228"/>
                  </a:lnTo>
                  <a:lnTo>
                    <a:pt x="70" y="1216"/>
                  </a:lnTo>
                  <a:lnTo>
                    <a:pt x="64" y="1202"/>
                  </a:lnTo>
                  <a:lnTo>
                    <a:pt x="60" y="1189"/>
                  </a:lnTo>
                  <a:lnTo>
                    <a:pt x="58" y="1173"/>
                  </a:lnTo>
                  <a:lnTo>
                    <a:pt x="56" y="1157"/>
                  </a:lnTo>
                  <a:lnTo>
                    <a:pt x="56" y="1057"/>
                  </a:lnTo>
                  <a:lnTo>
                    <a:pt x="44" y="1057"/>
                  </a:lnTo>
                  <a:lnTo>
                    <a:pt x="44" y="1057"/>
                  </a:lnTo>
                  <a:lnTo>
                    <a:pt x="38" y="1055"/>
                  </a:lnTo>
                  <a:lnTo>
                    <a:pt x="32" y="1051"/>
                  </a:lnTo>
                  <a:lnTo>
                    <a:pt x="30" y="1047"/>
                  </a:lnTo>
                  <a:lnTo>
                    <a:pt x="28" y="1039"/>
                  </a:lnTo>
                  <a:lnTo>
                    <a:pt x="28" y="817"/>
                  </a:lnTo>
                  <a:lnTo>
                    <a:pt x="28" y="817"/>
                  </a:lnTo>
                  <a:lnTo>
                    <a:pt x="30" y="811"/>
                  </a:lnTo>
                  <a:lnTo>
                    <a:pt x="32" y="805"/>
                  </a:lnTo>
                  <a:lnTo>
                    <a:pt x="38" y="801"/>
                  </a:lnTo>
                  <a:lnTo>
                    <a:pt x="44" y="801"/>
                  </a:lnTo>
                  <a:lnTo>
                    <a:pt x="56" y="801"/>
                  </a:lnTo>
                  <a:lnTo>
                    <a:pt x="56" y="791"/>
                  </a:lnTo>
                  <a:lnTo>
                    <a:pt x="56" y="691"/>
                  </a:lnTo>
                  <a:lnTo>
                    <a:pt x="52" y="691"/>
                  </a:lnTo>
                  <a:lnTo>
                    <a:pt x="52" y="691"/>
                  </a:lnTo>
                  <a:lnTo>
                    <a:pt x="42" y="689"/>
                  </a:lnTo>
                  <a:lnTo>
                    <a:pt x="32" y="687"/>
                  </a:lnTo>
                  <a:lnTo>
                    <a:pt x="22" y="681"/>
                  </a:lnTo>
                  <a:lnTo>
                    <a:pt x="14" y="675"/>
                  </a:lnTo>
                  <a:lnTo>
                    <a:pt x="8" y="667"/>
                  </a:lnTo>
                  <a:lnTo>
                    <a:pt x="4" y="659"/>
                  </a:lnTo>
                  <a:lnTo>
                    <a:pt x="0" y="649"/>
                  </a:lnTo>
                  <a:lnTo>
                    <a:pt x="0" y="637"/>
                  </a:lnTo>
                  <a:lnTo>
                    <a:pt x="0" y="583"/>
                  </a:lnTo>
                  <a:lnTo>
                    <a:pt x="0" y="583"/>
                  </a:lnTo>
                  <a:lnTo>
                    <a:pt x="0" y="571"/>
                  </a:lnTo>
                  <a:lnTo>
                    <a:pt x="4" y="561"/>
                  </a:lnTo>
                  <a:lnTo>
                    <a:pt x="8" y="553"/>
                  </a:lnTo>
                  <a:lnTo>
                    <a:pt x="14" y="545"/>
                  </a:lnTo>
                  <a:lnTo>
                    <a:pt x="22" y="539"/>
                  </a:lnTo>
                  <a:lnTo>
                    <a:pt x="32" y="533"/>
                  </a:lnTo>
                  <a:lnTo>
                    <a:pt x="42" y="531"/>
                  </a:lnTo>
                  <a:lnTo>
                    <a:pt x="52" y="529"/>
                  </a:lnTo>
                  <a:lnTo>
                    <a:pt x="52" y="529"/>
                  </a:lnTo>
                  <a:close/>
                  <a:moveTo>
                    <a:pt x="127" y="1111"/>
                  </a:moveTo>
                  <a:lnTo>
                    <a:pt x="127" y="1111"/>
                  </a:lnTo>
                  <a:lnTo>
                    <a:pt x="127" y="1123"/>
                  </a:lnTo>
                  <a:lnTo>
                    <a:pt x="129" y="1135"/>
                  </a:lnTo>
                  <a:lnTo>
                    <a:pt x="137" y="1157"/>
                  </a:lnTo>
                  <a:lnTo>
                    <a:pt x="147" y="1177"/>
                  </a:lnTo>
                  <a:lnTo>
                    <a:pt x="161" y="1195"/>
                  </a:lnTo>
                  <a:lnTo>
                    <a:pt x="179" y="1210"/>
                  </a:lnTo>
                  <a:lnTo>
                    <a:pt x="201" y="1220"/>
                  </a:lnTo>
                  <a:lnTo>
                    <a:pt x="223" y="1228"/>
                  </a:lnTo>
                  <a:lnTo>
                    <a:pt x="235" y="1230"/>
                  </a:lnTo>
                  <a:lnTo>
                    <a:pt x="247" y="1230"/>
                  </a:lnTo>
                  <a:lnTo>
                    <a:pt x="771" y="1230"/>
                  </a:lnTo>
                  <a:lnTo>
                    <a:pt x="771" y="1230"/>
                  </a:lnTo>
                  <a:lnTo>
                    <a:pt x="783" y="1230"/>
                  </a:lnTo>
                  <a:lnTo>
                    <a:pt x="795" y="1228"/>
                  </a:lnTo>
                  <a:lnTo>
                    <a:pt x="819" y="1220"/>
                  </a:lnTo>
                  <a:lnTo>
                    <a:pt x="839" y="1210"/>
                  </a:lnTo>
                  <a:lnTo>
                    <a:pt x="858" y="1195"/>
                  </a:lnTo>
                  <a:lnTo>
                    <a:pt x="872" y="1177"/>
                  </a:lnTo>
                  <a:lnTo>
                    <a:pt x="884" y="1157"/>
                  </a:lnTo>
                  <a:lnTo>
                    <a:pt x="890" y="1135"/>
                  </a:lnTo>
                  <a:lnTo>
                    <a:pt x="892" y="1123"/>
                  </a:lnTo>
                  <a:lnTo>
                    <a:pt x="894" y="1111"/>
                  </a:lnTo>
                  <a:lnTo>
                    <a:pt x="894" y="485"/>
                  </a:lnTo>
                  <a:lnTo>
                    <a:pt x="894" y="485"/>
                  </a:lnTo>
                  <a:lnTo>
                    <a:pt x="892" y="473"/>
                  </a:lnTo>
                  <a:lnTo>
                    <a:pt x="890" y="461"/>
                  </a:lnTo>
                  <a:lnTo>
                    <a:pt x="884" y="439"/>
                  </a:lnTo>
                  <a:lnTo>
                    <a:pt x="872" y="417"/>
                  </a:lnTo>
                  <a:lnTo>
                    <a:pt x="858" y="400"/>
                  </a:lnTo>
                  <a:lnTo>
                    <a:pt x="839" y="386"/>
                  </a:lnTo>
                  <a:lnTo>
                    <a:pt x="819" y="374"/>
                  </a:lnTo>
                  <a:lnTo>
                    <a:pt x="795" y="368"/>
                  </a:lnTo>
                  <a:lnTo>
                    <a:pt x="783" y="366"/>
                  </a:lnTo>
                  <a:lnTo>
                    <a:pt x="771" y="366"/>
                  </a:lnTo>
                  <a:lnTo>
                    <a:pt x="247" y="366"/>
                  </a:lnTo>
                  <a:lnTo>
                    <a:pt x="247" y="366"/>
                  </a:lnTo>
                  <a:lnTo>
                    <a:pt x="235" y="366"/>
                  </a:lnTo>
                  <a:lnTo>
                    <a:pt x="223" y="368"/>
                  </a:lnTo>
                  <a:lnTo>
                    <a:pt x="201" y="374"/>
                  </a:lnTo>
                  <a:lnTo>
                    <a:pt x="179" y="386"/>
                  </a:lnTo>
                  <a:lnTo>
                    <a:pt x="161" y="400"/>
                  </a:lnTo>
                  <a:lnTo>
                    <a:pt x="147" y="417"/>
                  </a:lnTo>
                  <a:lnTo>
                    <a:pt x="137" y="439"/>
                  </a:lnTo>
                  <a:lnTo>
                    <a:pt x="129" y="461"/>
                  </a:lnTo>
                  <a:lnTo>
                    <a:pt x="127" y="473"/>
                  </a:lnTo>
                  <a:lnTo>
                    <a:pt x="127" y="485"/>
                  </a:lnTo>
                  <a:lnTo>
                    <a:pt x="127" y="111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defRPr/>
              </a:pPr>
              <a:endParaRPr lang="en-US" sz="1600" kern="0">
                <a:solidFill>
                  <a:srgbClr val="000000">
                    <a:alpha val="0"/>
                  </a:srgbClr>
                </a:solidFill>
              </a:endParaRPr>
            </a:p>
          </p:txBody>
        </p:sp>
      </p:grpSp>
      <p:pic>
        <p:nvPicPr>
          <p:cNvPr id="45" name="Picture 44"/>
          <p:cNvPicPr>
            <a:picLocks noChangeAspect="1"/>
          </p:cNvPicPr>
          <p:nvPr/>
        </p:nvPicPr>
        <p:blipFill>
          <a:blip r:embed="rId11">
            <a:clrChange>
              <a:clrFrom>
                <a:srgbClr val="03B0EC"/>
              </a:clrFrom>
              <a:clrTo>
                <a:srgbClr val="03B0EC">
                  <a:alpha val="0"/>
                </a:srgbClr>
              </a:clrTo>
            </a:clrChange>
          </a:blip>
          <a:stretch>
            <a:fillRect/>
          </a:stretch>
        </p:blipFill>
        <p:spPr>
          <a:xfrm>
            <a:off x="2294103" y="3836326"/>
            <a:ext cx="643467" cy="316111"/>
          </a:xfrm>
          <a:prstGeom prst="rect">
            <a:avLst/>
          </a:prstGeom>
        </p:spPr>
      </p:pic>
      <p:grpSp>
        <p:nvGrpSpPr>
          <p:cNvPr id="46" name="Group 45"/>
          <p:cNvGrpSpPr/>
          <p:nvPr/>
        </p:nvGrpSpPr>
        <p:grpSpPr>
          <a:xfrm>
            <a:off x="298844" y="3064612"/>
            <a:ext cx="1307688" cy="1317261"/>
            <a:chOff x="479908" y="3137042"/>
            <a:chExt cx="1307688" cy="1317261"/>
          </a:xfrm>
        </p:grpSpPr>
        <p:grpSp>
          <p:nvGrpSpPr>
            <p:cNvPr id="47" name="Group 46"/>
            <p:cNvGrpSpPr/>
            <p:nvPr/>
          </p:nvGrpSpPr>
          <p:grpSpPr>
            <a:xfrm>
              <a:off x="489021" y="3137042"/>
              <a:ext cx="1285456" cy="1286646"/>
              <a:chOff x="304801" y="3162160"/>
              <a:chExt cx="1285456" cy="1286646"/>
            </a:xfrm>
            <a:effectLst/>
          </p:grpSpPr>
          <p:sp>
            <p:nvSpPr>
              <p:cNvPr id="49" name="Oval 10"/>
              <p:cNvSpPr>
                <a:spLocks noChangeArrowheads="1"/>
              </p:cNvSpPr>
              <p:nvPr/>
            </p:nvSpPr>
            <p:spPr bwMode="auto">
              <a:xfrm>
                <a:off x="304801" y="3162160"/>
                <a:ext cx="1285456" cy="1286646"/>
              </a:xfrm>
              <a:prstGeom prst="ellipse">
                <a:avLst/>
              </a:prstGeom>
              <a:solidFill>
                <a:schemeClr val="accent3"/>
              </a:solidFill>
              <a:ln w="1905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grpSp>
            <p:nvGrpSpPr>
              <p:cNvPr id="50" name="Group 49"/>
              <p:cNvGrpSpPr/>
              <p:nvPr/>
            </p:nvGrpSpPr>
            <p:grpSpPr>
              <a:xfrm>
                <a:off x="577537" y="3500240"/>
                <a:ext cx="660403" cy="441697"/>
                <a:chOff x="691026" y="3656851"/>
                <a:chExt cx="591329" cy="395497"/>
              </a:xfrm>
            </p:grpSpPr>
            <p:sp>
              <p:nvSpPr>
                <p:cNvPr id="52" name="Freeform 6"/>
                <p:cNvSpPr>
                  <a:spLocks noEditPoints="1"/>
                </p:cNvSpPr>
                <p:nvPr/>
              </p:nvSpPr>
              <p:spPr bwMode="auto">
                <a:xfrm>
                  <a:off x="869229" y="3875102"/>
                  <a:ext cx="27018" cy="27209"/>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69 w 144"/>
                    <a:gd name="T11" fmla="*/ 72 h 144"/>
                    <a:gd name="T12" fmla="*/ 72 w 144"/>
                    <a:gd name="T13" fmla="*/ 69 h 144"/>
                    <a:gd name="T14" fmla="*/ 75 w 144"/>
                    <a:gd name="T15" fmla="*/ 72 h 144"/>
                    <a:gd name="T16" fmla="*/ 69 w 144"/>
                    <a:gd name="T17"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72" y="0"/>
                      </a:moveTo>
                      <a:cubicBezTo>
                        <a:pt x="33" y="0"/>
                        <a:pt x="0" y="32"/>
                        <a:pt x="0" y="72"/>
                      </a:cubicBezTo>
                      <a:cubicBezTo>
                        <a:pt x="0" y="111"/>
                        <a:pt x="33" y="144"/>
                        <a:pt x="72" y="144"/>
                      </a:cubicBezTo>
                      <a:cubicBezTo>
                        <a:pt x="112" y="144"/>
                        <a:pt x="144" y="111"/>
                        <a:pt x="144" y="72"/>
                      </a:cubicBezTo>
                      <a:cubicBezTo>
                        <a:pt x="144" y="32"/>
                        <a:pt x="112" y="0"/>
                        <a:pt x="72" y="0"/>
                      </a:cubicBezTo>
                      <a:close/>
                      <a:moveTo>
                        <a:pt x="69" y="72"/>
                      </a:moveTo>
                      <a:cubicBezTo>
                        <a:pt x="69" y="70"/>
                        <a:pt x="71" y="69"/>
                        <a:pt x="72" y="69"/>
                      </a:cubicBezTo>
                      <a:cubicBezTo>
                        <a:pt x="74" y="69"/>
                        <a:pt x="75" y="70"/>
                        <a:pt x="75" y="72"/>
                      </a:cubicBezTo>
                      <a:cubicBezTo>
                        <a:pt x="75" y="75"/>
                        <a:pt x="69" y="75"/>
                        <a:pt x="69"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53" name="Freeform 7"/>
                <p:cNvSpPr>
                  <a:spLocks noEditPoints="1"/>
                </p:cNvSpPr>
                <p:nvPr/>
              </p:nvSpPr>
              <p:spPr bwMode="auto">
                <a:xfrm>
                  <a:off x="691026" y="3656851"/>
                  <a:ext cx="468885" cy="390323"/>
                </a:xfrm>
                <a:custGeom>
                  <a:avLst/>
                  <a:gdLst>
                    <a:gd name="T0" fmla="*/ 2041 w 2495"/>
                    <a:gd name="T1" fmla="*/ 688 h 2075"/>
                    <a:gd name="T2" fmla="*/ 1899 w 2495"/>
                    <a:gd name="T3" fmla="*/ 0 h 2075"/>
                    <a:gd name="T4" fmla="*/ 0 w 2495"/>
                    <a:gd name="T5" fmla="*/ 133 h 2075"/>
                    <a:gd name="T6" fmla="*/ 133 w 2495"/>
                    <a:gd name="T7" fmla="*/ 1383 h 2075"/>
                    <a:gd name="T8" fmla="*/ 810 w 2495"/>
                    <a:gd name="T9" fmla="*/ 1546 h 2075"/>
                    <a:gd name="T10" fmla="*/ 626 w 2495"/>
                    <a:gd name="T11" fmla="*/ 1682 h 2075"/>
                    <a:gd name="T12" fmla="*/ 1366 w 2495"/>
                    <a:gd name="T13" fmla="*/ 1718 h 2075"/>
                    <a:gd name="T14" fmla="*/ 1397 w 2495"/>
                    <a:gd name="T15" fmla="*/ 1621 h 2075"/>
                    <a:gd name="T16" fmla="*/ 1210 w 2495"/>
                    <a:gd name="T17" fmla="*/ 1383 h 2075"/>
                    <a:gd name="T18" fmla="*/ 1517 w 2495"/>
                    <a:gd name="T19" fmla="*/ 1970 h 2075"/>
                    <a:gd name="T20" fmla="*/ 2378 w 2495"/>
                    <a:gd name="T21" fmla="*/ 2075 h 2075"/>
                    <a:gd name="T22" fmla="*/ 2495 w 2495"/>
                    <a:gd name="T23" fmla="*/ 794 h 2075"/>
                    <a:gd name="T24" fmla="*/ 731 w 2495"/>
                    <a:gd name="T25" fmla="*/ 1649 h 2075"/>
                    <a:gd name="T26" fmla="*/ 1310 w 2495"/>
                    <a:gd name="T27" fmla="*/ 1649 h 2075"/>
                    <a:gd name="T28" fmla="*/ 887 w 2495"/>
                    <a:gd name="T29" fmla="*/ 1524 h 2075"/>
                    <a:gd name="T30" fmla="*/ 1146 w 2495"/>
                    <a:gd name="T31" fmla="*/ 1416 h 2075"/>
                    <a:gd name="T32" fmla="*/ 887 w 2495"/>
                    <a:gd name="T33" fmla="*/ 1524 h 2075"/>
                    <a:gd name="T34" fmla="*/ 2426 w 2495"/>
                    <a:gd name="T35" fmla="*/ 1826 h 2075"/>
                    <a:gd name="T36" fmla="*/ 1586 w 2495"/>
                    <a:gd name="T37" fmla="*/ 804 h 2075"/>
                    <a:gd name="T38" fmla="*/ 2389 w 2495"/>
                    <a:gd name="T39" fmla="*/ 758 h 2075"/>
                    <a:gd name="T40" fmla="*/ 1990 w 2495"/>
                    <a:gd name="T41" fmla="*/ 1948 h 2075"/>
                    <a:gd name="T42" fmla="*/ 2001 w 2495"/>
                    <a:gd name="T43" fmla="*/ 1948 h 2075"/>
                    <a:gd name="T44" fmla="*/ 133 w 2495"/>
                    <a:gd name="T45" fmla="*/ 70 h 2075"/>
                    <a:gd name="T46" fmla="*/ 1971 w 2495"/>
                    <a:gd name="T47" fmla="*/ 142 h 2075"/>
                    <a:gd name="T48" fmla="*/ 1632 w 2495"/>
                    <a:gd name="T49" fmla="*/ 688 h 2075"/>
                    <a:gd name="T50" fmla="*/ 1517 w 2495"/>
                    <a:gd name="T51" fmla="*/ 1086 h 2075"/>
                    <a:gd name="T52" fmla="*/ 69 w 2495"/>
                    <a:gd name="T53" fmla="*/ 133 h 2075"/>
                    <a:gd name="T54" fmla="*/ 133 w 2495"/>
                    <a:gd name="T55" fmla="*/ 1314 h 2075"/>
                    <a:gd name="T56" fmla="*/ 69 w 2495"/>
                    <a:gd name="T57" fmla="*/ 1155 h 2075"/>
                    <a:gd name="T58" fmla="*/ 1517 w 2495"/>
                    <a:gd name="T59" fmla="*/ 1314 h 2075"/>
                    <a:gd name="T60" fmla="*/ 1586 w 2495"/>
                    <a:gd name="T61" fmla="*/ 1970 h 2075"/>
                    <a:gd name="T62" fmla="*/ 1943 w 2495"/>
                    <a:gd name="T63" fmla="*/ 1895 h 2075"/>
                    <a:gd name="T64" fmla="*/ 1949 w 2495"/>
                    <a:gd name="T65" fmla="*/ 2006 h 2075"/>
                    <a:gd name="T66" fmla="*/ 1586 w 2495"/>
                    <a:gd name="T67" fmla="*/ 1970 h 2075"/>
                    <a:gd name="T68" fmla="*/ 2042 w 2495"/>
                    <a:gd name="T69" fmla="*/ 2006 h 2075"/>
                    <a:gd name="T70" fmla="*/ 2049 w 2495"/>
                    <a:gd name="T71" fmla="*/ 1895 h 2075"/>
                    <a:gd name="T72" fmla="*/ 2426 w 2495"/>
                    <a:gd name="T73" fmla="*/ 1958 h 2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95" h="2075">
                      <a:moveTo>
                        <a:pt x="2389" y="688"/>
                      </a:moveTo>
                      <a:cubicBezTo>
                        <a:pt x="2041" y="688"/>
                        <a:pt x="2041" y="688"/>
                        <a:pt x="2041" y="688"/>
                      </a:cubicBezTo>
                      <a:cubicBezTo>
                        <a:pt x="2041" y="142"/>
                        <a:pt x="2041" y="142"/>
                        <a:pt x="2041" y="142"/>
                      </a:cubicBezTo>
                      <a:cubicBezTo>
                        <a:pt x="2041" y="64"/>
                        <a:pt x="1977" y="0"/>
                        <a:pt x="1899" y="0"/>
                      </a:cubicBezTo>
                      <a:cubicBezTo>
                        <a:pt x="133" y="0"/>
                        <a:pt x="133" y="0"/>
                        <a:pt x="133" y="0"/>
                      </a:cubicBezTo>
                      <a:cubicBezTo>
                        <a:pt x="60" y="0"/>
                        <a:pt x="0" y="60"/>
                        <a:pt x="0" y="133"/>
                      </a:cubicBezTo>
                      <a:cubicBezTo>
                        <a:pt x="0" y="1250"/>
                        <a:pt x="0" y="1250"/>
                        <a:pt x="0" y="1250"/>
                      </a:cubicBezTo>
                      <a:cubicBezTo>
                        <a:pt x="0" y="1323"/>
                        <a:pt x="60" y="1383"/>
                        <a:pt x="133" y="1383"/>
                      </a:cubicBezTo>
                      <a:cubicBezTo>
                        <a:pt x="849" y="1383"/>
                        <a:pt x="849" y="1383"/>
                        <a:pt x="849" y="1383"/>
                      </a:cubicBezTo>
                      <a:cubicBezTo>
                        <a:pt x="810" y="1546"/>
                        <a:pt x="810" y="1546"/>
                        <a:pt x="810" y="1546"/>
                      </a:cubicBezTo>
                      <a:cubicBezTo>
                        <a:pt x="733" y="1566"/>
                        <a:pt x="679" y="1595"/>
                        <a:pt x="644" y="1621"/>
                      </a:cubicBezTo>
                      <a:cubicBezTo>
                        <a:pt x="626" y="1635"/>
                        <a:pt x="618" y="1659"/>
                        <a:pt x="626" y="1682"/>
                      </a:cubicBezTo>
                      <a:cubicBezTo>
                        <a:pt x="633" y="1704"/>
                        <a:pt x="652" y="1718"/>
                        <a:pt x="674" y="1718"/>
                      </a:cubicBezTo>
                      <a:cubicBezTo>
                        <a:pt x="1366" y="1718"/>
                        <a:pt x="1366" y="1718"/>
                        <a:pt x="1366" y="1718"/>
                      </a:cubicBezTo>
                      <a:cubicBezTo>
                        <a:pt x="1388" y="1718"/>
                        <a:pt x="1407" y="1704"/>
                        <a:pt x="1414" y="1682"/>
                      </a:cubicBezTo>
                      <a:cubicBezTo>
                        <a:pt x="1422" y="1660"/>
                        <a:pt x="1415" y="1635"/>
                        <a:pt x="1397" y="1621"/>
                      </a:cubicBezTo>
                      <a:cubicBezTo>
                        <a:pt x="1365" y="1596"/>
                        <a:pt x="1314" y="1569"/>
                        <a:pt x="1238" y="1550"/>
                      </a:cubicBezTo>
                      <a:cubicBezTo>
                        <a:pt x="1210" y="1383"/>
                        <a:pt x="1210" y="1383"/>
                        <a:pt x="1210" y="1383"/>
                      </a:cubicBezTo>
                      <a:cubicBezTo>
                        <a:pt x="1517" y="1383"/>
                        <a:pt x="1517" y="1383"/>
                        <a:pt x="1517" y="1383"/>
                      </a:cubicBezTo>
                      <a:cubicBezTo>
                        <a:pt x="1517" y="1970"/>
                        <a:pt x="1517" y="1970"/>
                        <a:pt x="1517" y="1970"/>
                      </a:cubicBezTo>
                      <a:cubicBezTo>
                        <a:pt x="1517" y="2028"/>
                        <a:pt x="1564" y="2075"/>
                        <a:pt x="1622" y="2075"/>
                      </a:cubicBezTo>
                      <a:cubicBezTo>
                        <a:pt x="2378" y="2075"/>
                        <a:pt x="2378" y="2075"/>
                        <a:pt x="2378" y="2075"/>
                      </a:cubicBezTo>
                      <a:cubicBezTo>
                        <a:pt x="2443" y="2075"/>
                        <a:pt x="2495" y="2023"/>
                        <a:pt x="2495" y="1958"/>
                      </a:cubicBezTo>
                      <a:cubicBezTo>
                        <a:pt x="2495" y="794"/>
                        <a:pt x="2495" y="794"/>
                        <a:pt x="2495" y="794"/>
                      </a:cubicBezTo>
                      <a:cubicBezTo>
                        <a:pt x="2495" y="736"/>
                        <a:pt x="2447" y="688"/>
                        <a:pt x="2389" y="688"/>
                      </a:cubicBezTo>
                      <a:close/>
                      <a:moveTo>
                        <a:pt x="731" y="1649"/>
                      </a:moveTo>
                      <a:cubicBezTo>
                        <a:pt x="784" y="1621"/>
                        <a:pt x="873" y="1593"/>
                        <a:pt x="1009" y="1593"/>
                      </a:cubicBezTo>
                      <a:cubicBezTo>
                        <a:pt x="1162" y="1593"/>
                        <a:pt x="1255" y="1621"/>
                        <a:pt x="1310" y="1649"/>
                      </a:cubicBezTo>
                      <a:lnTo>
                        <a:pt x="731" y="1649"/>
                      </a:lnTo>
                      <a:close/>
                      <a:moveTo>
                        <a:pt x="887" y="1524"/>
                      </a:moveTo>
                      <a:cubicBezTo>
                        <a:pt x="912" y="1416"/>
                        <a:pt x="912" y="1416"/>
                        <a:pt x="912" y="1416"/>
                      </a:cubicBezTo>
                      <a:cubicBezTo>
                        <a:pt x="1146" y="1416"/>
                        <a:pt x="1146" y="1416"/>
                        <a:pt x="1146" y="1416"/>
                      </a:cubicBezTo>
                      <a:cubicBezTo>
                        <a:pt x="1164" y="1524"/>
                        <a:pt x="1164" y="1524"/>
                        <a:pt x="1164" y="1524"/>
                      </a:cubicBezTo>
                      <a:lnTo>
                        <a:pt x="887" y="1524"/>
                      </a:lnTo>
                      <a:close/>
                      <a:moveTo>
                        <a:pt x="2426" y="794"/>
                      </a:moveTo>
                      <a:cubicBezTo>
                        <a:pt x="2426" y="1826"/>
                        <a:pt x="2426" y="1826"/>
                        <a:pt x="2426" y="1826"/>
                      </a:cubicBezTo>
                      <a:cubicBezTo>
                        <a:pt x="1586" y="1826"/>
                        <a:pt x="1586" y="1826"/>
                        <a:pt x="1586" y="1826"/>
                      </a:cubicBezTo>
                      <a:cubicBezTo>
                        <a:pt x="1586" y="804"/>
                        <a:pt x="1586" y="804"/>
                        <a:pt x="1586" y="804"/>
                      </a:cubicBezTo>
                      <a:cubicBezTo>
                        <a:pt x="1586" y="778"/>
                        <a:pt x="1607" y="758"/>
                        <a:pt x="1632" y="758"/>
                      </a:cubicBezTo>
                      <a:cubicBezTo>
                        <a:pt x="2389" y="758"/>
                        <a:pt x="2389" y="758"/>
                        <a:pt x="2389" y="758"/>
                      </a:cubicBezTo>
                      <a:cubicBezTo>
                        <a:pt x="2409" y="758"/>
                        <a:pt x="2426" y="774"/>
                        <a:pt x="2426" y="794"/>
                      </a:cubicBezTo>
                      <a:close/>
                      <a:moveTo>
                        <a:pt x="1990" y="1948"/>
                      </a:moveTo>
                      <a:cubicBezTo>
                        <a:pt x="1990" y="1945"/>
                        <a:pt x="1993" y="1942"/>
                        <a:pt x="1996" y="1942"/>
                      </a:cubicBezTo>
                      <a:cubicBezTo>
                        <a:pt x="1999" y="1942"/>
                        <a:pt x="2001" y="1945"/>
                        <a:pt x="2001" y="1948"/>
                      </a:cubicBezTo>
                      <a:cubicBezTo>
                        <a:pt x="2001" y="1954"/>
                        <a:pt x="1990" y="1954"/>
                        <a:pt x="1990" y="1948"/>
                      </a:cubicBezTo>
                      <a:close/>
                      <a:moveTo>
                        <a:pt x="133" y="70"/>
                      </a:moveTo>
                      <a:cubicBezTo>
                        <a:pt x="1899" y="70"/>
                        <a:pt x="1899" y="70"/>
                        <a:pt x="1899" y="70"/>
                      </a:cubicBezTo>
                      <a:cubicBezTo>
                        <a:pt x="1939" y="70"/>
                        <a:pt x="1971" y="102"/>
                        <a:pt x="1971" y="142"/>
                      </a:cubicBezTo>
                      <a:cubicBezTo>
                        <a:pt x="1971" y="688"/>
                        <a:pt x="1971" y="688"/>
                        <a:pt x="1971" y="688"/>
                      </a:cubicBezTo>
                      <a:cubicBezTo>
                        <a:pt x="1632" y="688"/>
                        <a:pt x="1632" y="688"/>
                        <a:pt x="1632" y="688"/>
                      </a:cubicBezTo>
                      <a:cubicBezTo>
                        <a:pt x="1569" y="688"/>
                        <a:pt x="1517" y="740"/>
                        <a:pt x="1517" y="804"/>
                      </a:cubicBezTo>
                      <a:cubicBezTo>
                        <a:pt x="1517" y="1086"/>
                        <a:pt x="1517" y="1086"/>
                        <a:pt x="1517" y="1086"/>
                      </a:cubicBezTo>
                      <a:cubicBezTo>
                        <a:pt x="69" y="1086"/>
                        <a:pt x="69" y="1086"/>
                        <a:pt x="69" y="1086"/>
                      </a:cubicBezTo>
                      <a:cubicBezTo>
                        <a:pt x="69" y="133"/>
                        <a:pt x="69" y="133"/>
                        <a:pt x="69" y="133"/>
                      </a:cubicBezTo>
                      <a:cubicBezTo>
                        <a:pt x="69" y="98"/>
                        <a:pt x="98" y="70"/>
                        <a:pt x="133" y="70"/>
                      </a:cubicBezTo>
                      <a:close/>
                      <a:moveTo>
                        <a:pt x="133" y="1314"/>
                      </a:moveTo>
                      <a:cubicBezTo>
                        <a:pt x="98" y="1314"/>
                        <a:pt x="69" y="1285"/>
                        <a:pt x="69" y="1250"/>
                      </a:cubicBezTo>
                      <a:cubicBezTo>
                        <a:pt x="69" y="1155"/>
                        <a:pt x="69" y="1155"/>
                        <a:pt x="69" y="1155"/>
                      </a:cubicBezTo>
                      <a:cubicBezTo>
                        <a:pt x="1517" y="1155"/>
                        <a:pt x="1517" y="1155"/>
                        <a:pt x="1517" y="1155"/>
                      </a:cubicBezTo>
                      <a:cubicBezTo>
                        <a:pt x="1517" y="1314"/>
                        <a:pt x="1517" y="1314"/>
                        <a:pt x="1517" y="1314"/>
                      </a:cubicBezTo>
                      <a:lnTo>
                        <a:pt x="133" y="1314"/>
                      </a:lnTo>
                      <a:close/>
                      <a:moveTo>
                        <a:pt x="1586" y="1970"/>
                      </a:moveTo>
                      <a:cubicBezTo>
                        <a:pt x="1586" y="1895"/>
                        <a:pt x="1586" y="1895"/>
                        <a:pt x="1586" y="1895"/>
                      </a:cubicBezTo>
                      <a:cubicBezTo>
                        <a:pt x="1943" y="1895"/>
                        <a:pt x="1943" y="1895"/>
                        <a:pt x="1943" y="1895"/>
                      </a:cubicBezTo>
                      <a:cubicBezTo>
                        <a:pt x="1929" y="1909"/>
                        <a:pt x="1921" y="1927"/>
                        <a:pt x="1921" y="1948"/>
                      </a:cubicBezTo>
                      <a:cubicBezTo>
                        <a:pt x="1921" y="1971"/>
                        <a:pt x="1932" y="1992"/>
                        <a:pt x="1949" y="2006"/>
                      </a:cubicBezTo>
                      <a:cubicBezTo>
                        <a:pt x="1622" y="2006"/>
                        <a:pt x="1622" y="2006"/>
                        <a:pt x="1622" y="2006"/>
                      </a:cubicBezTo>
                      <a:cubicBezTo>
                        <a:pt x="1602" y="2006"/>
                        <a:pt x="1586" y="1990"/>
                        <a:pt x="1586" y="1970"/>
                      </a:cubicBezTo>
                      <a:close/>
                      <a:moveTo>
                        <a:pt x="2378" y="2006"/>
                      </a:moveTo>
                      <a:cubicBezTo>
                        <a:pt x="2042" y="2006"/>
                        <a:pt x="2042" y="2006"/>
                        <a:pt x="2042" y="2006"/>
                      </a:cubicBezTo>
                      <a:cubicBezTo>
                        <a:pt x="2059" y="1992"/>
                        <a:pt x="2071" y="1971"/>
                        <a:pt x="2071" y="1948"/>
                      </a:cubicBezTo>
                      <a:cubicBezTo>
                        <a:pt x="2071" y="1927"/>
                        <a:pt x="2062" y="1909"/>
                        <a:pt x="2049" y="1895"/>
                      </a:cubicBezTo>
                      <a:cubicBezTo>
                        <a:pt x="2426" y="1895"/>
                        <a:pt x="2426" y="1895"/>
                        <a:pt x="2426" y="1895"/>
                      </a:cubicBezTo>
                      <a:cubicBezTo>
                        <a:pt x="2426" y="1958"/>
                        <a:pt x="2426" y="1958"/>
                        <a:pt x="2426" y="1958"/>
                      </a:cubicBezTo>
                      <a:cubicBezTo>
                        <a:pt x="2426" y="1985"/>
                        <a:pt x="2405" y="2006"/>
                        <a:pt x="2378" y="200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54" name="Freeform 8"/>
                <p:cNvSpPr>
                  <a:spLocks noEditPoints="1"/>
                </p:cNvSpPr>
                <p:nvPr/>
              </p:nvSpPr>
              <p:spPr bwMode="auto">
                <a:xfrm>
                  <a:off x="1172175" y="3847701"/>
                  <a:ext cx="110180" cy="204647"/>
                </a:xfrm>
                <a:custGeom>
                  <a:avLst/>
                  <a:gdLst>
                    <a:gd name="T0" fmla="*/ 477 w 586"/>
                    <a:gd name="T1" fmla="*/ 0 h 1088"/>
                    <a:gd name="T2" fmla="*/ 102 w 586"/>
                    <a:gd name="T3" fmla="*/ 0 h 1088"/>
                    <a:gd name="T4" fmla="*/ 0 w 586"/>
                    <a:gd name="T5" fmla="*/ 103 h 1088"/>
                    <a:gd name="T6" fmla="*/ 0 w 586"/>
                    <a:gd name="T7" fmla="*/ 985 h 1088"/>
                    <a:gd name="T8" fmla="*/ 102 w 586"/>
                    <a:gd name="T9" fmla="*/ 1088 h 1088"/>
                    <a:gd name="T10" fmla="*/ 484 w 586"/>
                    <a:gd name="T11" fmla="*/ 1088 h 1088"/>
                    <a:gd name="T12" fmla="*/ 586 w 586"/>
                    <a:gd name="T13" fmla="*/ 985 h 1088"/>
                    <a:gd name="T14" fmla="*/ 586 w 586"/>
                    <a:gd name="T15" fmla="*/ 109 h 1088"/>
                    <a:gd name="T16" fmla="*/ 477 w 586"/>
                    <a:gd name="T17" fmla="*/ 0 h 1088"/>
                    <a:gd name="T18" fmla="*/ 517 w 586"/>
                    <a:gd name="T19" fmla="*/ 109 h 1088"/>
                    <a:gd name="T20" fmla="*/ 517 w 586"/>
                    <a:gd name="T21" fmla="*/ 130 h 1088"/>
                    <a:gd name="T22" fmla="*/ 369 w 586"/>
                    <a:gd name="T23" fmla="*/ 130 h 1088"/>
                    <a:gd name="T24" fmla="*/ 379 w 586"/>
                    <a:gd name="T25" fmla="*/ 100 h 1088"/>
                    <a:gd name="T26" fmla="*/ 368 w 586"/>
                    <a:gd name="T27" fmla="*/ 69 h 1088"/>
                    <a:gd name="T28" fmla="*/ 477 w 586"/>
                    <a:gd name="T29" fmla="*/ 69 h 1088"/>
                    <a:gd name="T30" fmla="*/ 517 w 586"/>
                    <a:gd name="T31" fmla="*/ 109 h 1088"/>
                    <a:gd name="T32" fmla="*/ 293 w 586"/>
                    <a:gd name="T33" fmla="*/ 994 h 1088"/>
                    <a:gd name="T34" fmla="*/ 277 w 586"/>
                    <a:gd name="T35" fmla="*/ 982 h 1088"/>
                    <a:gd name="T36" fmla="*/ 293 w 586"/>
                    <a:gd name="T37" fmla="*/ 970 h 1088"/>
                    <a:gd name="T38" fmla="*/ 309 w 586"/>
                    <a:gd name="T39" fmla="*/ 982 h 1088"/>
                    <a:gd name="T40" fmla="*/ 293 w 586"/>
                    <a:gd name="T41" fmla="*/ 994 h 1088"/>
                    <a:gd name="T42" fmla="*/ 69 w 586"/>
                    <a:gd name="T43" fmla="*/ 874 h 1088"/>
                    <a:gd name="T44" fmla="*/ 69 w 586"/>
                    <a:gd name="T45" fmla="*/ 199 h 1088"/>
                    <a:gd name="T46" fmla="*/ 517 w 586"/>
                    <a:gd name="T47" fmla="*/ 199 h 1088"/>
                    <a:gd name="T48" fmla="*/ 517 w 586"/>
                    <a:gd name="T49" fmla="*/ 874 h 1088"/>
                    <a:gd name="T50" fmla="*/ 69 w 586"/>
                    <a:gd name="T51" fmla="*/ 874 h 1088"/>
                    <a:gd name="T52" fmla="*/ 102 w 586"/>
                    <a:gd name="T53" fmla="*/ 69 h 1088"/>
                    <a:gd name="T54" fmla="*/ 217 w 586"/>
                    <a:gd name="T55" fmla="*/ 69 h 1088"/>
                    <a:gd name="T56" fmla="*/ 205 w 586"/>
                    <a:gd name="T57" fmla="*/ 100 h 1088"/>
                    <a:gd name="T58" fmla="*/ 216 w 586"/>
                    <a:gd name="T59" fmla="*/ 130 h 1088"/>
                    <a:gd name="T60" fmla="*/ 69 w 586"/>
                    <a:gd name="T61" fmla="*/ 130 h 1088"/>
                    <a:gd name="T62" fmla="*/ 69 w 586"/>
                    <a:gd name="T63" fmla="*/ 103 h 1088"/>
                    <a:gd name="T64" fmla="*/ 102 w 586"/>
                    <a:gd name="T65" fmla="*/ 69 h 1088"/>
                    <a:gd name="T66" fmla="*/ 69 w 586"/>
                    <a:gd name="T67" fmla="*/ 985 h 1088"/>
                    <a:gd name="T68" fmla="*/ 69 w 586"/>
                    <a:gd name="T69" fmla="*/ 943 h 1088"/>
                    <a:gd name="T70" fmla="*/ 254 w 586"/>
                    <a:gd name="T71" fmla="*/ 943 h 1088"/>
                    <a:gd name="T72" fmla="*/ 239 w 586"/>
                    <a:gd name="T73" fmla="*/ 982 h 1088"/>
                    <a:gd name="T74" fmla="*/ 252 w 586"/>
                    <a:gd name="T75" fmla="*/ 1018 h 1088"/>
                    <a:gd name="T76" fmla="*/ 102 w 586"/>
                    <a:gd name="T77" fmla="*/ 1018 h 1088"/>
                    <a:gd name="T78" fmla="*/ 69 w 586"/>
                    <a:gd name="T79" fmla="*/ 985 h 1088"/>
                    <a:gd name="T80" fmla="*/ 484 w 586"/>
                    <a:gd name="T81" fmla="*/ 1018 h 1088"/>
                    <a:gd name="T82" fmla="*/ 334 w 586"/>
                    <a:gd name="T83" fmla="*/ 1018 h 1088"/>
                    <a:gd name="T84" fmla="*/ 347 w 586"/>
                    <a:gd name="T85" fmla="*/ 982 h 1088"/>
                    <a:gd name="T86" fmla="*/ 332 w 586"/>
                    <a:gd name="T87" fmla="*/ 943 h 1088"/>
                    <a:gd name="T88" fmla="*/ 517 w 586"/>
                    <a:gd name="T89" fmla="*/ 943 h 1088"/>
                    <a:gd name="T90" fmla="*/ 517 w 586"/>
                    <a:gd name="T91" fmla="*/ 985 h 1088"/>
                    <a:gd name="T92" fmla="*/ 484 w 586"/>
                    <a:gd name="T93" fmla="*/ 1018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6" h="1088">
                      <a:moveTo>
                        <a:pt x="477" y="0"/>
                      </a:moveTo>
                      <a:cubicBezTo>
                        <a:pt x="102" y="0"/>
                        <a:pt x="102" y="0"/>
                        <a:pt x="102" y="0"/>
                      </a:cubicBezTo>
                      <a:cubicBezTo>
                        <a:pt x="46" y="0"/>
                        <a:pt x="0" y="46"/>
                        <a:pt x="0" y="103"/>
                      </a:cubicBezTo>
                      <a:cubicBezTo>
                        <a:pt x="0" y="985"/>
                        <a:pt x="0" y="985"/>
                        <a:pt x="0" y="985"/>
                      </a:cubicBezTo>
                      <a:cubicBezTo>
                        <a:pt x="0" y="1042"/>
                        <a:pt x="46" y="1088"/>
                        <a:pt x="102" y="1088"/>
                      </a:cubicBezTo>
                      <a:cubicBezTo>
                        <a:pt x="484" y="1088"/>
                        <a:pt x="484" y="1088"/>
                        <a:pt x="484" y="1088"/>
                      </a:cubicBezTo>
                      <a:cubicBezTo>
                        <a:pt x="540" y="1088"/>
                        <a:pt x="586" y="1042"/>
                        <a:pt x="586" y="985"/>
                      </a:cubicBezTo>
                      <a:cubicBezTo>
                        <a:pt x="586" y="109"/>
                        <a:pt x="586" y="109"/>
                        <a:pt x="586" y="109"/>
                      </a:cubicBezTo>
                      <a:cubicBezTo>
                        <a:pt x="586" y="49"/>
                        <a:pt x="537" y="0"/>
                        <a:pt x="477" y="0"/>
                      </a:cubicBezTo>
                      <a:close/>
                      <a:moveTo>
                        <a:pt x="517" y="109"/>
                      </a:moveTo>
                      <a:cubicBezTo>
                        <a:pt x="517" y="130"/>
                        <a:pt x="517" y="130"/>
                        <a:pt x="517" y="130"/>
                      </a:cubicBezTo>
                      <a:cubicBezTo>
                        <a:pt x="369" y="130"/>
                        <a:pt x="369" y="130"/>
                        <a:pt x="369" y="130"/>
                      </a:cubicBezTo>
                      <a:cubicBezTo>
                        <a:pt x="375" y="122"/>
                        <a:pt x="379" y="111"/>
                        <a:pt x="379" y="100"/>
                      </a:cubicBezTo>
                      <a:cubicBezTo>
                        <a:pt x="379" y="88"/>
                        <a:pt x="375" y="78"/>
                        <a:pt x="368" y="69"/>
                      </a:cubicBezTo>
                      <a:cubicBezTo>
                        <a:pt x="477" y="69"/>
                        <a:pt x="477" y="69"/>
                        <a:pt x="477" y="69"/>
                      </a:cubicBezTo>
                      <a:cubicBezTo>
                        <a:pt x="499" y="69"/>
                        <a:pt x="517" y="87"/>
                        <a:pt x="517" y="109"/>
                      </a:cubicBezTo>
                      <a:close/>
                      <a:moveTo>
                        <a:pt x="293" y="994"/>
                      </a:moveTo>
                      <a:cubicBezTo>
                        <a:pt x="284" y="994"/>
                        <a:pt x="277" y="987"/>
                        <a:pt x="277" y="982"/>
                      </a:cubicBezTo>
                      <a:cubicBezTo>
                        <a:pt x="277" y="976"/>
                        <a:pt x="284" y="970"/>
                        <a:pt x="293" y="970"/>
                      </a:cubicBezTo>
                      <a:cubicBezTo>
                        <a:pt x="302" y="970"/>
                        <a:pt x="309" y="976"/>
                        <a:pt x="309" y="982"/>
                      </a:cubicBezTo>
                      <a:cubicBezTo>
                        <a:pt x="309" y="987"/>
                        <a:pt x="302" y="994"/>
                        <a:pt x="293" y="994"/>
                      </a:cubicBezTo>
                      <a:close/>
                      <a:moveTo>
                        <a:pt x="69" y="874"/>
                      </a:moveTo>
                      <a:cubicBezTo>
                        <a:pt x="69" y="199"/>
                        <a:pt x="69" y="199"/>
                        <a:pt x="69" y="199"/>
                      </a:cubicBezTo>
                      <a:cubicBezTo>
                        <a:pt x="517" y="199"/>
                        <a:pt x="517" y="199"/>
                        <a:pt x="517" y="199"/>
                      </a:cubicBezTo>
                      <a:cubicBezTo>
                        <a:pt x="517" y="874"/>
                        <a:pt x="517" y="874"/>
                        <a:pt x="517" y="874"/>
                      </a:cubicBezTo>
                      <a:lnTo>
                        <a:pt x="69" y="874"/>
                      </a:lnTo>
                      <a:close/>
                      <a:moveTo>
                        <a:pt x="102" y="69"/>
                      </a:moveTo>
                      <a:cubicBezTo>
                        <a:pt x="217" y="69"/>
                        <a:pt x="217" y="69"/>
                        <a:pt x="217" y="69"/>
                      </a:cubicBezTo>
                      <a:cubicBezTo>
                        <a:pt x="210" y="78"/>
                        <a:pt x="205" y="88"/>
                        <a:pt x="205" y="100"/>
                      </a:cubicBezTo>
                      <a:cubicBezTo>
                        <a:pt x="205" y="111"/>
                        <a:pt x="209" y="122"/>
                        <a:pt x="216" y="130"/>
                      </a:cubicBezTo>
                      <a:cubicBezTo>
                        <a:pt x="69" y="130"/>
                        <a:pt x="69" y="130"/>
                        <a:pt x="69" y="130"/>
                      </a:cubicBezTo>
                      <a:cubicBezTo>
                        <a:pt x="69" y="103"/>
                        <a:pt x="69" y="103"/>
                        <a:pt x="69" y="103"/>
                      </a:cubicBezTo>
                      <a:cubicBezTo>
                        <a:pt x="69" y="84"/>
                        <a:pt x="84" y="69"/>
                        <a:pt x="102" y="69"/>
                      </a:cubicBezTo>
                      <a:close/>
                      <a:moveTo>
                        <a:pt x="69" y="985"/>
                      </a:moveTo>
                      <a:cubicBezTo>
                        <a:pt x="69" y="943"/>
                        <a:pt x="69" y="943"/>
                        <a:pt x="69" y="943"/>
                      </a:cubicBezTo>
                      <a:cubicBezTo>
                        <a:pt x="254" y="943"/>
                        <a:pt x="254" y="943"/>
                        <a:pt x="254" y="943"/>
                      </a:cubicBezTo>
                      <a:cubicBezTo>
                        <a:pt x="245" y="953"/>
                        <a:pt x="239" y="967"/>
                        <a:pt x="239" y="982"/>
                      </a:cubicBezTo>
                      <a:cubicBezTo>
                        <a:pt x="239" y="996"/>
                        <a:pt x="244" y="1008"/>
                        <a:pt x="252" y="1018"/>
                      </a:cubicBezTo>
                      <a:cubicBezTo>
                        <a:pt x="102" y="1018"/>
                        <a:pt x="102" y="1018"/>
                        <a:pt x="102" y="1018"/>
                      </a:cubicBezTo>
                      <a:cubicBezTo>
                        <a:pt x="84" y="1018"/>
                        <a:pt x="69" y="1003"/>
                        <a:pt x="69" y="985"/>
                      </a:cubicBezTo>
                      <a:close/>
                      <a:moveTo>
                        <a:pt x="484" y="1018"/>
                      </a:moveTo>
                      <a:cubicBezTo>
                        <a:pt x="334" y="1018"/>
                        <a:pt x="334" y="1018"/>
                        <a:pt x="334" y="1018"/>
                      </a:cubicBezTo>
                      <a:cubicBezTo>
                        <a:pt x="342" y="1008"/>
                        <a:pt x="347" y="996"/>
                        <a:pt x="347" y="982"/>
                      </a:cubicBezTo>
                      <a:cubicBezTo>
                        <a:pt x="347" y="967"/>
                        <a:pt x="341" y="953"/>
                        <a:pt x="332" y="943"/>
                      </a:cubicBezTo>
                      <a:cubicBezTo>
                        <a:pt x="517" y="943"/>
                        <a:pt x="517" y="943"/>
                        <a:pt x="517" y="943"/>
                      </a:cubicBezTo>
                      <a:cubicBezTo>
                        <a:pt x="517" y="985"/>
                        <a:pt x="517" y="985"/>
                        <a:pt x="517" y="985"/>
                      </a:cubicBezTo>
                      <a:cubicBezTo>
                        <a:pt x="517" y="1003"/>
                        <a:pt x="502" y="1018"/>
                        <a:pt x="484" y="10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grpSp>
              <p:nvGrpSpPr>
                <p:cNvPr id="55" name="Group 54"/>
                <p:cNvGrpSpPr/>
                <p:nvPr/>
              </p:nvGrpSpPr>
              <p:grpSpPr>
                <a:xfrm>
                  <a:off x="809592" y="3681733"/>
                  <a:ext cx="458865" cy="335936"/>
                  <a:chOff x="809592" y="3681733"/>
                  <a:chExt cx="458865" cy="335936"/>
                </a:xfrm>
              </p:grpSpPr>
              <p:grpSp>
                <p:nvGrpSpPr>
                  <p:cNvPr id="56" name="Group 55"/>
                  <p:cNvGrpSpPr/>
                  <p:nvPr/>
                </p:nvGrpSpPr>
                <p:grpSpPr>
                  <a:xfrm>
                    <a:off x="809592" y="3681733"/>
                    <a:ext cx="145732" cy="189971"/>
                    <a:chOff x="1353818" y="3588363"/>
                    <a:chExt cx="204238" cy="266237"/>
                  </a:xfrm>
                </p:grpSpPr>
                <p:sp>
                  <p:nvSpPr>
                    <p:cNvPr id="63" name="Freeform 5"/>
                    <p:cNvSpPr>
                      <a:spLocks noEditPoints="1"/>
                    </p:cNvSpPr>
                    <p:nvPr/>
                  </p:nvSpPr>
                  <p:spPr bwMode="auto">
                    <a:xfrm>
                      <a:off x="1353818" y="3731897"/>
                      <a:ext cx="204238" cy="122703"/>
                    </a:xfrm>
                    <a:custGeom>
                      <a:avLst/>
                      <a:gdLst>
                        <a:gd name="T0" fmla="*/ 4775 w 4843"/>
                        <a:gd name="T1" fmla="*/ 2908 h 2908"/>
                        <a:gd name="T2" fmla="*/ 68 w 4843"/>
                        <a:gd name="T3" fmla="*/ 2908 h 2908"/>
                        <a:gd name="T4" fmla="*/ 63 w 4843"/>
                        <a:gd name="T5" fmla="*/ 2761 h 2908"/>
                        <a:gd name="T6" fmla="*/ 55 w 4843"/>
                        <a:gd name="T7" fmla="*/ 2568 h 2908"/>
                        <a:gd name="T8" fmla="*/ 311 w 4843"/>
                        <a:gd name="T9" fmla="*/ 903 h 2908"/>
                        <a:gd name="T10" fmla="*/ 1530 w 4843"/>
                        <a:gd name="T11" fmla="*/ 98 h 2908"/>
                        <a:gd name="T12" fmla="*/ 2421 w 4843"/>
                        <a:gd name="T13" fmla="*/ 2 h 2908"/>
                        <a:gd name="T14" fmla="*/ 2421 w 4843"/>
                        <a:gd name="T15" fmla="*/ 0 h 2908"/>
                        <a:gd name="T16" fmla="*/ 3312 w 4843"/>
                        <a:gd name="T17" fmla="*/ 98 h 2908"/>
                        <a:gd name="T18" fmla="*/ 4531 w 4843"/>
                        <a:gd name="T19" fmla="*/ 903 h 2908"/>
                        <a:gd name="T20" fmla="*/ 4788 w 4843"/>
                        <a:gd name="T21" fmla="*/ 2568 h 2908"/>
                        <a:gd name="T22" fmla="*/ 4780 w 4843"/>
                        <a:gd name="T23" fmla="*/ 2761 h 2908"/>
                        <a:gd name="T24" fmla="*/ 4775 w 4843"/>
                        <a:gd name="T25" fmla="*/ 2908 h 2908"/>
                        <a:gd name="T26" fmla="*/ 360 w 4843"/>
                        <a:gd name="T27" fmla="*/ 2604 h 2908"/>
                        <a:gd name="T28" fmla="*/ 4482 w 4843"/>
                        <a:gd name="T29" fmla="*/ 2604 h 2908"/>
                        <a:gd name="T30" fmla="*/ 4485 w 4843"/>
                        <a:gd name="T31" fmla="*/ 2554 h 2908"/>
                        <a:gd name="T32" fmla="*/ 4274 w 4843"/>
                        <a:gd name="T33" fmla="*/ 1065 h 2908"/>
                        <a:gd name="T34" fmla="*/ 3240 w 4843"/>
                        <a:gd name="T35" fmla="*/ 393 h 2908"/>
                        <a:gd name="T36" fmla="*/ 2429 w 4843"/>
                        <a:gd name="T37" fmla="*/ 303 h 2908"/>
                        <a:gd name="T38" fmla="*/ 2429 w 4843"/>
                        <a:gd name="T39" fmla="*/ 306 h 2908"/>
                        <a:gd name="T40" fmla="*/ 1603 w 4843"/>
                        <a:gd name="T41" fmla="*/ 393 h 2908"/>
                        <a:gd name="T42" fmla="*/ 568 w 4843"/>
                        <a:gd name="T43" fmla="*/ 1065 h 2908"/>
                        <a:gd name="T44" fmla="*/ 358 w 4843"/>
                        <a:gd name="T45" fmla="*/ 2554 h 2908"/>
                        <a:gd name="T46" fmla="*/ 360 w 4843"/>
                        <a:gd name="T47" fmla="*/ 2604 h 2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43" h="2908">
                          <a:moveTo>
                            <a:pt x="4775" y="2908"/>
                          </a:moveTo>
                          <a:cubicBezTo>
                            <a:pt x="68" y="2908"/>
                            <a:pt x="68" y="2908"/>
                            <a:pt x="68" y="2908"/>
                          </a:cubicBezTo>
                          <a:cubicBezTo>
                            <a:pt x="63" y="2761"/>
                            <a:pt x="63" y="2761"/>
                            <a:pt x="63" y="2761"/>
                          </a:cubicBezTo>
                          <a:cubicBezTo>
                            <a:pt x="61" y="2701"/>
                            <a:pt x="58" y="2637"/>
                            <a:pt x="55" y="2568"/>
                          </a:cubicBezTo>
                          <a:cubicBezTo>
                            <a:pt x="32" y="2075"/>
                            <a:pt x="0" y="1400"/>
                            <a:pt x="311" y="903"/>
                          </a:cubicBezTo>
                          <a:cubicBezTo>
                            <a:pt x="621" y="409"/>
                            <a:pt x="1145" y="192"/>
                            <a:pt x="1530" y="98"/>
                          </a:cubicBezTo>
                          <a:cubicBezTo>
                            <a:pt x="1795" y="33"/>
                            <a:pt x="2078" y="3"/>
                            <a:pt x="2421" y="2"/>
                          </a:cubicBezTo>
                          <a:cubicBezTo>
                            <a:pt x="2421" y="0"/>
                            <a:pt x="2421" y="0"/>
                            <a:pt x="2421" y="0"/>
                          </a:cubicBezTo>
                          <a:cubicBezTo>
                            <a:pt x="2751" y="0"/>
                            <a:pt x="3042" y="32"/>
                            <a:pt x="3312" y="98"/>
                          </a:cubicBezTo>
                          <a:cubicBezTo>
                            <a:pt x="3697" y="192"/>
                            <a:pt x="4221" y="409"/>
                            <a:pt x="4531" y="903"/>
                          </a:cubicBezTo>
                          <a:cubicBezTo>
                            <a:pt x="4843" y="1400"/>
                            <a:pt x="4811" y="2075"/>
                            <a:pt x="4788" y="2568"/>
                          </a:cubicBezTo>
                          <a:cubicBezTo>
                            <a:pt x="4784" y="2637"/>
                            <a:pt x="4781" y="2701"/>
                            <a:pt x="4780" y="2761"/>
                          </a:cubicBezTo>
                          <a:lnTo>
                            <a:pt x="4775" y="2908"/>
                          </a:lnTo>
                          <a:close/>
                          <a:moveTo>
                            <a:pt x="360" y="2604"/>
                          </a:moveTo>
                          <a:cubicBezTo>
                            <a:pt x="4482" y="2604"/>
                            <a:pt x="4482" y="2604"/>
                            <a:pt x="4482" y="2604"/>
                          </a:cubicBezTo>
                          <a:cubicBezTo>
                            <a:pt x="4483" y="2588"/>
                            <a:pt x="4484" y="2571"/>
                            <a:pt x="4485" y="2554"/>
                          </a:cubicBezTo>
                          <a:cubicBezTo>
                            <a:pt x="4506" y="2101"/>
                            <a:pt x="4535" y="1481"/>
                            <a:pt x="4274" y="1065"/>
                          </a:cubicBezTo>
                          <a:cubicBezTo>
                            <a:pt x="4018" y="656"/>
                            <a:pt x="3571" y="474"/>
                            <a:pt x="3240" y="393"/>
                          </a:cubicBezTo>
                          <a:cubicBezTo>
                            <a:pt x="2996" y="333"/>
                            <a:pt x="2731" y="304"/>
                            <a:pt x="2429" y="303"/>
                          </a:cubicBezTo>
                          <a:cubicBezTo>
                            <a:pt x="2429" y="306"/>
                            <a:pt x="2429" y="306"/>
                            <a:pt x="2429" y="306"/>
                          </a:cubicBezTo>
                          <a:cubicBezTo>
                            <a:pt x="2107" y="306"/>
                            <a:pt x="1845" y="333"/>
                            <a:pt x="1603" y="393"/>
                          </a:cubicBezTo>
                          <a:cubicBezTo>
                            <a:pt x="1272" y="474"/>
                            <a:pt x="824" y="656"/>
                            <a:pt x="568" y="1065"/>
                          </a:cubicBezTo>
                          <a:cubicBezTo>
                            <a:pt x="307" y="1481"/>
                            <a:pt x="336" y="2101"/>
                            <a:pt x="358" y="2554"/>
                          </a:cubicBezTo>
                          <a:cubicBezTo>
                            <a:pt x="359" y="2571"/>
                            <a:pt x="359" y="2588"/>
                            <a:pt x="360" y="260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64" name="Freeform 6"/>
                    <p:cNvSpPr>
                      <a:spLocks noEditPoints="1"/>
                    </p:cNvSpPr>
                    <p:nvPr/>
                  </p:nvSpPr>
                  <p:spPr bwMode="auto">
                    <a:xfrm>
                      <a:off x="1398437" y="3588363"/>
                      <a:ext cx="110069" cy="116602"/>
                    </a:xfrm>
                    <a:custGeom>
                      <a:avLst/>
                      <a:gdLst>
                        <a:gd name="T0" fmla="*/ 1305 w 2610"/>
                        <a:gd name="T1" fmla="*/ 248 h 2763"/>
                        <a:gd name="T2" fmla="*/ 2361 w 2610"/>
                        <a:gd name="T3" fmla="*/ 1281 h 2763"/>
                        <a:gd name="T4" fmla="*/ 1305 w 2610"/>
                        <a:gd name="T5" fmla="*/ 2515 h 2763"/>
                        <a:gd name="T6" fmla="*/ 249 w 2610"/>
                        <a:gd name="T7" fmla="*/ 1281 h 2763"/>
                        <a:gd name="T8" fmla="*/ 1305 w 2610"/>
                        <a:gd name="T9" fmla="*/ 248 h 2763"/>
                        <a:gd name="T10" fmla="*/ 1305 w 2610"/>
                        <a:gd name="T11" fmla="*/ 0 h 2763"/>
                        <a:gd name="T12" fmla="*/ 0 w 2610"/>
                        <a:gd name="T13" fmla="*/ 1281 h 2763"/>
                        <a:gd name="T14" fmla="*/ 1305 w 2610"/>
                        <a:gd name="T15" fmla="*/ 2763 h 2763"/>
                        <a:gd name="T16" fmla="*/ 2610 w 2610"/>
                        <a:gd name="T17" fmla="*/ 1281 h 2763"/>
                        <a:gd name="T18" fmla="*/ 1305 w 2610"/>
                        <a:gd name="T19" fmla="*/ 0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0" h="2763">
                          <a:moveTo>
                            <a:pt x="1305" y="248"/>
                          </a:moveTo>
                          <a:cubicBezTo>
                            <a:pt x="1897" y="248"/>
                            <a:pt x="2361" y="702"/>
                            <a:pt x="2361" y="1281"/>
                          </a:cubicBezTo>
                          <a:cubicBezTo>
                            <a:pt x="2361" y="1984"/>
                            <a:pt x="1907" y="2515"/>
                            <a:pt x="1305" y="2515"/>
                          </a:cubicBezTo>
                          <a:cubicBezTo>
                            <a:pt x="703" y="2515"/>
                            <a:pt x="249" y="1984"/>
                            <a:pt x="249" y="1281"/>
                          </a:cubicBezTo>
                          <a:cubicBezTo>
                            <a:pt x="249" y="702"/>
                            <a:pt x="713" y="248"/>
                            <a:pt x="1305" y="248"/>
                          </a:cubicBezTo>
                          <a:moveTo>
                            <a:pt x="1305" y="0"/>
                          </a:moveTo>
                          <a:cubicBezTo>
                            <a:pt x="571" y="0"/>
                            <a:pt x="0" y="561"/>
                            <a:pt x="0" y="1281"/>
                          </a:cubicBezTo>
                          <a:cubicBezTo>
                            <a:pt x="0" y="2125"/>
                            <a:pt x="561" y="2763"/>
                            <a:pt x="1305" y="2763"/>
                          </a:cubicBezTo>
                          <a:cubicBezTo>
                            <a:pt x="2048" y="2763"/>
                            <a:pt x="2610" y="2125"/>
                            <a:pt x="2610" y="1281"/>
                          </a:cubicBezTo>
                          <a:cubicBezTo>
                            <a:pt x="2610" y="561"/>
                            <a:pt x="2039" y="0"/>
                            <a:pt x="130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grpSp>
              <p:grpSp>
                <p:nvGrpSpPr>
                  <p:cNvPr id="57" name="Group 56"/>
                  <p:cNvGrpSpPr/>
                  <p:nvPr/>
                </p:nvGrpSpPr>
                <p:grpSpPr>
                  <a:xfrm>
                    <a:off x="1006093" y="3843279"/>
                    <a:ext cx="126757" cy="165236"/>
                    <a:chOff x="1629208" y="3814763"/>
                    <a:chExt cx="177646" cy="231572"/>
                  </a:xfrm>
                </p:grpSpPr>
                <p:sp>
                  <p:nvSpPr>
                    <p:cNvPr id="61" name="Freeform 5"/>
                    <p:cNvSpPr>
                      <a:spLocks noEditPoints="1"/>
                    </p:cNvSpPr>
                    <p:nvPr/>
                  </p:nvSpPr>
                  <p:spPr bwMode="auto">
                    <a:xfrm>
                      <a:off x="1629208" y="3939608"/>
                      <a:ext cx="177646" cy="106727"/>
                    </a:xfrm>
                    <a:custGeom>
                      <a:avLst/>
                      <a:gdLst>
                        <a:gd name="T0" fmla="*/ 4775 w 4843"/>
                        <a:gd name="T1" fmla="*/ 2908 h 2908"/>
                        <a:gd name="T2" fmla="*/ 68 w 4843"/>
                        <a:gd name="T3" fmla="*/ 2908 h 2908"/>
                        <a:gd name="T4" fmla="*/ 63 w 4843"/>
                        <a:gd name="T5" fmla="*/ 2761 h 2908"/>
                        <a:gd name="T6" fmla="*/ 55 w 4843"/>
                        <a:gd name="T7" fmla="*/ 2568 h 2908"/>
                        <a:gd name="T8" fmla="*/ 311 w 4843"/>
                        <a:gd name="T9" fmla="*/ 903 h 2908"/>
                        <a:gd name="T10" fmla="*/ 1530 w 4843"/>
                        <a:gd name="T11" fmla="*/ 98 h 2908"/>
                        <a:gd name="T12" fmla="*/ 2421 w 4843"/>
                        <a:gd name="T13" fmla="*/ 2 h 2908"/>
                        <a:gd name="T14" fmla="*/ 2421 w 4843"/>
                        <a:gd name="T15" fmla="*/ 0 h 2908"/>
                        <a:gd name="T16" fmla="*/ 3312 w 4843"/>
                        <a:gd name="T17" fmla="*/ 98 h 2908"/>
                        <a:gd name="T18" fmla="*/ 4531 w 4843"/>
                        <a:gd name="T19" fmla="*/ 903 h 2908"/>
                        <a:gd name="T20" fmla="*/ 4788 w 4843"/>
                        <a:gd name="T21" fmla="*/ 2568 h 2908"/>
                        <a:gd name="T22" fmla="*/ 4780 w 4843"/>
                        <a:gd name="T23" fmla="*/ 2761 h 2908"/>
                        <a:gd name="T24" fmla="*/ 4775 w 4843"/>
                        <a:gd name="T25" fmla="*/ 2908 h 2908"/>
                        <a:gd name="T26" fmla="*/ 360 w 4843"/>
                        <a:gd name="T27" fmla="*/ 2604 h 2908"/>
                        <a:gd name="T28" fmla="*/ 4482 w 4843"/>
                        <a:gd name="T29" fmla="*/ 2604 h 2908"/>
                        <a:gd name="T30" fmla="*/ 4485 w 4843"/>
                        <a:gd name="T31" fmla="*/ 2554 h 2908"/>
                        <a:gd name="T32" fmla="*/ 4274 w 4843"/>
                        <a:gd name="T33" fmla="*/ 1065 h 2908"/>
                        <a:gd name="T34" fmla="*/ 3240 w 4843"/>
                        <a:gd name="T35" fmla="*/ 393 h 2908"/>
                        <a:gd name="T36" fmla="*/ 2429 w 4843"/>
                        <a:gd name="T37" fmla="*/ 303 h 2908"/>
                        <a:gd name="T38" fmla="*/ 2429 w 4843"/>
                        <a:gd name="T39" fmla="*/ 306 h 2908"/>
                        <a:gd name="T40" fmla="*/ 1603 w 4843"/>
                        <a:gd name="T41" fmla="*/ 393 h 2908"/>
                        <a:gd name="T42" fmla="*/ 568 w 4843"/>
                        <a:gd name="T43" fmla="*/ 1065 h 2908"/>
                        <a:gd name="T44" fmla="*/ 358 w 4843"/>
                        <a:gd name="T45" fmla="*/ 2554 h 2908"/>
                        <a:gd name="T46" fmla="*/ 360 w 4843"/>
                        <a:gd name="T47" fmla="*/ 2604 h 2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43" h="2908">
                          <a:moveTo>
                            <a:pt x="4775" y="2908"/>
                          </a:moveTo>
                          <a:cubicBezTo>
                            <a:pt x="68" y="2908"/>
                            <a:pt x="68" y="2908"/>
                            <a:pt x="68" y="2908"/>
                          </a:cubicBezTo>
                          <a:cubicBezTo>
                            <a:pt x="63" y="2761"/>
                            <a:pt x="63" y="2761"/>
                            <a:pt x="63" y="2761"/>
                          </a:cubicBezTo>
                          <a:cubicBezTo>
                            <a:pt x="61" y="2701"/>
                            <a:pt x="58" y="2637"/>
                            <a:pt x="55" y="2568"/>
                          </a:cubicBezTo>
                          <a:cubicBezTo>
                            <a:pt x="32" y="2075"/>
                            <a:pt x="0" y="1400"/>
                            <a:pt x="311" y="903"/>
                          </a:cubicBezTo>
                          <a:cubicBezTo>
                            <a:pt x="621" y="409"/>
                            <a:pt x="1145" y="192"/>
                            <a:pt x="1530" y="98"/>
                          </a:cubicBezTo>
                          <a:cubicBezTo>
                            <a:pt x="1795" y="33"/>
                            <a:pt x="2078" y="3"/>
                            <a:pt x="2421" y="2"/>
                          </a:cubicBezTo>
                          <a:cubicBezTo>
                            <a:pt x="2421" y="0"/>
                            <a:pt x="2421" y="0"/>
                            <a:pt x="2421" y="0"/>
                          </a:cubicBezTo>
                          <a:cubicBezTo>
                            <a:pt x="2751" y="0"/>
                            <a:pt x="3042" y="32"/>
                            <a:pt x="3312" y="98"/>
                          </a:cubicBezTo>
                          <a:cubicBezTo>
                            <a:pt x="3697" y="192"/>
                            <a:pt x="4221" y="409"/>
                            <a:pt x="4531" y="903"/>
                          </a:cubicBezTo>
                          <a:cubicBezTo>
                            <a:pt x="4843" y="1400"/>
                            <a:pt x="4811" y="2075"/>
                            <a:pt x="4788" y="2568"/>
                          </a:cubicBezTo>
                          <a:cubicBezTo>
                            <a:pt x="4784" y="2637"/>
                            <a:pt x="4781" y="2701"/>
                            <a:pt x="4780" y="2761"/>
                          </a:cubicBezTo>
                          <a:lnTo>
                            <a:pt x="4775" y="2908"/>
                          </a:lnTo>
                          <a:close/>
                          <a:moveTo>
                            <a:pt x="360" y="2604"/>
                          </a:moveTo>
                          <a:cubicBezTo>
                            <a:pt x="4482" y="2604"/>
                            <a:pt x="4482" y="2604"/>
                            <a:pt x="4482" y="2604"/>
                          </a:cubicBezTo>
                          <a:cubicBezTo>
                            <a:pt x="4483" y="2588"/>
                            <a:pt x="4484" y="2571"/>
                            <a:pt x="4485" y="2554"/>
                          </a:cubicBezTo>
                          <a:cubicBezTo>
                            <a:pt x="4506" y="2101"/>
                            <a:pt x="4535" y="1481"/>
                            <a:pt x="4274" y="1065"/>
                          </a:cubicBezTo>
                          <a:cubicBezTo>
                            <a:pt x="4018" y="656"/>
                            <a:pt x="3571" y="474"/>
                            <a:pt x="3240" y="393"/>
                          </a:cubicBezTo>
                          <a:cubicBezTo>
                            <a:pt x="2996" y="333"/>
                            <a:pt x="2731" y="304"/>
                            <a:pt x="2429" y="303"/>
                          </a:cubicBezTo>
                          <a:cubicBezTo>
                            <a:pt x="2429" y="306"/>
                            <a:pt x="2429" y="306"/>
                            <a:pt x="2429" y="306"/>
                          </a:cubicBezTo>
                          <a:cubicBezTo>
                            <a:pt x="2107" y="306"/>
                            <a:pt x="1845" y="333"/>
                            <a:pt x="1603" y="393"/>
                          </a:cubicBezTo>
                          <a:cubicBezTo>
                            <a:pt x="1272" y="474"/>
                            <a:pt x="824" y="656"/>
                            <a:pt x="568" y="1065"/>
                          </a:cubicBezTo>
                          <a:cubicBezTo>
                            <a:pt x="307" y="1481"/>
                            <a:pt x="336" y="2101"/>
                            <a:pt x="358" y="2554"/>
                          </a:cubicBezTo>
                          <a:cubicBezTo>
                            <a:pt x="359" y="2571"/>
                            <a:pt x="359" y="2588"/>
                            <a:pt x="360" y="260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62" name="Freeform 6"/>
                    <p:cNvSpPr>
                      <a:spLocks noEditPoints="1"/>
                    </p:cNvSpPr>
                    <p:nvPr/>
                  </p:nvSpPr>
                  <p:spPr bwMode="auto">
                    <a:xfrm>
                      <a:off x="1668018" y="3814763"/>
                      <a:ext cx="95738" cy="101420"/>
                    </a:xfrm>
                    <a:custGeom>
                      <a:avLst/>
                      <a:gdLst>
                        <a:gd name="T0" fmla="*/ 1305 w 2610"/>
                        <a:gd name="T1" fmla="*/ 248 h 2763"/>
                        <a:gd name="T2" fmla="*/ 2361 w 2610"/>
                        <a:gd name="T3" fmla="*/ 1281 h 2763"/>
                        <a:gd name="T4" fmla="*/ 1305 w 2610"/>
                        <a:gd name="T5" fmla="*/ 2515 h 2763"/>
                        <a:gd name="T6" fmla="*/ 249 w 2610"/>
                        <a:gd name="T7" fmla="*/ 1281 h 2763"/>
                        <a:gd name="T8" fmla="*/ 1305 w 2610"/>
                        <a:gd name="T9" fmla="*/ 248 h 2763"/>
                        <a:gd name="T10" fmla="*/ 1305 w 2610"/>
                        <a:gd name="T11" fmla="*/ 0 h 2763"/>
                        <a:gd name="T12" fmla="*/ 0 w 2610"/>
                        <a:gd name="T13" fmla="*/ 1281 h 2763"/>
                        <a:gd name="T14" fmla="*/ 1305 w 2610"/>
                        <a:gd name="T15" fmla="*/ 2763 h 2763"/>
                        <a:gd name="T16" fmla="*/ 2610 w 2610"/>
                        <a:gd name="T17" fmla="*/ 1281 h 2763"/>
                        <a:gd name="T18" fmla="*/ 1305 w 2610"/>
                        <a:gd name="T19" fmla="*/ 0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0" h="2763">
                          <a:moveTo>
                            <a:pt x="1305" y="248"/>
                          </a:moveTo>
                          <a:cubicBezTo>
                            <a:pt x="1897" y="248"/>
                            <a:pt x="2361" y="702"/>
                            <a:pt x="2361" y="1281"/>
                          </a:cubicBezTo>
                          <a:cubicBezTo>
                            <a:pt x="2361" y="1984"/>
                            <a:pt x="1907" y="2515"/>
                            <a:pt x="1305" y="2515"/>
                          </a:cubicBezTo>
                          <a:cubicBezTo>
                            <a:pt x="703" y="2515"/>
                            <a:pt x="249" y="1984"/>
                            <a:pt x="249" y="1281"/>
                          </a:cubicBezTo>
                          <a:cubicBezTo>
                            <a:pt x="249" y="702"/>
                            <a:pt x="713" y="248"/>
                            <a:pt x="1305" y="248"/>
                          </a:cubicBezTo>
                          <a:moveTo>
                            <a:pt x="1305" y="0"/>
                          </a:moveTo>
                          <a:cubicBezTo>
                            <a:pt x="571" y="0"/>
                            <a:pt x="0" y="561"/>
                            <a:pt x="0" y="1281"/>
                          </a:cubicBezTo>
                          <a:cubicBezTo>
                            <a:pt x="0" y="2125"/>
                            <a:pt x="561" y="2763"/>
                            <a:pt x="1305" y="2763"/>
                          </a:cubicBezTo>
                          <a:cubicBezTo>
                            <a:pt x="2048" y="2763"/>
                            <a:pt x="2610" y="2125"/>
                            <a:pt x="2610" y="1281"/>
                          </a:cubicBezTo>
                          <a:cubicBezTo>
                            <a:pt x="2610" y="561"/>
                            <a:pt x="2039" y="0"/>
                            <a:pt x="130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grpSp>
              <p:grpSp>
                <p:nvGrpSpPr>
                  <p:cNvPr id="58" name="Group 57"/>
                  <p:cNvGrpSpPr/>
                  <p:nvPr/>
                </p:nvGrpSpPr>
                <p:grpSpPr>
                  <a:xfrm>
                    <a:off x="1185511" y="3909544"/>
                    <a:ext cx="82946" cy="108125"/>
                    <a:chOff x="1880655" y="3907632"/>
                    <a:chExt cx="116246" cy="151534"/>
                  </a:xfrm>
                </p:grpSpPr>
                <p:sp>
                  <p:nvSpPr>
                    <p:cNvPr id="59" name="Freeform 5"/>
                    <p:cNvSpPr>
                      <a:spLocks noEditPoints="1"/>
                    </p:cNvSpPr>
                    <p:nvPr/>
                  </p:nvSpPr>
                  <p:spPr bwMode="auto">
                    <a:xfrm>
                      <a:off x="1880655" y="3989327"/>
                      <a:ext cx="116246" cy="69839"/>
                    </a:xfrm>
                    <a:custGeom>
                      <a:avLst/>
                      <a:gdLst>
                        <a:gd name="T0" fmla="*/ 4775 w 4843"/>
                        <a:gd name="T1" fmla="*/ 2908 h 2908"/>
                        <a:gd name="T2" fmla="*/ 68 w 4843"/>
                        <a:gd name="T3" fmla="*/ 2908 h 2908"/>
                        <a:gd name="T4" fmla="*/ 63 w 4843"/>
                        <a:gd name="T5" fmla="*/ 2761 h 2908"/>
                        <a:gd name="T6" fmla="*/ 55 w 4843"/>
                        <a:gd name="T7" fmla="*/ 2568 h 2908"/>
                        <a:gd name="T8" fmla="*/ 311 w 4843"/>
                        <a:gd name="T9" fmla="*/ 903 h 2908"/>
                        <a:gd name="T10" fmla="*/ 1530 w 4843"/>
                        <a:gd name="T11" fmla="*/ 98 h 2908"/>
                        <a:gd name="T12" fmla="*/ 2421 w 4843"/>
                        <a:gd name="T13" fmla="*/ 2 h 2908"/>
                        <a:gd name="T14" fmla="*/ 2421 w 4843"/>
                        <a:gd name="T15" fmla="*/ 0 h 2908"/>
                        <a:gd name="T16" fmla="*/ 3312 w 4843"/>
                        <a:gd name="T17" fmla="*/ 98 h 2908"/>
                        <a:gd name="T18" fmla="*/ 4531 w 4843"/>
                        <a:gd name="T19" fmla="*/ 903 h 2908"/>
                        <a:gd name="T20" fmla="*/ 4788 w 4843"/>
                        <a:gd name="T21" fmla="*/ 2568 h 2908"/>
                        <a:gd name="T22" fmla="*/ 4780 w 4843"/>
                        <a:gd name="T23" fmla="*/ 2761 h 2908"/>
                        <a:gd name="T24" fmla="*/ 4775 w 4843"/>
                        <a:gd name="T25" fmla="*/ 2908 h 2908"/>
                        <a:gd name="T26" fmla="*/ 360 w 4843"/>
                        <a:gd name="T27" fmla="*/ 2604 h 2908"/>
                        <a:gd name="T28" fmla="*/ 4482 w 4843"/>
                        <a:gd name="T29" fmla="*/ 2604 h 2908"/>
                        <a:gd name="T30" fmla="*/ 4485 w 4843"/>
                        <a:gd name="T31" fmla="*/ 2554 h 2908"/>
                        <a:gd name="T32" fmla="*/ 4274 w 4843"/>
                        <a:gd name="T33" fmla="*/ 1065 h 2908"/>
                        <a:gd name="T34" fmla="*/ 3240 w 4843"/>
                        <a:gd name="T35" fmla="*/ 393 h 2908"/>
                        <a:gd name="T36" fmla="*/ 2429 w 4843"/>
                        <a:gd name="T37" fmla="*/ 303 h 2908"/>
                        <a:gd name="T38" fmla="*/ 2429 w 4843"/>
                        <a:gd name="T39" fmla="*/ 306 h 2908"/>
                        <a:gd name="T40" fmla="*/ 1603 w 4843"/>
                        <a:gd name="T41" fmla="*/ 393 h 2908"/>
                        <a:gd name="T42" fmla="*/ 568 w 4843"/>
                        <a:gd name="T43" fmla="*/ 1065 h 2908"/>
                        <a:gd name="T44" fmla="*/ 358 w 4843"/>
                        <a:gd name="T45" fmla="*/ 2554 h 2908"/>
                        <a:gd name="T46" fmla="*/ 360 w 4843"/>
                        <a:gd name="T47" fmla="*/ 2604 h 2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43" h="2908">
                          <a:moveTo>
                            <a:pt x="4775" y="2908"/>
                          </a:moveTo>
                          <a:cubicBezTo>
                            <a:pt x="68" y="2908"/>
                            <a:pt x="68" y="2908"/>
                            <a:pt x="68" y="2908"/>
                          </a:cubicBezTo>
                          <a:cubicBezTo>
                            <a:pt x="63" y="2761"/>
                            <a:pt x="63" y="2761"/>
                            <a:pt x="63" y="2761"/>
                          </a:cubicBezTo>
                          <a:cubicBezTo>
                            <a:pt x="61" y="2701"/>
                            <a:pt x="58" y="2637"/>
                            <a:pt x="55" y="2568"/>
                          </a:cubicBezTo>
                          <a:cubicBezTo>
                            <a:pt x="32" y="2075"/>
                            <a:pt x="0" y="1400"/>
                            <a:pt x="311" y="903"/>
                          </a:cubicBezTo>
                          <a:cubicBezTo>
                            <a:pt x="621" y="409"/>
                            <a:pt x="1145" y="192"/>
                            <a:pt x="1530" y="98"/>
                          </a:cubicBezTo>
                          <a:cubicBezTo>
                            <a:pt x="1795" y="33"/>
                            <a:pt x="2078" y="3"/>
                            <a:pt x="2421" y="2"/>
                          </a:cubicBezTo>
                          <a:cubicBezTo>
                            <a:pt x="2421" y="0"/>
                            <a:pt x="2421" y="0"/>
                            <a:pt x="2421" y="0"/>
                          </a:cubicBezTo>
                          <a:cubicBezTo>
                            <a:pt x="2751" y="0"/>
                            <a:pt x="3042" y="32"/>
                            <a:pt x="3312" y="98"/>
                          </a:cubicBezTo>
                          <a:cubicBezTo>
                            <a:pt x="3697" y="192"/>
                            <a:pt x="4221" y="409"/>
                            <a:pt x="4531" y="903"/>
                          </a:cubicBezTo>
                          <a:cubicBezTo>
                            <a:pt x="4843" y="1400"/>
                            <a:pt x="4811" y="2075"/>
                            <a:pt x="4788" y="2568"/>
                          </a:cubicBezTo>
                          <a:cubicBezTo>
                            <a:pt x="4784" y="2637"/>
                            <a:pt x="4781" y="2701"/>
                            <a:pt x="4780" y="2761"/>
                          </a:cubicBezTo>
                          <a:lnTo>
                            <a:pt x="4775" y="2908"/>
                          </a:lnTo>
                          <a:close/>
                          <a:moveTo>
                            <a:pt x="360" y="2604"/>
                          </a:moveTo>
                          <a:cubicBezTo>
                            <a:pt x="4482" y="2604"/>
                            <a:pt x="4482" y="2604"/>
                            <a:pt x="4482" y="2604"/>
                          </a:cubicBezTo>
                          <a:cubicBezTo>
                            <a:pt x="4483" y="2588"/>
                            <a:pt x="4484" y="2571"/>
                            <a:pt x="4485" y="2554"/>
                          </a:cubicBezTo>
                          <a:cubicBezTo>
                            <a:pt x="4506" y="2101"/>
                            <a:pt x="4535" y="1481"/>
                            <a:pt x="4274" y="1065"/>
                          </a:cubicBezTo>
                          <a:cubicBezTo>
                            <a:pt x="4018" y="656"/>
                            <a:pt x="3571" y="474"/>
                            <a:pt x="3240" y="393"/>
                          </a:cubicBezTo>
                          <a:cubicBezTo>
                            <a:pt x="2996" y="333"/>
                            <a:pt x="2731" y="304"/>
                            <a:pt x="2429" y="303"/>
                          </a:cubicBezTo>
                          <a:cubicBezTo>
                            <a:pt x="2429" y="306"/>
                            <a:pt x="2429" y="306"/>
                            <a:pt x="2429" y="306"/>
                          </a:cubicBezTo>
                          <a:cubicBezTo>
                            <a:pt x="2107" y="306"/>
                            <a:pt x="1845" y="333"/>
                            <a:pt x="1603" y="393"/>
                          </a:cubicBezTo>
                          <a:cubicBezTo>
                            <a:pt x="1272" y="474"/>
                            <a:pt x="824" y="656"/>
                            <a:pt x="568" y="1065"/>
                          </a:cubicBezTo>
                          <a:cubicBezTo>
                            <a:pt x="307" y="1481"/>
                            <a:pt x="336" y="2101"/>
                            <a:pt x="358" y="2554"/>
                          </a:cubicBezTo>
                          <a:cubicBezTo>
                            <a:pt x="359" y="2571"/>
                            <a:pt x="359" y="2588"/>
                            <a:pt x="360" y="260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60" name="Freeform 6"/>
                    <p:cNvSpPr>
                      <a:spLocks noEditPoints="1"/>
                    </p:cNvSpPr>
                    <p:nvPr/>
                  </p:nvSpPr>
                  <p:spPr bwMode="auto">
                    <a:xfrm>
                      <a:off x="1906051" y="3907632"/>
                      <a:ext cx="62648" cy="66366"/>
                    </a:xfrm>
                    <a:custGeom>
                      <a:avLst/>
                      <a:gdLst>
                        <a:gd name="T0" fmla="*/ 1305 w 2610"/>
                        <a:gd name="T1" fmla="*/ 248 h 2763"/>
                        <a:gd name="T2" fmla="*/ 2361 w 2610"/>
                        <a:gd name="T3" fmla="*/ 1281 h 2763"/>
                        <a:gd name="T4" fmla="*/ 1305 w 2610"/>
                        <a:gd name="T5" fmla="*/ 2515 h 2763"/>
                        <a:gd name="T6" fmla="*/ 249 w 2610"/>
                        <a:gd name="T7" fmla="*/ 1281 h 2763"/>
                        <a:gd name="T8" fmla="*/ 1305 w 2610"/>
                        <a:gd name="T9" fmla="*/ 248 h 2763"/>
                        <a:gd name="T10" fmla="*/ 1305 w 2610"/>
                        <a:gd name="T11" fmla="*/ 0 h 2763"/>
                        <a:gd name="T12" fmla="*/ 0 w 2610"/>
                        <a:gd name="T13" fmla="*/ 1281 h 2763"/>
                        <a:gd name="T14" fmla="*/ 1305 w 2610"/>
                        <a:gd name="T15" fmla="*/ 2763 h 2763"/>
                        <a:gd name="T16" fmla="*/ 2610 w 2610"/>
                        <a:gd name="T17" fmla="*/ 1281 h 2763"/>
                        <a:gd name="T18" fmla="*/ 1305 w 2610"/>
                        <a:gd name="T19" fmla="*/ 0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0" h="2763">
                          <a:moveTo>
                            <a:pt x="1305" y="248"/>
                          </a:moveTo>
                          <a:cubicBezTo>
                            <a:pt x="1897" y="248"/>
                            <a:pt x="2361" y="702"/>
                            <a:pt x="2361" y="1281"/>
                          </a:cubicBezTo>
                          <a:cubicBezTo>
                            <a:pt x="2361" y="1984"/>
                            <a:pt x="1907" y="2515"/>
                            <a:pt x="1305" y="2515"/>
                          </a:cubicBezTo>
                          <a:cubicBezTo>
                            <a:pt x="703" y="2515"/>
                            <a:pt x="249" y="1984"/>
                            <a:pt x="249" y="1281"/>
                          </a:cubicBezTo>
                          <a:cubicBezTo>
                            <a:pt x="249" y="702"/>
                            <a:pt x="713" y="248"/>
                            <a:pt x="1305" y="248"/>
                          </a:cubicBezTo>
                          <a:moveTo>
                            <a:pt x="1305" y="0"/>
                          </a:moveTo>
                          <a:cubicBezTo>
                            <a:pt x="571" y="0"/>
                            <a:pt x="0" y="561"/>
                            <a:pt x="0" y="1281"/>
                          </a:cubicBezTo>
                          <a:cubicBezTo>
                            <a:pt x="0" y="2125"/>
                            <a:pt x="561" y="2763"/>
                            <a:pt x="1305" y="2763"/>
                          </a:cubicBezTo>
                          <a:cubicBezTo>
                            <a:pt x="2048" y="2763"/>
                            <a:pt x="2610" y="2125"/>
                            <a:pt x="2610" y="1281"/>
                          </a:cubicBezTo>
                          <a:cubicBezTo>
                            <a:pt x="2610" y="561"/>
                            <a:pt x="2039" y="0"/>
                            <a:pt x="130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grpSp>
            </p:grpSp>
          </p:grpSp>
          <p:sp>
            <p:nvSpPr>
              <p:cNvPr id="51" name="TextBox 50"/>
              <p:cNvSpPr txBox="1"/>
              <p:nvPr/>
            </p:nvSpPr>
            <p:spPr>
              <a:xfrm>
                <a:off x="522514" y="4044817"/>
                <a:ext cx="838200" cy="282981"/>
              </a:xfrm>
              <a:prstGeom prst="rect">
                <a:avLst/>
              </a:prstGeom>
              <a:noFill/>
            </p:spPr>
            <p:txBody>
              <a:bodyPr wrap="square" lIns="0" tIns="0" rIns="0" bIns="91440" rtlCol="0" anchor="ctr" anchorCtr="0">
                <a:noAutofit/>
              </a:bodyPr>
              <a:lstStyle/>
              <a:p>
                <a:pPr algn="ctr"/>
                <a:r>
                  <a:rPr lang="en-US" sz="1200" dirty="0">
                    <a:solidFill>
                      <a:schemeClr val="bg1"/>
                    </a:solidFill>
                  </a:rPr>
                  <a:t>Users</a:t>
                </a:r>
              </a:p>
            </p:txBody>
          </p:sp>
        </p:grpSp>
        <p:sp>
          <p:nvSpPr>
            <p:cNvPr id="48" name="TextBox 47"/>
            <p:cNvSpPr txBox="1"/>
            <p:nvPr/>
          </p:nvSpPr>
          <p:spPr>
            <a:xfrm>
              <a:off x="479908" y="3148759"/>
              <a:ext cx="1307688" cy="1305544"/>
            </a:xfrm>
            <a:prstGeom prst="rect">
              <a:avLst/>
            </a:prstGeom>
            <a:noFill/>
          </p:spPr>
          <p:txBody>
            <a:bodyPr wrap="square" rtlCol="0">
              <a:prstTxWarp prst="textArchDown">
                <a:avLst/>
              </a:prstTxWarp>
              <a:spAutoFit/>
            </a:bodyPr>
            <a:lstStyle/>
            <a:p>
              <a:pPr algn="ctr"/>
              <a:r>
                <a:rPr lang="en-US" sz="1100" b="1" dirty="0">
                  <a:solidFill>
                    <a:schemeClr val="accent3"/>
                  </a:solidFill>
                </a:rPr>
                <a:t>UNIFIED EXPERIENCE</a:t>
              </a:r>
            </a:p>
          </p:txBody>
        </p:sp>
      </p:grpSp>
      <p:grpSp>
        <p:nvGrpSpPr>
          <p:cNvPr id="65" name="Group 64"/>
          <p:cNvGrpSpPr/>
          <p:nvPr/>
        </p:nvGrpSpPr>
        <p:grpSpPr>
          <a:xfrm>
            <a:off x="10637898" y="3064612"/>
            <a:ext cx="1307688" cy="1308206"/>
            <a:chOff x="10447773" y="3137042"/>
            <a:chExt cx="1307688" cy="1308206"/>
          </a:xfrm>
        </p:grpSpPr>
        <p:grpSp>
          <p:nvGrpSpPr>
            <p:cNvPr id="66" name="Group 65"/>
            <p:cNvGrpSpPr/>
            <p:nvPr/>
          </p:nvGrpSpPr>
          <p:grpSpPr>
            <a:xfrm>
              <a:off x="10459498" y="3137042"/>
              <a:ext cx="1285456" cy="1286646"/>
              <a:chOff x="10526486" y="3183932"/>
              <a:chExt cx="1285456" cy="1286646"/>
            </a:xfrm>
            <a:effectLst/>
          </p:grpSpPr>
          <p:sp>
            <p:nvSpPr>
              <p:cNvPr id="68" name="Oval 10"/>
              <p:cNvSpPr>
                <a:spLocks noChangeArrowheads="1"/>
              </p:cNvSpPr>
              <p:nvPr/>
            </p:nvSpPr>
            <p:spPr bwMode="auto">
              <a:xfrm>
                <a:off x="10526486" y="3183932"/>
                <a:ext cx="1285456" cy="1286646"/>
              </a:xfrm>
              <a:prstGeom prst="ellipse">
                <a:avLst/>
              </a:prstGeom>
              <a:solidFill>
                <a:schemeClr val="accent2"/>
              </a:solidFill>
              <a:ln w="1905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69" name="Freeform 12"/>
              <p:cNvSpPr>
                <a:spLocks noEditPoints="1"/>
              </p:cNvSpPr>
              <p:nvPr/>
            </p:nvSpPr>
            <p:spPr bwMode="auto">
              <a:xfrm>
                <a:off x="10952748" y="3416272"/>
                <a:ext cx="410198" cy="398846"/>
              </a:xfrm>
              <a:custGeom>
                <a:avLst/>
                <a:gdLst>
                  <a:gd name="T0" fmla="*/ 2356 w 2446"/>
                  <a:gd name="T1" fmla="*/ 233 h 2376"/>
                  <a:gd name="T2" fmla="*/ 2150 w 2446"/>
                  <a:gd name="T3" fmla="*/ 27 h 2376"/>
                  <a:gd name="T4" fmla="*/ 1787 w 2446"/>
                  <a:gd name="T5" fmla="*/ 408 h 2376"/>
                  <a:gd name="T6" fmla="*/ 896 w 2446"/>
                  <a:gd name="T7" fmla="*/ 167 h 2376"/>
                  <a:gd name="T8" fmla="*/ 223 w 2446"/>
                  <a:gd name="T9" fmla="*/ 293 h 2376"/>
                  <a:gd name="T10" fmla="*/ 624 w 2446"/>
                  <a:gd name="T11" fmla="*/ 451 h 2376"/>
                  <a:gd name="T12" fmla="*/ 204 w 2446"/>
                  <a:gd name="T13" fmla="*/ 607 h 2376"/>
                  <a:gd name="T14" fmla="*/ 731 w 2446"/>
                  <a:gd name="T15" fmla="*/ 876 h 2376"/>
                  <a:gd name="T16" fmla="*/ 919 w 2446"/>
                  <a:gd name="T17" fmla="*/ 1160 h 2376"/>
                  <a:gd name="T18" fmla="*/ 671 w 2446"/>
                  <a:gd name="T19" fmla="*/ 1377 h 2376"/>
                  <a:gd name="T20" fmla="*/ 30 w 2446"/>
                  <a:gd name="T21" fmla="*/ 1980 h 2376"/>
                  <a:gd name="T22" fmla="*/ 13 w 2446"/>
                  <a:gd name="T23" fmla="*/ 2107 h 2376"/>
                  <a:gd name="T24" fmla="*/ 306 w 2446"/>
                  <a:gd name="T25" fmla="*/ 2376 h 2376"/>
                  <a:gd name="T26" fmla="*/ 957 w 2446"/>
                  <a:gd name="T27" fmla="*/ 1788 h 2376"/>
                  <a:gd name="T28" fmla="*/ 1037 w 2446"/>
                  <a:gd name="T29" fmla="*/ 1717 h 2376"/>
                  <a:gd name="T30" fmla="*/ 1240 w 2446"/>
                  <a:gd name="T31" fmla="*/ 1514 h 2376"/>
                  <a:gd name="T32" fmla="*/ 1213 w 2446"/>
                  <a:gd name="T33" fmla="*/ 1358 h 2376"/>
                  <a:gd name="T34" fmla="*/ 2049 w 2446"/>
                  <a:gd name="T35" fmla="*/ 2354 h 2376"/>
                  <a:gd name="T36" fmla="*/ 2419 w 2446"/>
                  <a:gd name="T37" fmla="*/ 2103 h 2376"/>
                  <a:gd name="T38" fmla="*/ 2018 w 2446"/>
                  <a:gd name="T39" fmla="*/ 1945 h 2376"/>
                  <a:gd name="T40" fmla="*/ 2438 w 2446"/>
                  <a:gd name="T41" fmla="*/ 1789 h 2376"/>
                  <a:gd name="T42" fmla="*/ 1911 w 2446"/>
                  <a:gd name="T43" fmla="*/ 1520 h 2376"/>
                  <a:gd name="T44" fmla="*/ 2144 w 2446"/>
                  <a:gd name="T45" fmla="*/ 564 h 2376"/>
                  <a:gd name="T46" fmla="*/ 83 w 2446"/>
                  <a:gd name="T47" fmla="*/ 2068 h 2376"/>
                  <a:gd name="T48" fmla="*/ 725 w 2446"/>
                  <a:gd name="T49" fmla="*/ 1436 h 2376"/>
                  <a:gd name="T50" fmla="*/ 347 w 2446"/>
                  <a:gd name="T51" fmla="*/ 2288 h 2376"/>
                  <a:gd name="T52" fmla="*/ 1017 w 2446"/>
                  <a:gd name="T53" fmla="*/ 1618 h 2376"/>
                  <a:gd name="T54" fmla="*/ 739 w 2446"/>
                  <a:gd name="T55" fmla="*/ 1341 h 2376"/>
                  <a:gd name="T56" fmla="*/ 1037 w 2446"/>
                  <a:gd name="T57" fmla="*/ 1639 h 2376"/>
                  <a:gd name="T58" fmla="*/ 2274 w 2446"/>
                  <a:gd name="T59" fmla="*/ 219 h 2376"/>
                  <a:gd name="T60" fmla="*/ 1865 w 2446"/>
                  <a:gd name="T61" fmla="*/ 414 h 2376"/>
                  <a:gd name="T62" fmla="*/ 741 w 2446"/>
                  <a:gd name="T63" fmla="*/ 792 h 2376"/>
                  <a:gd name="T64" fmla="*/ 303 w 2446"/>
                  <a:gd name="T65" fmla="*/ 667 h 2376"/>
                  <a:gd name="T66" fmla="*/ 705 w 2446"/>
                  <a:gd name="T67" fmla="*/ 477 h 2376"/>
                  <a:gd name="T68" fmla="*/ 517 w 2446"/>
                  <a:gd name="T69" fmla="*/ 235 h 2376"/>
                  <a:gd name="T70" fmla="*/ 593 w 2446"/>
                  <a:gd name="T71" fmla="*/ 119 h 2376"/>
                  <a:gd name="T72" fmla="*/ 927 w 2446"/>
                  <a:gd name="T73" fmla="*/ 645 h 2376"/>
                  <a:gd name="T74" fmla="*/ 768 w 2446"/>
                  <a:gd name="T75" fmla="*/ 804 h 2376"/>
                  <a:gd name="T76" fmla="*/ 2297 w 2446"/>
                  <a:gd name="T77" fmla="*/ 1678 h 2376"/>
                  <a:gd name="T78" fmla="*/ 2097 w 2446"/>
                  <a:gd name="T79" fmla="*/ 1742 h 2376"/>
                  <a:gd name="T80" fmla="*/ 2097 w 2446"/>
                  <a:gd name="T81" fmla="*/ 2148 h 2376"/>
                  <a:gd name="T82" fmla="*/ 2297 w 2446"/>
                  <a:gd name="T83" fmla="*/ 2174 h 2376"/>
                  <a:gd name="T84" fmla="*/ 1715 w 2446"/>
                  <a:gd name="T85" fmla="*/ 1751 h 2376"/>
                  <a:gd name="T86" fmla="*/ 1874 w 2446"/>
                  <a:gd name="T87" fmla="*/ 1592 h 2376"/>
                  <a:gd name="T88" fmla="*/ 1823 w 2446"/>
                  <a:gd name="T89" fmla="*/ 481 h 2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6" h="2376">
                    <a:moveTo>
                      <a:pt x="2144" y="564"/>
                    </a:moveTo>
                    <a:cubicBezTo>
                      <a:pt x="2155" y="562"/>
                      <a:pt x="2164" y="555"/>
                      <a:pt x="2170" y="545"/>
                    </a:cubicBezTo>
                    <a:cubicBezTo>
                      <a:pt x="2356" y="233"/>
                      <a:pt x="2356" y="233"/>
                      <a:pt x="2356" y="233"/>
                    </a:cubicBezTo>
                    <a:cubicBezTo>
                      <a:pt x="2365" y="218"/>
                      <a:pt x="2363" y="198"/>
                      <a:pt x="2350" y="186"/>
                    </a:cubicBezTo>
                    <a:cubicBezTo>
                      <a:pt x="2197" y="33"/>
                      <a:pt x="2197" y="33"/>
                      <a:pt x="2197" y="33"/>
                    </a:cubicBezTo>
                    <a:cubicBezTo>
                      <a:pt x="2184" y="20"/>
                      <a:pt x="2165" y="18"/>
                      <a:pt x="2150" y="27"/>
                    </a:cubicBezTo>
                    <a:cubicBezTo>
                      <a:pt x="1837" y="213"/>
                      <a:pt x="1837" y="213"/>
                      <a:pt x="1837" y="213"/>
                    </a:cubicBezTo>
                    <a:cubicBezTo>
                      <a:pt x="1828" y="218"/>
                      <a:pt x="1821" y="228"/>
                      <a:pt x="1819" y="239"/>
                    </a:cubicBezTo>
                    <a:cubicBezTo>
                      <a:pt x="1787" y="408"/>
                      <a:pt x="1787" y="408"/>
                      <a:pt x="1787" y="408"/>
                    </a:cubicBezTo>
                    <a:cubicBezTo>
                      <a:pt x="1293" y="902"/>
                      <a:pt x="1293" y="902"/>
                      <a:pt x="1293" y="902"/>
                    </a:cubicBezTo>
                    <a:cubicBezTo>
                      <a:pt x="999" y="608"/>
                      <a:pt x="999" y="608"/>
                      <a:pt x="999" y="608"/>
                    </a:cubicBezTo>
                    <a:cubicBezTo>
                      <a:pt x="1051" y="454"/>
                      <a:pt x="1012" y="283"/>
                      <a:pt x="896" y="167"/>
                    </a:cubicBezTo>
                    <a:cubicBezTo>
                      <a:pt x="729" y="0"/>
                      <a:pt x="457" y="0"/>
                      <a:pt x="290" y="167"/>
                    </a:cubicBezTo>
                    <a:cubicBezTo>
                      <a:pt x="264" y="193"/>
                      <a:pt x="242" y="222"/>
                      <a:pt x="223" y="254"/>
                    </a:cubicBezTo>
                    <a:cubicBezTo>
                      <a:pt x="216" y="266"/>
                      <a:pt x="216" y="281"/>
                      <a:pt x="223" y="293"/>
                    </a:cubicBezTo>
                    <a:cubicBezTo>
                      <a:pt x="230" y="305"/>
                      <a:pt x="243" y="313"/>
                      <a:pt x="256" y="313"/>
                    </a:cubicBezTo>
                    <a:cubicBezTo>
                      <a:pt x="499" y="313"/>
                      <a:pt x="499" y="313"/>
                      <a:pt x="499" y="313"/>
                    </a:cubicBezTo>
                    <a:cubicBezTo>
                      <a:pt x="624" y="451"/>
                      <a:pt x="624" y="451"/>
                      <a:pt x="624" y="451"/>
                    </a:cubicBezTo>
                    <a:cubicBezTo>
                      <a:pt x="499" y="589"/>
                      <a:pt x="499" y="589"/>
                      <a:pt x="499" y="589"/>
                    </a:cubicBezTo>
                    <a:cubicBezTo>
                      <a:pt x="237" y="590"/>
                      <a:pt x="237" y="590"/>
                      <a:pt x="237" y="590"/>
                    </a:cubicBezTo>
                    <a:cubicBezTo>
                      <a:pt x="224" y="590"/>
                      <a:pt x="212" y="596"/>
                      <a:pt x="204" y="607"/>
                    </a:cubicBezTo>
                    <a:cubicBezTo>
                      <a:pt x="197" y="618"/>
                      <a:pt x="196" y="632"/>
                      <a:pt x="201" y="644"/>
                    </a:cubicBezTo>
                    <a:cubicBezTo>
                      <a:pt x="223" y="692"/>
                      <a:pt x="253" y="735"/>
                      <a:pt x="290" y="773"/>
                    </a:cubicBezTo>
                    <a:cubicBezTo>
                      <a:pt x="406" y="889"/>
                      <a:pt x="577" y="928"/>
                      <a:pt x="731" y="876"/>
                    </a:cubicBezTo>
                    <a:cubicBezTo>
                      <a:pt x="1025" y="1170"/>
                      <a:pt x="1025" y="1170"/>
                      <a:pt x="1025" y="1170"/>
                    </a:cubicBezTo>
                    <a:cubicBezTo>
                      <a:pt x="977" y="1218"/>
                      <a:pt x="977" y="1218"/>
                      <a:pt x="977" y="1218"/>
                    </a:cubicBezTo>
                    <a:cubicBezTo>
                      <a:pt x="919" y="1160"/>
                      <a:pt x="919" y="1160"/>
                      <a:pt x="919" y="1160"/>
                    </a:cubicBezTo>
                    <a:cubicBezTo>
                      <a:pt x="889" y="1130"/>
                      <a:pt x="840" y="1130"/>
                      <a:pt x="810" y="1160"/>
                    </a:cubicBezTo>
                    <a:cubicBezTo>
                      <a:pt x="684" y="1286"/>
                      <a:pt x="684" y="1286"/>
                      <a:pt x="684" y="1286"/>
                    </a:cubicBezTo>
                    <a:cubicBezTo>
                      <a:pt x="659" y="1311"/>
                      <a:pt x="655" y="1348"/>
                      <a:pt x="671" y="1377"/>
                    </a:cubicBezTo>
                    <a:cubicBezTo>
                      <a:pt x="597" y="1416"/>
                      <a:pt x="597" y="1416"/>
                      <a:pt x="597" y="1416"/>
                    </a:cubicBezTo>
                    <a:cubicBezTo>
                      <a:pt x="593" y="1418"/>
                      <a:pt x="590" y="1420"/>
                      <a:pt x="588" y="1423"/>
                    </a:cubicBezTo>
                    <a:cubicBezTo>
                      <a:pt x="30" y="1980"/>
                      <a:pt x="30" y="1980"/>
                      <a:pt x="30" y="1980"/>
                    </a:cubicBezTo>
                    <a:cubicBezTo>
                      <a:pt x="25" y="1985"/>
                      <a:pt x="22" y="1992"/>
                      <a:pt x="20" y="1999"/>
                    </a:cubicBezTo>
                    <a:cubicBezTo>
                      <a:pt x="3" y="2071"/>
                      <a:pt x="3" y="2071"/>
                      <a:pt x="3" y="2071"/>
                    </a:cubicBezTo>
                    <a:cubicBezTo>
                      <a:pt x="0" y="2084"/>
                      <a:pt x="3" y="2098"/>
                      <a:pt x="13" y="2107"/>
                    </a:cubicBezTo>
                    <a:cubicBezTo>
                      <a:pt x="271" y="2365"/>
                      <a:pt x="271" y="2365"/>
                      <a:pt x="271" y="2365"/>
                    </a:cubicBezTo>
                    <a:cubicBezTo>
                      <a:pt x="278" y="2372"/>
                      <a:pt x="288" y="2376"/>
                      <a:pt x="298" y="2376"/>
                    </a:cubicBezTo>
                    <a:cubicBezTo>
                      <a:pt x="301" y="2376"/>
                      <a:pt x="303" y="2376"/>
                      <a:pt x="306" y="2376"/>
                    </a:cubicBezTo>
                    <a:cubicBezTo>
                      <a:pt x="374" y="2362"/>
                      <a:pt x="374" y="2362"/>
                      <a:pt x="374" y="2362"/>
                    </a:cubicBezTo>
                    <a:cubicBezTo>
                      <a:pt x="381" y="2361"/>
                      <a:pt x="388" y="2357"/>
                      <a:pt x="394" y="2351"/>
                    </a:cubicBezTo>
                    <a:cubicBezTo>
                      <a:pt x="957" y="1788"/>
                      <a:pt x="957" y="1788"/>
                      <a:pt x="957" y="1788"/>
                    </a:cubicBezTo>
                    <a:cubicBezTo>
                      <a:pt x="960" y="1786"/>
                      <a:pt x="962" y="1783"/>
                      <a:pt x="964" y="1779"/>
                    </a:cubicBezTo>
                    <a:cubicBezTo>
                      <a:pt x="1001" y="1707"/>
                      <a:pt x="1001" y="1707"/>
                      <a:pt x="1001" y="1707"/>
                    </a:cubicBezTo>
                    <a:cubicBezTo>
                      <a:pt x="1013" y="1713"/>
                      <a:pt x="1025" y="1717"/>
                      <a:pt x="1037" y="1717"/>
                    </a:cubicBezTo>
                    <a:cubicBezTo>
                      <a:pt x="1057" y="1717"/>
                      <a:pt x="1077" y="1709"/>
                      <a:pt x="1092" y="1694"/>
                    </a:cubicBezTo>
                    <a:cubicBezTo>
                      <a:pt x="1218" y="1568"/>
                      <a:pt x="1218" y="1568"/>
                      <a:pt x="1218" y="1568"/>
                    </a:cubicBezTo>
                    <a:cubicBezTo>
                      <a:pt x="1232" y="1554"/>
                      <a:pt x="1240" y="1534"/>
                      <a:pt x="1240" y="1514"/>
                    </a:cubicBezTo>
                    <a:cubicBezTo>
                      <a:pt x="1240" y="1493"/>
                      <a:pt x="1232" y="1474"/>
                      <a:pt x="1218" y="1459"/>
                    </a:cubicBezTo>
                    <a:cubicBezTo>
                      <a:pt x="1165" y="1406"/>
                      <a:pt x="1165" y="1406"/>
                      <a:pt x="1165" y="1406"/>
                    </a:cubicBezTo>
                    <a:cubicBezTo>
                      <a:pt x="1213" y="1358"/>
                      <a:pt x="1213" y="1358"/>
                      <a:pt x="1213" y="1358"/>
                    </a:cubicBezTo>
                    <a:cubicBezTo>
                      <a:pt x="1643" y="1788"/>
                      <a:pt x="1643" y="1788"/>
                      <a:pt x="1643" y="1788"/>
                    </a:cubicBezTo>
                    <a:cubicBezTo>
                      <a:pt x="1591" y="1942"/>
                      <a:pt x="1630" y="2113"/>
                      <a:pt x="1746" y="2229"/>
                    </a:cubicBezTo>
                    <a:cubicBezTo>
                      <a:pt x="1830" y="2313"/>
                      <a:pt x="1939" y="2354"/>
                      <a:pt x="2049" y="2354"/>
                    </a:cubicBezTo>
                    <a:cubicBezTo>
                      <a:pt x="2159" y="2354"/>
                      <a:pt x="2269" y="2313"/>
                      <a:pt x="2352" y="2229"/>
                    </a:cubicBezTo>
                    <a:cubicBezTo>
                      <a:pt x="2378" y="2203"/>
                      <a:pt x="2400" y="2174"/>
                      <a:pt x="2419" y="2142"/>
                    </a:cubicBezTo>
                    <a:cubicBezTo>
                      <a:pt x="2426" y="2130"/>
                      <a:pt x="2426" y="2115"/>
                      <a:pt x="2419" y="2103"/>
                    </a:cubicBezTo>
                    <a:cubicBezTo>
                      <a:pt x="2413" y="2091"/>
                      <a:pt x="2400" y="2084"/>
                      <a:pt x="2386" y="2084"/>
                    </a:cubicBezTo>
                    <a:cubicBezTo>
                      <a:pt x="2143" y="2084"/>
                      <a:pt x="2143" y="2084"/>
                      <a:pt x="2143" y="2084"/>
                    </a:cubicBezTo>
                    <a:cubicBezTo>
                      <a:pt x="2018" y="1945"/>
                      <a:pt x="2018" y="1945"/>
                      <a:pt x="2018" y="1945"/>
                    </a:cubicBezTo>
                    <a:cubicBezTo>
                      <a:pt x="2143" y="1807"/>
                      <a:pt x="2143" y="1807"/>
                      <a:pt x="2143" y="1807"/>
                    </a:cubicBezTo>
                    <a:cubicBezTo>
                      <a:pt x="2405" y="1807"/>
                      <a:pt x="2405" y="1807"/>
                      <a:pt x="2405" y="1807"/>
                    </a:cubicBezTo>
                    <a:cubicBezTo>
                      <a:pt x="2419" y="1807"/>
                      <a:pt x="2431" y="1800"/>
                      <a:pt x="2438" y="1789"/>
                    </a:cubicBezTo>
                    <a:cubicBezTo>
                      <a:pt x="2445" y="1778"/>
                      <a:pt x="2446" y="1764"/>
                      <a:pt x="2441" y="1752"/>
                    </a:cubicBezTo>
                    <a:cubicBezTo>
                      <a:pt x="2419" y="1704"/>
                      <a:pt x="2390" y="1661"/>
                      <a:pt x="2352" y="1623"/>
                    </a:cubicBezTo>
                    <a:cubicBezTo>
                      <a:pt x="2236" y="1507"/>
                      <a:pt x="2065" y="1468"/>
                      <a:pt x="1911" y="1520"/>
                    </a:cubicBezTo>
                    <a:cubicBezTo>
                      <a:pt x="1481" y="1090"/>
                      <a:pt x="1481" y="1090"/>
                      <a:pt x="1481" y="1090"/>
                    </a:cubicBezTo>
                    <a:cubicBezTo>
                      <a:pt x="1975" y="596"/>
                      <a:pt x="1975" y="596"/>
                      <a:pt x="1975" y="596"/>
                    </a:cubicBezTo>
                    <a:lnTo>
                      <a:pt x="2144" y="564"/>
                    </a:lnTo>
                    <a:close/>
                    <a:moveTo>
                      <a:pt x="347" y="2288"/>
                    </a:moveTo>
                    <a:cubicBezTo>
                      <a:pt x="311" y="2295"/>
                      <a:pt x="311" y="2295"/>
                      <a:pt x="311" y="2295"/>
                    </a:cubicBezTo>
                    <a:cubicBezTo>
                      <a:pt x="83" y="2068"/>
                      <a:pt x="83" y="2068"/>
                      <a:pt x="83" y="2068"/>
                    </a:cubicBezTo>
                    <a:cubicBezTo>
                      <a:pt x="93" y="2027"/>
                      <a:pt x="93" y="2027"/>
                      <a:pt x="93" y="2027"/>
                    </a:cubicBezTo>
                    <a:cubicBezTo>
                      <a:pt x="638" y="1482"/>
                      <a:pt x="638" y="1482"/>
                      <a:pt x="638" y="1482"/>
                    </a:cubicBezTo>
                    <a:cubicBezTo>
                      <a:pt x="725" y="1436"/>
                      <a:pt x="725" y="1436"/>
                      <a:pt x="725" y="1436"/>
                    </a:cubicBezTo>
                    <a:cubicBezTo>
                      <a:pt x="942" y="1653"/>
                      <a:pt x="942" y="1653"/>
                      <a:pt x="942" y="1653"/>
                    </a:cubicBezTo>
                    <a:cubicBezTo>
                      <a:pt x="898" y="1738"/>
                      <a:pt x="898" y="1738"/>
                      <a:pt x="898" y="1738"/>
                    </a:cubicBezTo>
                    <a:lnTo>
                      <a:pt x="347" y="2288"/>
                    </a:lnTo>
                    <a:close/>
                    <a:moveTo>
                      <a:pt x="1037" y="1639"/>
                    </a:moveTo>
                    <a:cubicBezTo>
                      <a:pt x="1019" y="1621"/>
                      <a:pt x="1019" y="1621"/>
                      <a:pt x="1019" y="1621"/>
                    </a:cubicBezTo>
                    <a:cubicBezTo>
                      <a:pt x="1019" y="1620"/>
                      <a:pt x="1018" y="1619"/>
                      <a:pt x="1017" y="1618"/>
                    </a:cubicBezTo>
                    <a:cubicBezTo>
                      <a:pt x="760" y="1360"/>
                      <a:pt x="760" y="1360"/>
                      <a:pt x="760" y="1360"/>
                    </a:cubicBezTo>
                    <a:cubicBezTo>
                      <a:pt x="758" y="1359"/>
                      <a:pt x="756" y="1358"/>
                      <a:pt x="755" y="1357"/>
                    </a:cubicBezTo>
                    <a:cubicBezTo>
                      <a:pt x="739" y="1341"/>
                      <a:pt x="739" y="1341"/>
                      <a:pt x="739" y="1341"/>
                    </a:cubicBezTo>
                    <a:cubicBezTo>
                      <a:pt x="864" y="1215"/>
                      <a:pt x="864" y="1215"/>
                      <a:pt x="864" y="1215"/>
                    </a:cubicBezTo>
                    <a:cubicBezTo>
                      <a:pt x="1163" y="1513"/>
                      <a:pt x="1163" y="1513"/>
                      <a:pt x="1163" y="1513"/>
                    </a:cubicBezTo>
                    <a:lnTo>
                      <a:pt x="1037" y="1639"/>
                    </a:lnTo>
                    <a:close/>
                    <a:moveTo>
                      <a:pt x="1892" y="270"/>
                    </a:moveTo>
                    <a:cubicBezTo>
                      <a:pt x="2163" y="109"/>
                      <a:pt x="2163" y="109"/>
                      <a:pt x="2163" y="109"/>
                    </a:cubicBezTo>
                    <a:cubicBezTo>
                      <a:pt x="2274" y="219"/>
                      <a:pt x="2274" y="219"/>
                      <a:pt x="2274" y="219"/>
                    </a:cubicBezTo>
                    <a:cubicBezTo>
                      <a:pt x="2112" y="491"/>
                      <a:pt x="2112" y="491"/>
                      <a:pt x="2112" y="491"/>
                    </a:cubicBezTo>
                    <a:cubicBezTo>
                      <a:pt x="1969" y="518"/>
                      <a:pt x="1969" y="518"/>
                      <a:pt x="1969" y="518"/>
                    </a:cubicBezTo>
                    <a:cubicBezTo>
                      <a:pt x="1865" y="414"/>
                      <a:pt x="1865" y="414"/>
                      <a:pt x="1865" y="414"/>
                    </a:cubicBezTo>
                    <a:lnTo>
                      <a:pt x="1892" y="270"/>
                    </a:lnTo>
                    <a:close/>
                    <a:moveTo>
                      <a:pt x="768" y="804"/>
                    </a:moveTo>
                    <a:cubicBezTo>
                      <a:pt x="761" y="796"/>
                      <a:pt x="751" y="792"/>
                      <a:pt x="741" y="792"/>
                    </a:cubicBezTo>
                    <a:cubicBezTo>
                      <a:pt x="736" y="792"/>
                      <a:pt x="731" y="793"/>
                      <a:pt x="726" y="795"/>
                    </a:cubicBezTo>
                    <a:cubicBezTo>
                      <a:pt x="595" y="849"/>
                      <a:pt x="445" y="818"/>
                      <a:pt x="345" y="718"/>
                    </a:cubicBezTo>
                    <a:cubicBezTo>
                      <a:pt x="329" y="702"/>
                      <a:pt x="315" y="685"/>
                      <a:pt x="303" y="667"/>
                    </a:cubicBezTo>
                    <a:cubicBezTo>
                      <a:pt x="517" y="667"/>
                      <a:pt x="517" y="667"/>
                      <a:pt x="517" y="667"/>
                    </a:cubicBezTo>
                    <a:cubicBezTo>
                      <a:pt x="528" y="667"/>
                      <a:pt x="538" y="662"/>
                      <a:pt x="545" y="654"/>
                    </a:cubicBezTo>
                    <a:cubicBezTo>
                      <a:pt x="705" y="477"/>
                      <a:pt x="705" y="477"/>
                      <a:pt x="705" y="477"/>
                    </a:cubicBezTo>
                    <a:cubicBezTo>
                      <a:pt x="718" y="463"/>
                      <a:pt x="718" y="440"/>
                      <a:pt x="705" y="425"/>
                    </a:cubicBezTo>
                    <a:cubicBezTo>
                      <a:pt x="546" y="248"/>
                      <a:pt x="546" y="248"/>
                      <a:pt x="546" y="248"/>
                    </a:cubicBezTo>
                    <a:cubicBezTo>
                      <a:pt x="538" y="240"/>
                      <a:pt x="528" y="235"/>
                      <a:pt x="517" y="235"/>
                    </a:cubicBezTo>
                    <a:cubicBezTo>
                      <a:pt x="333" y="235"/>
                      <a:pt x="333" y="235"/>
                      <a:pt x="333" y="235"/>
                    </a:cubicBezTo>
                    <a:cubicBezTo>
                      <a:pt x="337" y="231"/>
                      <a:pt x="341" y="226"/>
                      <a:pt x="345" y="222"/>
                    </a:cubicBezTo>
                    <a:cubicBezTo>
                      <a:pt x="411" y="156"/>
                      <a:pt x="499" y="119"/>
                      <a:pt x="593" y="119"/>
                    </a:cubicBezTo>
                    <a:cubicBezTo>
                      <a:pt x="687" y="119"/>
                      <a:pt x="775" y="156"/>
                      <a:pt x="841" y="222"/>
                    </a:cubicBezTo>
                    <a:cubicBezTo>
                      <a:pt x="941" y="322"/>
                      <a:pt x="972" y="472"/>
                      <a:pt x="918" y="603"/>
                    </a:cubicBezTo>
                    <a:cubicBezTo>
                      <a:pt x="912" y="618"/>
                      <a:pt x="916" y="634"/>
                      <a:pt x="927" y="645"/>
                    </a:cubicBezTo>
                    <a:cubicBezTo>
                      <a:pt x="1238" y="957"/>
                      <a:pt x="1238" y="957"/>
                      <a:pt x="1238" y="957"/>
                    </a:cubicBezTo>
                    <a:cubicBezTo>
                      <a:pt x="1080" y="1115"/>
                      <a:pt x="1080" y="1115"/>
                      <a:pt x="1080" y="1115"/>
                    </a:cubicBezTo>
                    <a:lnTo>
                      <a:pt x="768" y="804"/>
                    </a:lnTo>
                    <a:close/>
                    <a:moveTo>
                      <a:pt x="1874" y="1592"/>
                    </a:moveTo>
                    <a:cubicBezTo>
                      <a:pt x="1885" y="1604"/>
                      <a:pt x="1902" y="1607"/>
                      <a:pt x="1916" y="1601"/>
                    </a:cubicBezTo>
                    <a:cubicBezTo>
                      <a:pt x="2047" y="1548"/>
                      <a:pt x="2197" y="1578"/>
                      <a:pt x="2297" y="1678"/>
                    </a:cubicBezTo>
                    <a:cubicBezTo>
                      <a:pt x="2313" y="1694"/>
                      <a:pt x="2327" y="1711"/>
                      <a:pt x="2339" y="1729"/>
                    </a:cubicBezTo>
                    <a:cubicBezTo>
                      <a:pt x="2126" y="1729"/>
                      <a:pt x="2126" y="1729"/>
                      <a:pt x="2126" y="1729"/>
                    </a:cubicBezTo>
                    <a:cubicBezTo>
                      <a:pt x="2115" y="1729"/>
                      <a:pt x="2104" y="1734"/>
                      <a:pt x="2097" y="1742"/>
                    </a:cubicBezTo>
                    <a:cubicBezTo>
                      <a:pt x="1937" y="1919"/>
                      <a:pt x="1937" y="1919"/>
                      <a:pt x="1937" y="1919"/>
                    </a:cubicBezTo>
                    <a:cubicBezTo>
                      <a:pt x="1924" y="1934"/>
                      <a:pt x="1924" y="1956"/>
                      <a:pt x="1937" y="1971"/>
                    </a:cubicBezTo>
                    <a:cubicBezTo>
                      <a:pt x="2097" y="2148"/>
                      <a:pt x="2097" y="2148"/>
                      <a:pt x="2097" y="2148"/>
                    </a:cubicBezTo>
                    <a:cubicBezTo>
                      <a:pt x="2104" y="2157"/>
                      <a:pt x="2115" y="2161"/>
                      <a:pt x="2126" y="2161"/>
                    </a:cubicBezTo>
                    <a:cubicBezTo>
                      <a:pt x="2309" y="2161"/>
                      <a:pt x="2309" y="2161"/>
                      <a:pt x="2309" y="2161"/>
                    </a:cubicBezTo>
                    <a:cubicBezTo>
                      <a:pt x="2305" y="2166"/>
                      <a:pt x="2301" y="2170"/>
                      <a:pt x="2297" y="2174"/>
                    </a:cubicBezTo>
                    <a:cubicBezTo>
                      <a:pt x="2160" y="2311"/>
                      <a:pt x="1938" y="2311"/>
                      <a:pt x="1801" y="2174"/>
                    </a:cubicBezTo>
                    <a:cubicBezTo>
                      <a:pt x="1701" y="2074"/>
                      <a:pt x="1671" y="1924"/>
                      <a:pt x="1724" y="1793"/>
                    </a:cubicBezTo>
                    <a:cubicBezTo>
                      <a:pt x="1730" y="1778"/>
                      <a:pt x="1727" y="1762"/>
                      <a:pt x="1715" y="1751"/>
                    </a:cubicBezTo>
                    <a:cubicBezTo>
                      <a:pt x="1268" y="1303"/>
                      <a:pt x="1268" y="1303"/>
                      <a:pt x="1268" y="1303"/>
                    </a:cubicBezTo>
                    <a:cubicBezTo>
                      <a:pt x="1426" y="1145"/>
                      <a:pt x="1426" y="1145"/>
                      <a:pt x="1426" y="1145"/>
                    </a:cubicBezTo>
                    <a:lnTo>
                      <a:pt x="1874" y="1592"/>
                    </a:lnTo>
                    <a:close/>
                    <a:moveTo>
                      <a:pt x="1110" y="1351"/>
                    </a:moveTo>
                    <a:cubicBezTo>
                      <a:pt x="1032" y="1272"/>
                      <a:pt x="1032" y="1272"/>
                      <a:pt x="1032" y="1272"/>
                    </a:cubicBezTo>
                    <a:cubicBezTo>
                      <a:pt x="1823" y="481"/>
                      <a:pt x="1823" y="481"/>
                      <a:pt x="1823" y="481"/>
                    </a:cubicBezTo>
                    <a:cubicBezTo>
                      <a:pt x="1901" y="560"/>
                      <a:pt x="1901" y="560"/>
                      <a:pt x="1901" y="560"/>
                    </a:cubicBezTo>
                    <a:lnTo>
                      <a:pt x="1110" y="13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70" name="TextBox 69"/>
              <p:cNvSpPr txBox="1"/>
              <p:nvPr/>
            </p:nvSpPr>
            <p:spPr>
              <a:xfrm>
                <a:off x="10651087" y="3803439"/>
                <a:ext cx="1051056" cy="479740"/>
              </a:xfrm>
              <a:prstGeom prst="rect">
                <a:avLst/>
              </a:prstGeom>
              <a:noFill/>
            </p:spPr>
            <p:txBody>
              <a:bodyPr wrap="square" lIns="0" tIns="0" rIns="0" bIns="91440" rtlCol="0" anchor="b">
                <a:noAutofit/>
              </a:bodyPr>
              <a:lstStyle/>
              <a:p>
                <a:pPr algn="ctr">
                  <a:lnSpc>
                    <a:spcPct val="80000"/>
                  </a:lnSpc>
                </a:pPr>
                <a:r>
                  <a:rPr lang="en-US" sz="1200" dirty="0">
                    <a:solidFill>
                      <a:schemeClr val="bg1"/>
                    </a:solidFill>
                  </a:rPr>
                  <a:t>IT/</a:t>
                </a:r>
                <a:br>
                  <a:rPr lang="en-US" sz="1200" dirty="0">
                    <a:solidFill>
                      <a:schemeClr val="bg1"/>
                    </a:solidFill>
                  </a:rPr>
                </a:br>
                <a:r>
                  <a:rPr lang="en-US" sz="1200" dirty="0">
                    <a:solidFill>
                      <a:schemeClr val="bg1"/>
                    </a:solidFill>
                  </a:rPr>
                  <a:t>Networking</a:t>
                </a:r>
              </a:p>
            </p:txBody>
          </p:sp>
        </p:grpSp>
        <p:sp>
          <p:nvSpPr>
            <p:cNvPr id="67" name="TextBox 66"/>
            <p:cNvSpPr txBox="1"/>
            <p:nvPr/>
          </p:nvSpPr>
          <p:spPr>
            <a:xfrm>
              <a:off x="10447773" y="3139704"/>
              <a:ext cx="1307688" cy="1305544"/>
            </a:xfrm>
            <a:prstGeom prst="rect">
              <a:avLst/>
            </a:prstGeom>
            <a:noFill/>
          </p:spPr>
          <p:txBody>
            <a:bodyPr wrap="square" bIns="0" rtlCol="0">
              <a:prstTxWarp prst="textArchDown">
                <a:avLst/>
              </a:prstTxWarp>
              <a:spAutoFit/>
            </a:bodyPr>
            <a:lstStyle/>
            <a:p>
              <a:pPr algn="ctr"/>
              <a:r>
                <a:rPr lang="en-US" sz="1100" b="1" dirty="0">
                  <a:solidFill>
                    <a:schemeClr val="accent2"/>
                  </a:solidFill>
                </a:rPr>
                <a:t>SIMPLIFIED CONTROL</a:t>
              </a:r>
            </a:p>
          </p:txBody>
        </p:sp>
      </p:grpSp>
    </p:spTree>
    <p:extLst>
      <p:ext uri="{BB962C8B-B14F-4D97-AF65-F5344CB8AC3E}">
        <p14:creationId xmlns:p14="http://schemas.microsoft.com/office/powerpoint/2010/main" val="37203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556"/>
            <a:ext cx="11277599" cy="842025"/>
          </a:xfrm>
        </p:spPr>
        <p:txBody>
          <a:bodyPr/>
          <a:lstStyle/>
          <a:p>
            <a:r>
              <a:rPr lang="en-US" dirty="0">
                <a:solidFill>
                  <a:schemeClr val="tx1"/>
                </a:solidFill>
              </a:rPr>
              <a:t>People get: </a:t>
            </a:r>
            <a:r>
              <a:rPr lang="en-US" dirty="0"/>
              <a:t>unified access, reliable performance</a:t>
            </a:r>
          </a:p>
        </p:txBody>
      </p:sp>
      <p:sp>
        <p:nvSpPr>
          <p:cNvPr id="3" name="Text Placeholder 2"/>
          <p:cNvSpPr>
            <a:spLocks noGrp="1"/>
          </p:cNvSpPr>
          <p:nvPr>
            <p:ph type="body" idx="10"/>
          </p:nvPr>
        </p:nvSpPr>
        <p:spPr>
          <a:xfrm>
            <a:off x="457199" y="966218"/>
            <a:ext cx="11277599" cy="249299"/>
          </a:xfrm>
        </p:spPr>
        <p:txBody>
          <a:bodyPr/>
          <a:lstStyle/>
          <a:p>
            <a:r>
              <a:rPr lang="en-US" dirty="0"/>
              <a:t>Unified access to all apps and content backed by contextual security &amp; performance.</a:t>
            </a:r>
          </a:p>
        </p:txBody>
      </p:sp>
      <p:sp>
        <p:nvSpPr>
          <p:cNvPr id="102" name="TextBox 101"/>
          <p:cNvSpPr txBox="1"/>
          <p:nvPr/>
        </p:nvSpPr>
        <p:spPr>
          <a:xfrm>
            <a:off x="4911843" y="6059711"/>
            <a:ext cx="2720326" cy="400110"/>
          </a:xfrm>
          <a:prstGeom prst="rect">
            <a:avLst/>
          </a:prstGeom>
          <a:noFill/>
        </p:spPr>
        <p:txBody>
          <a:bodyPr wrap="square" rtlCol="0">
            <a:spAutoFit/>
          </a:bodyPr>
          <a:lstStyle/>
          <a:p>
            <a:pPr algn="ctr"/>
            <a:r>
              <a:rPr lang="en-US" sz="2000" dirty="0"/>
              <a:t>Contextual Access</a:t>
            </a:r>
          </a:p>
        </p:txBody>
      </p:sp>
      <p:sp>
        <p:nvSpPr>
          <p:cNvPr id="103" name="TextBox 102"/>
          <p:cNvSpPr txBox="1"/>
          <p:nvPr/>
        </p:nvSpPr>
        <p:spPr>
          <a:xfrm>
            <a:off x="8000018" y="5970416"/>
            <a:ext cx="2739699" cy="400110"/>
          </a:xfrm>
          <a:prstGeom prst="rect">
            <a:avLst/>
          </a:prstGeom>
          <a:noFill/>
        </p:spPr>
        <p:txBody>
          <a:bodyPr wrap="square" rtlCol="0">
            <a:spAutoFit/>
          </a:bodyPr>
          <a:lstStyle/>
          <a:p>
            <a:pPr algn="ctr"/>
            <a:r>
              <a:rPr lang="en-US" sz="2000" dirty="0"/>
              <a:t>Contextual Performance</a:t>
            </a:r>
          </a:p>
        </p:txBody>
      </p:sp>
      <p:sp>
        <p:nvSpPr>
          <p:cNvPr id="6" name="Rectangle 5"/>
          <p:cNvSpPr/>
          <p:nvPr/>
        </p:nvSpPr>
        <p:spPr>
          <a:xfrm>
            <a:off x="1687461" y="5917033"/>
            <a:ext cx="3095873" cy="400110"/>
          </a:xfrm>
          <a:prstGeom prst="rect">
            <a:avLst/>
          </a:prstGeom>
        </p:spPr>
        <p:txBody>
          <a:bodyPr wrap="square">
            <a:spAutoFit/>
          </a:bodyPr>
          <a:lstStyle/>
          <a:p>
            <a:pPr algn="ctr"/>
            <a:r>
              <a:rPr lang="en-US" sz="2000" dirty="0"/>
              <a:t>Unified Experience</a:t>
            </a:r>
          </a:p>
        </p:txBody>
      </p:sp>
      <p:sp>
        <p:nvSpPr>
          <p:cNvPr id="108" name="Trapezoid 107"/>
          <p:cNvSpPr/>
          <p:nvPr/>
        </p:nvSpPr>
        <p:spPr>
          <a:xfrm>
            <a:off x="1327355" y="3521022"/>
            <a:ext cx="9745456" cy="1785938"/>
          </a:xfrm>
          <a:prstGeom prst="trapezoid">
            <a:avLst>
              <a:gd name="adj" fmla="val 794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09" name="Picture 108"/>
          <p:cNvPicPr>
            <a:picLocks noChangeAspect="1"/>
          </p:cNvPicPr>
          <p:nvPr/>
        </p:nvPicPr>
        <p:blipFill rotWithShape="1">
          <a:blip r:embed="rId3" cstate="print">
            <a:alphaModFix amt="52000"/>
            <a:extLst>
              <a:ext uri="{28A0092B-C50C-407E-A947-70E740481C1C}">
                <a14:useLocalDpi xmlns:a14="http://schemas.microsoft.com/office/drawing/2010/main" val="0"/>
              </a:ext>
            </a:extLst>
          </a:blip>
          <a:srcRect l="17301" t="34831" r="13701" b="22472"/>
          <a:stretch/>
        </p:blipFill>
        <p:spPr>
          <a:xfrm>
            <a:off x="963827" y="2976180"/>
            <a:ext cx="10330249" cy="1878227"/>
          </a:xfrm>
          <a:prstGeom prst="trapezoid">
            <a:avLst>
              <a:gd name="adj" fmla="val 70633"/>
            </a:avLst>
          </a:prstGeom>
        </p:spPr>
      </p:pic>
      <p:sp>
        <p:nvSpPr>
          <p:cNvPr id="110" name="Oval 109"/>
          <p:cNvSpPr/>
          <p:nvPr/>
        </p:nvSpPr>
        <p:spPr>
          <a:xfrm>
            <a:off x="5252855" y="3998541"/>
            <a:ext cx="1801906" cy="749517"/>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11" name="Group 110"/>
          <p:cNvGrpSpPr/>
          <p:nvPr/>
        </p:nvGrpSpPr>
        <p:grpSpPr>
          <a:xfrm>
            <a:off x="4720045" y="1456714"/>
            <a:ext cx="2577780" cy="1925989"/>
            <a:chOff x="5130306" y="2312428"/>
            <a:chExt cx="2554907" cy="1908899"/>
          </a:xfrm>
        </p:grpSpPr>
        <p:sp>
          <p:nvSpPr>
            <p:cNvPr id="112" name="Oval 111"/>
            <p:cNvSpPr/>
            <p:nvPr/>
          </p:nvSpPr>
          <p:spPr>
            <a:xfrm>
              <a:off x="5613569" y="2356480"/>
              <a:ext cx="1864845" cy="1864847"/>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err="1"/>
            </a:p>
          </p:txBody>
        </p:sp>
        <p:sp>
          <p:nvSpPr>
            <p:cNvPr id="113" name="Title 2"/>
            <p:cNvSpPr txBox="1">
              <a:spLocks/>
            </p:cNvSpPr>
            <p:nvPr/>
          </p:nvSpPr>
          <p:spPr bwMode="gray">
            <a:xfrm>
              <a:off x="5753613" y="3790075"/>
              <a:ext cx="1600974" cy="220500"/>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Location</a:t>
              </a:r>
            </a:p>
          </p:txBody>
        </p:sp>
        <p:sp>
          <p:nvSpPr>
            <p:cNvPr id="114" name="Freeform 23"/>
            <p:cNvSpPr>
              <a:spLocks/>
            </p:cNvSpPr>
            <p:nvPr/>
          </p:nvSpPr>
          <p:spPr bwMode="auto">
            <a:xfrm>
              <a:off x="6511131" y="2312428"/>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grpSp>
          <p:nvGrpSpPr>
            <p:cNvPr id="118" name="Group 117"/>
            <p:cNvGrpSpPr/>
            <p:nvPr/>
          </p:nvGrpSpPr>
          <p:grpSpPr>
            <a:xfrm>
              <a:off x="6182475" y="2470775"/>
              <a:ext cx="505992" cy="1016686"/>
              <a:chOff x="8664346" y="2500720"/>
              <a:chExt cx="893310" cy="1794921"/>
            </a:xfrm>
            <a:effectLst/>
          </p:grpSpPr>
          <p:sp>
            <p:nvSpPr>
              <p:cNvPr id="165" name="Freeform 164"/>
              <p:cNvSpPr/>
              <p:nvPr/>
            </p:nvSpPr>
            <p:spPr>
              <a:xfrm>
                <a:off x="8675914" y="2510385"/>
                <a:ext cx="881742" cy="1785256"/>
              </a:xfrm>
              <a:custGeom>
                <a:avLst/>
                <a:gdLst>
                  <a:gd name="connsiteX0" fmla="*/ 87085 w 881742"/>
                  <a:gd name="connsiteY0" fmla="*/ 0 h 1785257"/>
                  <a:gd name="connsiteX1" fmla="*/ 761999 w 881742"/>
                  <a:gd name="connsiteY1" fmla="*/ 0 h 1785257"/>
                  <a:gd name="connsiteX2" fmla="*/ 761999 w 881742"/>
                  <a:gd name="connsiteY2" fmla="*/ 174171 h 1785257"/>
                  <a:gd name="connsiteX3" fmla="*/ 881742 w 881742"/>
                  <a:gd name="connsiteY3" fmla="*/ 174171 h 1785257"/>
                  <a:gd name="connsiteX4" fmla="*/ 881742 w 881742"/>
                  <a:gd name="connsiteY4" fmla="*/ 1785257 h 1785257"/>
                  <a:gd name="connsiteX5" fmla="*/ 566057 w 881742"/>
                  <a:gd name="connsiteY5" fmla="*/ 1785257 h 1785257"/>
                  <a:gd name="connsiteX6" fmla="*/ 566057 w 881742"/>
                  <a:gd name="connsiteY6" fmla="*/ 1524000 h 1785257"/>
                  <a:gd name="connsiteX7" fmla="*/ 315685 w 881742"/>
                  <a:gd name="connsiteY7" fmla="*/ 1524000 h 1785257"/>
                  <a:gd name="connsiteX8" fmla="*/ 315685 w 881742"/>
                  <a:gd name="connsiteY8" fmla="*/ 1785257 h 1785257"/>
                  <a:gd name="connsiteX9" fmla="*/ 0 w 881742"/>
                  <a:gd name="connsiteY9" fmla="*/ 1785257 h 1785257"/>
                  <a:gd name="connsiteX10" fmla="*/ 0 w 881742"/>
                  <a:gd name="connsiteY10" fmla="*/ 174171 h 1785257"/>
                  <a:gd name="connsiteX11" fmla="*/ 87085 w 881742"/>
                  <a:gd name="connsiteY11" fmla="*/ 174171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742" h="1785257">
                    <a:moveTo>
                      <a:pt x="87085" y="0"/>
                    </a:moveTo>
                    <a:lnTo>
                      <a:pt x="761999" y="0"/>
                    </a:lnTo>
                    <a:lnTo>
                      <a:pt x="761999" y="174171"/>
                    </a:lnTo>
                    <a:lnTo>
                      <a:pt x="881742" y="174171"/>
                    </a:lnTo>
                    <a:lnTo>
                      <a:pt x="881742" y="1785257"/>
                    </a:lnTo>
                    <a:lnTo>
                      <a:pt x="566057" y="1785257"/>
                    </a:lnTo>
                    <a:lnTo>
                      <a:pt x="566057" y="1524000"/>
                    </a:lnTo>
                    <a:lnTo>
                      <a:pt x="315685" y="1524000"/>
                    </a:lnTo>
                    <a:lnTo>
                      <a:pt x="315685" y="1785257"/>
                    </a:lnTo>
                    <a:lnTo>
                      <a:pt x="0" y="1785257"/>
                    </a:lnTo>
                    <a:lnTo>
                      <a:pt x="0" y="174171"/>
                    </a:lnTo>
                    <a:lnTo>
                      <a:pt x="87085" y="174171"/>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66" name="Straight Connector 165"/>
              <p:cNvCxnSpPr/>
              <p:nvPr/>
            </p:nvCxnSpPr>
            <p:spPr>
              <a:xfrm flipH="1">
                <a:off x="8827755" y="284429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8827755" y="3033125"/>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8827755" y="3221953"/>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8827755" y="3410781"/>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8827755" y="3599609"/>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8827755" y="378843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173" name="Freeform 172"/>
              <p:cNvSpPr/>
              <p:nvPr/>
            </p:nvSpPr>
            <p:spPr>
              <a:xfrm>
                <a:off x="8664346" y="2500720"/>
                <a:ext cx="888274" cy="1776547"/>
              </a:xfrm>
              <a:custGeom>
                <a:avLst/>
                <a:gdLst>
                  <a:gd name="connsiteX0" fmla="*/ 195942 w 1384662"/>
                  <a:gd name="connsiteY0" fmla="*/ 0 h 2769324"/>
                  <a:gd name="connsiteX1" fmla="*/ 1188720 w 1384662"/>
                  <a:gd name="connsiteY1" fmla="*/ 0 h 2769324"/>
                  <a:gd name="connsiteX2" fmla="*/ 1188720 w 1384662"/>
                  <a:gd name="connsiteY2" fmla="*/ 209004 h 2769324"/>
                  <a:gd name="connsiteX3" fmla="*/ 1384662 w 1384662"/>
                  <a:gd name="connsiteY3" fmla="*/ 209004 h 2769324"/>
                  <a:gd name="connsiteX4" fmla="*/ 1384662 w 1384662"/>
                  <a:gd name="connsiteY4" fmla="*/ 2769324 h 2769324"/>
                  <a:gd name="connsiteX5" fmla="*/ 862148 w 1384662"/>
                  <a:gd name="connsiteY5" fmla="*/ 2769324 h 2769324"/>
                  <a:gd name="connsiteX6" fmla="*/ 862148 w 1384662"/>
                  <a:gd name="connsiteY6" fmla="*/ 2338250 h 2769324"/>
                  <a:gd name="connsiteX7" fmla="*/ 522514 w 1384662"/>
                  <a:gd name="connsiteY7" fmla="*/ 2338250 h 2769324"/>
                  <a:gd name="connsiteX8" fmla="*/ 522514 w 1384662"/>
                  <a:gd name="connsiteY8" fmla="*/ 2769324 h 2769324"/>
                  <a:gd name="connsiteX9" fmla="*/ 0 w 1384662"/>
                  <a:gd name="connsiteY9" fmla="*/ 2769324 h 2769324"/>
                  <a:gd name="connsiteX10" fmla="*/ 0 w 1384662"/>
                  <a:gd name="connsiteY10" fmla="*/ 209004 h 2769324"/>
                  <a:gd name="connsiteX11" fmla="*/ 195942 w 1384662"/>
                  <a:gd name="connsiteY11" fmla="*/ 209004 h 27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662" h="2769324">
                    <a:moveTo>
                      <a:pt x="195942" y="0"/>
                    </a:moveTo>
                    <a:lnTo>
                      <a:pt x="1188720" y="0"/>
                    </a:lnTo>
                    <a:lnTo>
                      <a:pt x="1188720" y="209004"/>
                    </a:lnTo>
                    <a:lnTo>
                      <a:pt x="1384662" y="209004"/>
                    </a:lnTo>
                    <a:lnTo>
                      <a:pt x="1384662" y="2769324"/>
                    </a:lnTo>
                    <a:lnTo>
                      <a:pt x="862148" y="2769324"/>
                    </a:lnTo>
                    <a:lnTo>
                      <a:pt x="862148" y="2338250"/>
                    </a:lnTo>
                    <a:lnTo>
                      <a:pt x="522514" y="2338250"/>
                    </a:lnTo>
                    <a:lnTo>
                      <a:pt x="522514" y="2769324"/>
                    </a:lnTo>
                    <a:lnTo>
                      <a:pt x="0" y="2769324"/>
                    </a:lnTo>
                    <a:lnTo>
                      <a:pt x="0" y="209004"/>
                    </a:lnTo>
                    <a:lnTo>
                      <a:pt x="195942" y="209004"/>
                    </a:lnTo>
                    <a:close/>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279" y="2631680"/>
              <a:ext cx="619091" cy="214865"/>
            </a:xfrm>
            <a:prstGeom prst="rect">
              <a:avLst/>
            </a:prstGeom>
          </p:spPr>
        </p:pic>
        <p:sp>
          <p:nvSpPr>
            <p:cNvPr id="161" name="Freeform 160"/>
            <p:cNvSpPr>
              <a:spLocks/>
            </p:cNvSpPr>
            <p:nvPr/>
          </p:nvSpPr>
          <p:spPr bwMode="auto">
            <a:xfrm>
              <a:off x="5130306" y="2479146"/>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162" name="Picture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043" y="2787744"/>
              <a:ext cx="595611" cy="207100"/>
            </a:xfrm>
            <a:prstGeom prst="rect">
              <a:avLst/>
            </a:prstGeom>
          </p:spPr>
        </p:pic>
        <p:sp>
          <p:nvSpPr>
            <p:cNvPr id="163" name="Freeform 23"/>
            <p:cNvSpPr>
              <a:spLocks/>
            </p:cNvSpPr>
            <p:nvPr/>
          </p:nvSpPr>
          <p:spPr bwMode="auto">
            <a:xfrm>
              <a:off x="6201601" y="2983281"/>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414" y="3301342"/>
              <a:ext cx="541179" cy="196557"/>
            </a:xfrm>
            <a:prstGeom prst="rect">
              <a:avLst/>
            </a:prstGeom>
          </p:spPr>
        </p:pic>
      </p:grpSp>
      <p:sp>
        <p:nvSpPr>
          <p:cNvPr id="175" name="Rectangle 174"/>
          <p:cNvSpPr/>
          <p:nvPr/>
        </p:nvSpPr>
        <p:spPr>
          <a:xfrm>
            <a:off x="1327355" y="5308287"/>
            <a:ext cx="9745456" cy="5353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76" name="Group 175"/>
          <p:cNvGrpSpPr/>
          <p:nvPr/>
        </p:nvGrpSpPr>
        <p:grpSpPr>
          <a:xfrm>
            <a:off x="1673132" y="5414116"/>
            <a:ext cx="915198" cy="341172"/>
            <a:chOff x="5714312" y="5139016"/>
            <a:chExt cx="1901783" cy="708956"/>
          </a:xfrm>
          <a:solidFill>
            <a:schemeClr val="bg1"/>
          </a:solidFill>
        </p:grpSpPr>
        <p:sp>
          <p:nvSpPr>
            <p:cNvPr id="177" name="Freeform 5"/>
            <p:cNvSpPr>
              <a:spLocks/>
            </p:cNvSpPr>
            <p:nvPr/>
          </p:nvSpPr>
          <p:spPr bwMode="auto">
            <a:xfrm>
              <a:off x="6107877" y="5139016"/>
              <a:ext cx="134109" cy="132087"/>
            </a:xfrm>
            <a:custGeom>
              <a:avLst/>
              <a:gdLst>
                <a:gd name="T0" fmla="*/ 98 w 199"/>
                <a:gd name="T1" fmla="*/ 196 h 196"/>
                <a:gd name="T2" fmla="*/ 98 w 199"/>
                <a:gd name="T3" fmla="*/ 196 h 196"/>
                <a:gd name="T4" fmla="*/ 118 w 199"/>
                <a:gd name="T5" fmla="*/ 194 h 196"/>
                <a:gd name="T6" fmla="*/ 139 w 199"/>
                <a:gd name="T7" fmla="*/ 188 h 196"/>
                <a:gd name="T8" fmla="*/ 155 w 199"/>
                <a:gd name="T9" fmla="*/ 180 h 196"/>
                <a:gd name="T10" fmla="*/ 169 w 199"/>
                <a:gd name="T11" fmla="*/ 168 h 196"/>
                <a:gd name="T12" fmla="*/ 181 w 199"/>
                <a:gd name="T13" fmla="*/ 152 h 196"/>
                <a:gd name="T14" fmla="*/ 191 w 199"/>
                <a:gd name="T15" fmla="*/ 136 h 196"/>
                <a:gd name="T16" fmla="*/ 197 w 199"/>
                <a:gd name="T17" fmla="*/ 118 h 196"/>
                <a:gd name="T18" fmla="*/ 199 w 199"/>
                <a:gd name="T19" fmla="*/ 98 h 196"/>
                <a:gd name="T20" fmla="*/ 199 w 199"/>
                <a:gd name="T21" fmla="*/ 98 h 196"/>
                <a:gd name="T22" fmla="*/ 197 w 199"/>
                <a:gd name="T23" fmla="*/ 78 h 196"/>
                <a:gd name="T24" fmla="*/ 191 w 199"/>
                <a:gd name="T25" fmla="*/ 60 h 196"/>
                <a:gd name="T26" fmla="*/ 181 w 199"/>
                <a:gd name="T27" fmla="*/ 42 h 196"/>
                <a:gd name="T28" fmla="*/ 169 w 199"/>
                <a:gd name="T29" fmla="*/ 28 h 196"/>
                <a:gd name="T30" fmla="*/ 155 w 199"/>
                <a:gd name="T31" fmla="*/ 16 h 196"/>
                <a:gd name="T32" fmla="*/ 139 w 199"/>
                <a:gd name="T33" fmla="*/ 6 h 196"/>
                <a:gd name="T34" fmla="*/ 118 w 199"/>
                <a:gd name="T35" fmla="*/ 2 h 196"/>
                <a:gd name="T36" fmla="*/ 98 w 199"/>
                <a:gd name="T37" fmla="*/ 0 h 196"/>
                <a:gd name="T38" fmla="*/ 98 w 199"/>
                <a:gd name="T39" fmla="*/ 0 h 196"/>
                <a:gd name="T40" fmla="*/ 78 w 199"/>
                <a:gd name="T41" fmla="*/ 2 h 196"/>
                <a:gd name="T42" fmla="*/ 60 w 199"/>
                <a:gd name="T43" fmla="*/ 6 h 196"/>
                <a:gd name="T44" fmla="*/ 44 w 199"/>
                <a:gd name="T45" fmla="*/ 16 h 196"/>
                <a:gd name="T46" fmla="*/ 30 w 199"/>
                <a:gd name="T47" fmla="*/ 28 h 196"/>
                <a:gd name="T48" fmla="*/ 18 w 199"/>
                <a:gd name="T49" fmla="*/ 42 h 196"/>
                <a:gd name="T50" fmla="*/ 8 w 199"/>
                <a:gd name="T51" fmla="*/ 60 h 196"/>
                <a:gd name="T52" fmla="*/ 2 w 199"/>
                <a:gd name="T53" fmla="*/ 78 h 196"/>
                <a:gd name="T54" fmla="*/ 0 w 199"/>
                <a:gd name="T55" fmla="*/ 98 h 196"/>
                <a:gd name="T56" fmla="*/ 0 w 199"/>
                <a:gd name="T57" fmla="*/ 98 h 196"/>
                <a:gd name="T58" fmla="*/ 2 w 199"/>
                <a:gd name="T59" fmla="*/ 118 h 196"/>
                <a:gd name="T60" fmla="*/ 8 w 199"/>
                <a:gd name="T61" fmla="*/ 136 h 196"/>
                <a:gd name="T62" fmla="*/ 18 w 199"/>
                <a:gd name="T63" fmla="*/ 152 h 196"/>
                <a:gd name="T64" fmla="*/ 30 w 199"/>
                <a:gd name="T65" fmla="*/ 168 h 196"/>
                <a:gd name="T66" fmla="*/ 44 w 199"/>
                <a:gd name="T67" fmla="*/ 180 h 196"/>
                <a:gd name="T68" fmla="*/ 60 w 199"/>
                <a:gd name="T69" fmla="*/ 188 h 196"/>
                <a:gd name="T70" fmla="*/ 78 w 199"/>
                <a:gd name="T71" fmla="*/ 194 h 196"/>
                <a:gd name="T72" fmla="*/ 98 w 199"/>
                <a:gd name="T73" fmla="*/ 196 h 196"/>
                <a:gd name="T74" fmla="*/ 98 w 199"/>
                <a:gd name="T7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96">
                  <a:moveTo>
                    <a:pt x="98" y="196"/>
                  </a:moveTo>
                  <a:lnTo>
                    <a:pt x="98" y="196"/>
                  </a:lnTo>
                  <a:lnTo>
                    <a:pt x="118" y="194"/>
                  </a:lnTo>
                  <a:lnTo>
                    <a:pt x="139" y="188"/>
                  </a:lnTo>
                  <a:lnTo>
                    <a:pt x="155" y="180"/>
                  </a:lnTo>
                  <a:lnTo>
                    <a:pt x="169" y="168"/>
                  </a:lnTo>
                  <a:lnTo>
                    <a:pt x="181" y="152"/>
                  </a:lnTo>
                  <a:lnTo>
                    <a:pt x="191" y="136"/>
                  </a:lnTo>
                  <a:lnTo>
                    <a:pt x="197" y="118"/>
                  </a:lnTo>
                  <a:lnTo>
                    <a:pt x="199" y="98"/>
                  </a:lnTo>
                  <a:lnTo>
                    <a:pt x="199" y="98"/>
                  </a:lnTo>
                  <a:lnTo>
                    <a:pt x="197" y="78"/>
                  </a:lnTo>
                  <a:lnTo>
                    <a:pt x="191" y="60"/>
                  </a:lnTo>
                  <a:lnTo>
                    <a:pt x="181" y="42"/>
                  </a:lnTo>
                  <a:lnTo>
                    <a:pt x="169" y="28"/>
                  </a:lnTo>
                  <a:lnTo>
                    <a:pt x="155" y="16"/>
                  </a:lnTo>
                  <a:lnTo>
                    <a:pt x="139" y="6"/>
                  </a:lnTo>
                  <a:lnTo>
                    <a:pt x="118" y="2"/>
                  </a:lnTo>
                  <a:lnTo>
                    <a:pt x="98" y="0"/>
                  </a:lnTo>
                  <a:lnTo>
                    <a:pt x="98" y="0"/>
                  </a:lnTo>
                  <a:lnTo>
                    <a:pt x="78" y="2"/>
                  </a:lnTo>
                  <a:lnTo>
                    <a:pt x="60" y="6"/>
                  </a:lnTo>
                  <a:lnTo>
                    <a:pt x="44" y="16"/>
                  </a:lnTo>
                  <a:lnTo>
                    <a:pt x="30" y="28"/>
                  </a:lnTo>
                  <a:lnTo>
                    <a:pt x="18" y="42"/>
                  </a:lnTo>
                  <a:lnTo>
                    <a:pt x="8" y="60"/>
                  </a:lnTo>
                  <a:lnTo>
                    <a:pt x="2" y="78"/>
                  </a:lnTo>
                  <a:lnTo>
                    <a:pt x="0" y="98"/>
                  </a:lnTo>
                  <a:lnTo>
                    <a:pt x="0" y="98"/>
                  </a:lnTo>
                  <a:lnTo>
                    <a:pt x="2" y="118"/>
                  </a:lnTo>
                  <a:lnTo>
                    <a:pt x="8" y="136"/>
                  </a:lnTo>
                  <a:lnTo>
                    <a:pt x="18" y="152"/>
                  </a:lnTo>
                  <a:lnTo>
                    <a:pt x="30" y="168"/>
                  </a:lnTo>
                  <a:lnTo>
                    <a:pt x="44" y="180"/>
                  </a:lnTo>
                  <a:lnTo>
                    <a:pt x="60" y="188"/>
                  </a:lnTo>
                  <a:lnTo>
                    <a:pt x="78" y="194"/>
                  </a:lnTo>
                  <a:lnTo>
                    <a:pt x="98" y="196"/>
                  </a:lnTo>
                  <a:lnTo>
                    <a:pt x="98" y="1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78" name="Rectangle 6"/>
            <p:cNvSpPr>
              <a:spLocks noChangeArrowheads="1"/>
            </p:cNvSpPr>
            <p:nvPr/>
          </p:nvSpPr>
          <p:spPr bwMode="auto">
            <a:xfrm>
              <a:off x="6121356" y="5299407"/>
              <a:ext cx="107152" cy="388174"/>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79" name="Freeform 7"/>
            <p:cNvSpPr>
              <a:spLocks/>
            </p:cNvSpPr>
            <p:nvPr/>
          </p:nvSpPr>
          <p:spPr bwMode="auto">
            <a:xfrm>
              <a:off x="6972508" y="5714537"/>
              <a:ext cx="132087" cy="133435"/>
            </a:xfrm>
            <a:custGeom>
              <a:avLst/>
              <a:gdLst>
                <a:gd name="T0" fmla="*/ 98 w 196"/>
                <a:gd name="T1" fmla="*/ 0 h 198"/>
                <a:gd name="T2" fmla="*/ 98 w 196"/>
                <a:gd name="T3" fmla="*/ 0 h 198"/>
                <a:gd name="T4" fmla="*/ 78 w 196"/>
                <a:gd name="T5" fmla="*/ 2 h 198"/>
                <a:gd name="T6" fmla="*/ 60 w 196"/>
                <a:gd name="T7" fmla="*/ 8 h 198"/>
                <a:gd name="T8" fmla="*/ 44 w 196"/>
                <a:gd name="T9" fmla="*/ 18 h 198"/>
                <a:gd name="T10" fmla="*/ 28 w 196"/>
                <a:gd name="T11" fmla="*/ 30 h 198"/>
                <a:gd name="T12" fmla="*/ 16 w 196"/>
                <a:gd name="T13" fmla="*/ 44 h 198"/>
                <a:gd name="T14" fmla="*/ 8 w 196"/>
                <a:gd name="T15" fmla="*/ 60 h 198"/>
                <a:gd name="T16" fmla="*/ 2 w 196"/>
                <a:gd name="T17" fmla="*/ 80 h 198"/>
                <a:gd name="T18" fmla="*/ 0 w 196"/>
                <a:gd name="T19" fmla="*/ 100 h 198"/>
                <a:gd name="T20" fmla="*/ 0 w 196"/>
                <a:gd name="T21" fmla="*/ 100 h 198"/>
                <a:gd name="T22" fmla="*/ 2 w 196"/>
                <a:gd name="T23" fmla="*/ 120 h 198"/>
                <a:gd name="T24" fmla="*/ 8 w 196"/>
                <a:gd name="T25" fmla="*/ 138 h 198"/>
                <a:gd name="T26" fmla="*/ 16 w 196"/>
                <a:gd name="T27" fmla="*/ 154 h 198"/>
                <a:gd name="T28" fmla="*/ 28 w 196"/>
                <a:gd name="T29" fmla="*/ 168 h 198"/>
                <a:gd name="T30" fmla="*/ 44 w 196"/>
                <a:gd name="T31" fmla="*/ 180 h 198"/>
                <a:gd name="T32" fmla="*/ 60 w 196"/>
                <a:gd name="T33" fmla="*/ 190 h 198"/>
                <a:gd name="T34" fmla="*/ 78 w 196"/>
                <a:gd name="T35" fmla="*/ 196 h 198"/>
                <a:gd name="T36" fmla="*/ 98 w 196"/>
                <a:gd name="T37" fmla="*/ 198 h 198"/>
                <a:gd name="T38" fmla="*/ 98 w 196"/>
                <a:gd name="T39" fmla="*/ 198 h 198"/>
                <a:gd name="T40" fmla="*/ 118 w 196"/>
                <a:gd name="T41" fmla="*/ 196 h 198"/>
                <a:gd name="T42" fmla="*/ 136 w 196"/>
                <a:gd name="T43" fmla="*/ 190 h 198"/>
                <a:gd name="T44" fmla="*/ 154 w 196"/>
                <a:gd name="T45" fmla="*/ 180 h 198"/>
                <a:gd name="T46" fmla="*/ 168 w 196"/>
                <a:gd name="T47" fmla="*/ 168 h 198"/>
                <a:gd name="T48" fmla="*/ 180 w 196"/>
                <a:gd name="T49" fmla="*/ 154 h 198"/>
                <a:gd name="T50" fmla="*/ 190 w 196"/>
                <a:gd name="T51" fmla="*/ 138 h 198"/>
                <a:gd name="T52" fmla="*/ 194 w 196"/>
                <a:gd name="T53" fmla="*/ 120 h 198"/>
                <a:gd name="T54" fmla="*/ 196 w 196"/>
                <a:gd name="T55" fmla="*/ 100 h 198"/>
                <a:gd name="T56" fmla="*/ 196 w 196"/>
                <a:gd name="T57" fmla="*/ 100 h 198"/>
                <a:gd name="T58" fmla="*/ 194 w 196"/>
                <a:gd name="T59" fmla="*/ 80 h 198"/>
                <a:gd name="T60" fmla="*/ 190 w 196"/>
                <a:gd name="T61" fmla="*/ 60 h 198"/>
                <a:gd name="T62" fmla="*/ 180 w 196"/>
                <a:gd name="T63" fmla="*/ 44 h 198"/>
                <a:gd name="T64" fmla="*/ 168 w 196"/>
                <a:gd name="T65" fmla="*/ 30 h 198"/>
                <a:gd name="T66" fmla="*/ 154 w 196"/>
                <a:gd name="T67" fmla="*/ 18 h 198"/>
                <a:gd name="T68" fmla="*/ 136 w 196"/>
                <a:gd name="T69" fmla="*/ 8 h 198"/>
                <a:gd name="T70" fmla="*/ 118 w 196"/>
                <a:gd name="T71" fmla="*/ 2 h 198"/>
                <a:gd name="T72" fmla="*/ 98 w 196"/>
                <a:gd name="T73" fmla="*/ 0 h 198"/>
                <a:gd name="T74" fmla="*/ 98 w 196"/>
                <a:gd name="T7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98">
                  <a:moveTo>
                    <a:pt x="98" y="0"/>
                  </a:moveTo>
                  <a:lnTo>
                    <a:pt x="98" y="0"/>
                  </a:lnTo>
                  <a:lnTo>
                    <a:pt x="78" y="2"/>
                  </a:lnTo>
                  <a:lnTo>
                    <a:pt x="60" y="8"/>
                  </a:lnTo>
                  <a:lnTo>
                    <a:pt x="44" y="18"/>
                  </a:lnTo>
                  <a:lnTo>
                    <a:pt x="28" y="30"/>
                  </a:lnTo>
                  <a:lnTo>
                    <a:pt x="16" y="44"/>
                  </a:lnTo>
                  <a:lnTo>
                    <a:pt x="8" y="60"/>
                  </a:lnTo>
                  <a:lnTo>
                    <a:pt x="2" y="80"/>
                  </a:lnTo>
                  <a:lnTo>
                    <a:pt x="0" y="100"/>
                  </a:lnTo>
                  <a:lnTo>
                    <a:pt x="0" y="100"/>
                  </a:lnTo>
                  <a:lnTo>
                    <a:pt x="2" y="120"/>
                  </a:lnTo>
                  <a:lnTo>
                    <a:pt x="8" y="138"/>
                  </a:lnTo>
                  <a:lnTo>
                    <a:pt x="16" y="154"/>
                  </a:lnTo>
                  <a:lnTo>
                    <a:pt x="28" y="168"/>
                  </a:lnTo>
                  <a:lnTo>
                    <a:pt x="44" y="180"/>
                  </a:lnTo>
                  <a:lnTo>
                    <a:pt x="60" y="190"/>
                  </a:lnTo>
                  <a:lnTo>
                    <a:pt x="78" y="196"/>
                  </a:lnTo>
                  <a:lnTo>
                    <a:pt x="98" y="198"/>
                  </a:lnTo>
                  <a:lnTo>
                    <a:pt x="98" y="198"/>
                  </a:lnTo>
                  <a:lnTo>
                    <a:pt x="118" y="196"/>
                  </a:lnTo>
                  <a:lnTo>
                    <a:pt x="136" y="190"/>
                  </a:lnTo>
                  <a:lnTo>
                    <a:pt x="154" y="180"/>
                  </a:lnTo>
                  <a:lnTo>
                    <a:pt x="168" y="168"/>
                  </a:lnTo>
                  <a:lnTo>
                    <a:pt x="180" y="154"/>
                  </a:lnTo>
                  <a:lnTo>
                    <a:pt x="190" y="138"/>
                  </a:lnTo>
                  <a:lnTo>
                    <a:pt x="194" y="120"/>
                  </a:lnTo>
                  <a:lnTo>
                    <a:pt x="196" y="100"/>
                  </a:lnTo>
                  <a:lnTo>
                    <a:pt x="196" y="100"/>
                  </a:lnTo>
                  <a:lnTo>
                    <a:pt x="194" y="80"/>
                  </a:lnTo>
                  <a:lnTo>
                    <a:pt x="190" y="60"/>
                  </a:lnTo>
                  <a:lnTo>
                    <a:pt x="180" y="44"/>
                  </a:lnTo>
                  <a:lnTo>
                    <a:pt x="168" y="30"/>
                  </a:lnTo>
                  <a:lnTo>
                    <a:pt x="154" y="18"/>
                  </a:lnTo>
                  <a:lnTo>
                    <a:pt x="136" y="8"/>
                  </a:lnTo>
                  <a:lnTo>
                    <a:pt x="118" y="2"/>
                  </a:lnTo>
                  <a:lnTo>
                    <a:pt x="98" y="0"/>
                  </a:lnTo>
                  <a:lnTo>
                    <a:pt x="98"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0" name="Rectangle 8"/>
            <p:cNvSpPr>
              <a:spLocks noChangeArrowheads="1"/>
            </p:cNvSpPr>
            <p:nvPr/>
          </p:nvSpPr>
          <p:spPr bwMode="auto">
            <a:xfrm>
              <a:off x="6984638" y="5299407"/>
              <a:ext cx="107826" cy="388174"/>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1" name="Freeform 9"/>
            <p:cNvSpPr>
              <a:spLocks/>
            </p:cNvSpPr>
            <p:nvPr/>
          </p:nvSpPr>
          <p:spPr bwMode="auto">
            <a:xfrm>
              <a:off x="5714312" y="5291320"/>
              <a:ext cx="358522" cy="404348"/>
            </a:xfrm>
            <a:custGeom>
              <a:avLst/>
              <a:gdLst>
                <a:gd name="T0" fmla="*/ 438 w 532"/>
                <a:gd name="T1" fmla="*/ 383 h 600"/>
                <a:gd name="T2" fmla="*/ 424 w 532"/>
                <a:gd name="T3" fmla="*/ 397 h 600"/>
                <a:gd name="T4" fmla="*/ 396 w 532"/>
                <a:gd name="T5" fmla="*/ 423 h 600"/>
                <a:gd name="T6" fmla="*/ 380 w 532"/>
                <a:gd name="T7" fmla="*/ 431 h 600"/>
                <a:gd name="T8" fmla="*/ 344 w 532"/>
                <a:gd name="T9" fmla="*/ 441 h 600"/>
                <a:gd name="T10" fmla="*/ 310 w 532"/>
                <a:gd name="T11" fmla="*/ 445 h 600"/>
                <a:gd name="T12" fmla="*/ 294 w 532"/>
                <a:gd name="T13" fmla="*/ 445 h 600"/>
                <a:gd name="T14" fmla="*/ 264 w 532"/>
                <a:gd name="T15" fmla="*/ 441 h 600"/>
                <a:gd name="T16" fmla="*/ 238 w 532"/>
                <a:gd name="T17" fmla="*/ 431 h 600"/>
                <a:gd name="T18" fmla="*/ 216 w 532"/>
                <a:gd name="T19" fmla="*/ 415 h 600"/>
                <a:gd name="T20" fmla="*/ 204 w 532"/>
                <a:gd name="T21" fmla="*/ 405 h 600"/>
                <a:gd name="T22" fmla="*/ 186 w 532"/>
                <a:gd name="T23" fmla="*/ 385 h 600"/>
                <a:gd name="T24" fmla="*/ 174 w 532"/>
                <a:gd name="T25" fmla="*/ 361 h 600"/>
                <a:gd name="T26" fmla="*/ 166 w 532"/>
                <a:gd name="T27" fmla="*/ 333 h 600"/>
                <a:gd name="T28" fmla="*/ 164 w 532"/>
                <a:gd name="T29" fmla="*/ 303 h 600"/>
                <a:gd name="T30" fmla="*/ 164 w 532"/>
                <a:gd name="T31" fmla="*/ 287 h 600"/>
                <a:gd name="T32" fmla="*/ 170 w 532"/>
                <a:gd name="T33" fmla="*/ 257 h 600"/>
                <a:gd name="T34" fmla="*/ 180 w 532"/>
                <a:gd name="T35" fmla="*/ 229 h 600"/>
                <a:gd name="T36" fmla="*/ 194 w 532"/>
                <a:gd name="T37" fmla="*/ 205 h 600"/>
                <a:gd name="T38" fmla="*/ 204 w 532"/>
                <a:gd name="T39" fmla="*/ 195 h 600"/>
                <a:gd name="T40" fmla="*/ 226 w 532"/>
                <a:gd name="T41" fmla="*/ 177 h 600"/>
                <a:gd name="T42" fmla="*/ 250 w 532"/>
                <a:gd name="T43" fmla="*/ 165 h 600"/>
                <a:gd name="T44" fmla="*/ 278 w 532"/>
                <a:gd name="T45" fmla="*/ 157 h 600"/>
                <a:gd name="T46" fmla="*/ 310 w 532"/>
                <a:gd name="T47" fmla="*/ 155 h 600"/>
                <a:gd name="T48" fmla="*/ 328 w 532"/>
                <a:gd name="T49" fmla="*/ 155 h 600"/>
                <a:gd name="T50" fmla="*/ 362 w 532"/>
                <a:gd name="T51" fmla="*/ 163 h 600"/>
                <a:gd name="T52" fmla="*/ 380 w 532"/>
                <a:gd name="T53" fmla="*/ 169 h 600"/>
                <a:gd name="T54" fmla="*/ 412 w 532"/>
                <a:gd name="T55" fmla="*/ 189 h 600"/>
                <a:gd name="T56" fmla="*/ 438 w 532"/>
                <a:gd name="T57" fmla="*/ 217 h 600"/>
                <a:gd name="T58" fmla="*/ 530 w 532"/>
                <a:gd name="T59" fmla="*/ 93 h 600"/>
                <a:gd name="T60" fmla="*/ 526 w 532"/>
                <a:gd name="T61" fmla="*/ 89 h 600"/>
                <a:gd name="T62" fmla="*/ 492 w 532"/>
                <a:gd name="T63" fmla="*/ 61 h 600"/>
                <a:gd name="T64" fmla="*/ 456 w 532"/>
                <a:gd name="T65" fmla="*/ 37 h 600"/>
                <a:gd name="T66" fmla="*/ 418 w 532"/>
                <a:gd name="T67" fmla="*/ 22 h 600"/>
                <a:gd name="T68" fmla="*/ 380 w 532"/>
                <a:gd name="T69" fmla="*/ 10 h 600"/>
                <a:gd name="T70" fmla="*/ 360 w 532"/>
                <a:gd name="T71" fmla="*/ 6 h 600"/>
                <a:gd name="T72" fmla="*/ 294 w 532"/>
                <a:gd name="T73" fmla="*/ 0 h 600"/>
                <a:gd name="T74" fmla="*/ 262 w 532"/>
                <a:gd name="T75" fmla="*/ 2 h 600"/>
                <a:gd name="T76" fmla="*/ 204 w 532"/>
                <a:gd name="T77" fmla="*/ 12 h 600"/>
                <a:gd name="T78" fmla="*/ 152 w 532"/>
                <a:gd name="T79" fmla="*/ 34 h 600"/>
                <a:gd name="T80" fmla="*/ 104 w 532"/>
                <a:gd name="T81" fmla="*/ 65 h 600"/>
                <a:gd name="T82" fmla="*/ 84 w 532"/>
                <a:gd name="T83" fmla="*/ 85 h 600"/>
                <a:gd name="T84" fmla="*/ 46 w 532"/>
                <a:gd name="T85" fmla="*/ 131 h 600"/>
                <a:gd name="T86" fmla="*/ 20 w 532"/>
                <a:gd name="T87" fmla="*/ 183 h 600"/>
                <a:gd name="T88" fmla="*/ 4 w 532"/>
                <a:gd name="T89" fmla="*/ 239 h 600"/>
                <a:gd name="T90" fmla="*/ 0 w 532"/>
                <a:gd name="T91" fmla="*/ 301 h 600"/>
                <a:gd name="T92" fmla="*/ 0 w 532"/>
                <a:gd name="T93" fmla="*/ 333 h 600"/>
                <a:gd name="T94" fmla="*/ 12 w 532"/>
                <a:gd name="T95" fmla="*/ 391 h 600"/>
                <a:gd name="T96" fmla="*/ 32 w 532"/>
                <a:gd name="T97" fmla="*/ 445 h 600"/>
                <a:gd name="T98" fmla="*/ 64 w 532"/>
                <a:gd name="T99" fmla="*/ 493 h 600"/>
                <a:gd name="T100" fmla="*/ 82 w 532"/>
                <a:gd name="T101" fmla="*/ 515 h 600"/>
                <a:gd name="T102" fmla="*/ 128 w 532"/>
                <a:gd name="T103" fmla="*/ 553 h 600"/>
                <a:gd name="T104" fmla="*/ 178 w 532"/>
                <a:gd name="T105" fmla="*/ 578 h 600"/>
                <a:gd name="T106" fmla="*/ 232 w 532"/>
                <a:gd name="T107" fmla="*/ 594 h 600"/>
                <a:gd name="T108" fmla="*/ 294 w 532"/>
                <a:gd name="T109" fmla="*/ 600 h 600"/>
                <a:gd name="T110" fmla="*/ 318 w 532"/>
                <a:gd name="T111" fmla="*/ 598 h 600"/>
                <a:gd name="T112" fmla="*/ 360 w 532"/>
                <a:gd name="T113" fmla="*/ 594 h 600"/>
                <a:gd name="T114" fmla="*/ 380 w 532"/>
                <a:gd name="T115" fmla="*/ 590 h 600"/>
                <a:gd name="T116" fmla="*/ 424 w 532"/>
                <a:gd name="T117" fmla="*/ 574 h 600"/>
                <a:gd name="T118" fmla="*/ 464 w 532"/>
                <a:gd name="T119" fmla="*/ 555 h 600"/>
                <a:gd name="T120" fmla="*/ 508 w 532"/>
                <a:gd name="T121" fmla="*/ 523 h 600"/>
                <a:gd name="T122" fmla="*/ 532 w 532"/>
                <a:gd name="T123" fmla="*/ 4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 h="600">
                  <a:moveTo>
                    <a:pt x="444" y="375"/>
                  </a:moveTo>
                  <a:lnTo>
                    <a:pt x="438" y="383"/>
                  </a:lnTo>
                  <a:lnTo>
                    <a:pt x="438" y="383"/>
                  </a:lnTo>
                  <a:lnTo>
                    <a:pt x="424" y="397"/>
                  </a:lnTo>
                  <a:lnTo>
                    <a:pt x="410" y="411"/>
                  </a:lnTo>
                  <a:lnTo>
                    <a:pt x="396" y="423"/>
                  </a:lnTo>
                  <a:lnTo>
                    <a:pt x="380" y="431"/>
                  </a:lnTo>
                  <a:lnTo>
                    <a:pt x="380" y="431"/>
                  </a:lnTo>
                  <a:lnTo>
                    <a:pt x="362" y="437"/>
                  </a:lnTo>
                  <a:lnTo>
                    <a:pt x="344" y="441"/>
                  </a:lnTo>
                  <a:lnTo>
                    <a:pt x="326" y="445"/>
                  </a:lnTo>
                  <a:lnTo>
                    <a:pt x="310" y="445"/>
                  </a:lnTo>
                  <a:lnTo>
                    <a:pt x="310" y="445"/>
                  </a:lnTo>
                  <a:lnTo>
                    <a:pt x="294" y="445"/>
                  </a:lnTo>
                  <a:lnTo>
                    <a:pt x="278" y="443"/>
                  </a:lnTo>
                  <a:lnTo>
                    <a:pt x="264" y="441"/>
                  </a:lnTo>
                  <a:lnTo>
                    <a:pt x="252" y="435"/>
                  </a:lnTo>
                  <a:lnTo>
                    <a:pt x="238" y="431"/>
                  </a:lnTo>
                  <a:lnTo>
                    <a:pt x="226" y="423"/>
                  </a:lnTo>
                  <a:lnTo>
                    <a:pt x="216" y="415"/>
                  </a:lnTo>
                  <a:lnTo>
                    <a:pt x="204" y="405"/>
                  </a:lnTo>
                  <a:lnTo>
                    <a:pt x="204" y="405"/>
                  </a:lnTo>
                  <a:lnTo>
                    <a:pt x="196" y="395"/>
                  </a:lnTo>
                  <a:lnTo>
                    <a:pt x="186" y="385"/>
                  </a:lnTo>
                  <a:lnTo>
                    <a:pt x="180" y="373"/>
                  </a:lnTo>
                  <a:lnTo>
                    <a:pt x="174" y="361"/>
                  </a:lnTo>
                  <a:lnTo>
                    <a:pt x="170" y="347"/>
                  </a:lnTo>
                  <a:lnTo>
                    <a:pt x="166" y="333"/>
                  </a:lnTo>
                  <a:lnTo>
                    <a:pt x="164" y="319"/>
                  </a:lnTo>
                  <a:lnTo>
                    <a:pt x="164" y="303"/>
                  </a:lnTo>
                  <a:lnTo>
                    <a:pt x="164" y="303"/>
                  </a:lnTo>
                  <a:lnTo>
                    <a:pt x="164" y="287"/>
                  </a:lnTo>
                  <a:lnTo>
                    <a:pt x="166" y="271"/>
                  </a:lnTo>
                  <a:lnTo>
                    <a:pt x="170" y="257"/>
                  </a:lnTo>
                  <a:lnTo>
                    <a:pt x="174" y="243"/>
                  </a:lnTo>
                  <a:lnTo>
                    <a:pt x="180" y="229"/>
                  </a:lnTo>
                  <a:lnTo>
                    <a:pt x="186" y="217"/>
                  </a:lnTo>
                  <a:lnTo>
                    <a:pt x="194" y="205"/>
                  </a:lnTo>
                  <a:lnTo>
                    <a:pt x="204" y="195"/>
                  </a:lnTo>
                  <a:lnTo>
                    <a:pt x="204" y="195"/>
                  </a:lnTo>
                  <a:lnTo>
                    <a:pt x="214" y="185"/>
                  </a:lnTo>
                  <a:lnTo>
                    <a:pt x="226" y="177"/>
                  </a:lnTo>
                  <a:lnTo>
                    <a:pt x="238" y="171"/>
                  </a:lnTo>
                  <a:lnTo>
                    <a:pt x="250" y="165"/>
                  </a:lnTo>
                  <a:lnTo>
                    <a:pt x="264" y="159"/>
                  </a:lnTo>
                  <a:lnTo>
                    <a:pt x="278" y="157"/>
                  </a:lnTo>
                  <a:lnTo>
                    <a:pt x="294" y="155"/>
                  </a:lnTo>
                  <a:lnTo>
                    <a:pt x="310" y="155"/>
                  </a:lnTo>
                  <a:lnTo>
                    <a:pt x="310" y="155"/>
                  </a:lnTo>
                  <a:lnTo>
                    <a:pt x="328" y="155"/>
                  </a:lnTo>
                  <a:lnTo>
                    <a:pt x="346" y="157"/>
                  </a:lnTo>
                  <a:lnTo>
                    <a:pt x="362" y="163"/>
                  </a:lnTo>
                  <a:lnTo>
                    <a:pt x="380" y="169"/>
                  </a:lnTo>
                  <a:lnTo>
                    <a:pt x="380" y="169"/>
                  </a:lnTo>
                  <a:lnTo>
                    <a:pt x="398" y="179"/>
                  </a:lnTo>
                  <a:lnTo>
                    <a:pt x="412" y="189"/>
                  </a:lnTo>
                  <a:lnTo>
                    <a:pt x="426" y="203"/>
                  </a:lnTo>
                  <a:lnTo>
                    <a:pt x="438" y="217"/>
                  </a:lnTo>
                  <a:lnTo>
                    <a:pt x="444" y="225"/>
                  </a:lnTo>
                  <a:lnTo>
                    <a:pt x="530" y="93"/>
                  </a:lnTo>
                  <a:lnTo>
                    <a:pt x="526" y="89"/>
                  </a:lnTo>
                  <a:lnTo>
                    <a:pt x="526" y="89"/>
                  </a:lnTo>
                  <a:lnTo>
                    <a:pt x="510" y="73"/>
                  </a:lnTo>
                  <a:lnTo>
                    <a:pt x="492" y="61"/>
                  </a:lnTo>
                  <a:lnTo>
                    <a:pt x="474" y="49"/>
                  </a:lnTo>
                  <a:lnTo>
                    <a:pt x="456" y="37"/>
                  </a:lnTo>
                  <a:lnTo>
                    <a:pt x="438" y="30"/>
                  </a:lnTo>
                  <a:lnTo>
                    <a:pt x="418" y="22"/>
                  </a:lnTo>
                  <a:lnTo>
                    <a:pt x="400" y="14"/>
                  </a:lnTo>
                  <a:lnTo>
                    <a:pt x="380" y="10"/>
                  </a:lnTo>
                  <a:lnTo>
                    <a:pt x="380" y="10"/>
                  </a:lnTo>
                  <a:lnTo>
                    <a:pt x="360" y="6"/>
                  </a:lnTo>
                  <a:lnTo>
                    <a:pt x="340" y="2"/>
                  </a:lnTo>
                  <a:lnTo>
                    <a:pt x="294" y="0"/>
                  </a:lnTo>
                  <a:lnTo>
                    <a:pt x="294" y="0"/>
                  </a:lnTo>
                  <a:lnTo>
                    <a:pt x="262" y="2"/>
                  </a:lnTo>
                  <a:lnTo>
                    <a:pt x="232" y="6"/>
                  </a:lnTo>
                  <a:lnTo>
                    <a:pt x="204" y="12"/>
                  </a:lnTo>
                  <a:lnTo>
                    <a:pt x="178" y="22"/>
                  </a:lnTo>
                  <a:lnTo>
                    <a:pt x="152" y="34"/>
                  </a:lnTo>
                  <a:lnTo>
                    <a:pt x="128" y="49"/>
                  </a:lnTo>
                  <a:lnTo>
                    <a:pt x="104" y="65"/>
                  </a:lnTo>
                  <a:lnTo>
                    <a:pt x="84" y="85"/>
                  </a:lnTo>
                  <a:lnTo>
                    <a:pt x="84" y="85"/>
                  </a:lnTo>
                  <a:lnTo>
                    <a:pt x="64" y="107"/>
                  </a:lnTo>
                  <a:lnTo>
                    <a:pt x="46" y="131"/>
                  </a:lnTo>
                  <a:lnTo>
                    <a:pt x="32" y="157"/>
                  </a:lnTo>
                  <a:lnTo>
                    <a:pt x="20" y="183"/>
                  </a:lnTo>
                  <a:lnTo>
                    <a:pt x="12" y="209"/>
                  </a:lnTo>
                  <a:lnTo>
                    <a:pt x="4" y="239"/>
                  </a:lnTo>
                  <a:lnTo>
                    <a:pt x="0" y="269"/>
                  </a:lnTo>
                  <a:lnTo>
                    <a:pt x="0" y="301"/>
                  </a:lnTo>
                  <a:lnTo>
                    <a:pt x="0" y="301"/>
                  </a:lnTo>
                  <a:lnTo>
                    <a:pt x="0" y="333"/>
                  </a:lnTo>
                  <a:lnTo>
                    <a:pt x="4" y="363"/>
                  </a:lnTo>
                  <a:lnTo>
                    <a:pt x="12" y="391"/>
                  </a:lnTo>
                  <a:lnTo>
                    <a:pt x="20" y="419"/>
                  </a:lnTo>
                  <a:lnTo>
                    <a:pt x="32" y="445"/>
                  </a:lnTo>
                  <a:lnTo>
                    <a:pt x="46" y="469"/>
                  </a:lnTo>
                  <a:lnTo>
                    <a:pt x="64" y="493"/>
                  </a:lnTo>
                  <a:lnTo>
                    <a:pt x="82" y="515"/>
                  </a:lnTo>
                  <a:lnTo>
                    <a:pt x="82" y="515"/>
                  </a:lnTo>
                  <a:lnTo>
                    <a:pt x="104" y="535"/>
                  </a:lnTo>
                  <a:lnTo>
                    <a:pt x="128" y="553"/>
                  </a:lnTo>
                  <a:lnTo>
                    <a:pt x="152" y="566"/>
                  </a:lnTo>
                  <a:lnTo>
                    <a:pt x="178" y="578"/>
                  </a:lnTo>
                  <a:lnTo>
                    <a:pt x="204" y="588"/>
                  </a:lnTo>
                  <a:lnTo>
                    <a:pt x="232" y="594"/>
                  </a:lnTo>
                  <a:lnTo>
                    <a:pt x="262" y="598"/>
                  </a:lnTo>
                  <a:lnTo>
                    <a:pt x="294" y="600"/>
                  </a:lnTo>
                  <a:lnTo>
                    <a:pt x="294" y="600"/>
                  </a:lnTo>
                  <a:lnTo>
                    <a:pt x="318" y="598"/>
                  </a:lnTo>
                  <a:lnTo>
                    <a:pt x="340" y="598"/>
                  </a:lnTo>
                  <a:lnTo>
                    <a:pt x="360" y="594"/>
                  </a:lnTo>
                  <a:lnTo>
                    <a:pt x="380" y="590"/>
                  </a:lnTo>
                  <a:lnTo>
                    <a:pt x="380" y="590"/>
                  </a:lnTo>
                  <a:lnTo>
                    <a:pt x="406" y="582"/>
                  </a:lnTo>
                  <a:lnTo>
                    <a:pt x="424" y="574"/>
                  </a:lnTo>
                  <a:lnTo>
                    <a:pt x="444" y="566"/>
                  </a:lnTo>
                  <a:lnTo>
                    <a:pt x="464" y="555"/>
                  </a:lnTo>
                  <a:lnTo>
                    <a:pt x="486" y="539"/>
                  </a:lnTo>
                  <a:lnTo>
                    <a:pt x="508" y="523"/>
                  </a:lnTo>
                  <a:lnTo>
                    <a:pt x="530" y="501"/>
                  </a:lnTo>
                  <a:lnTo>
                    <a:pt x="532" y="497"/>
                  </a:lnTo>
                  <a:lnTo>
                    <a:pt x="444" y="375"/>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2" name="Freeform 10"/>
            <p:cNvSpPr>
              <a:spLocks/>
            </p:cNvSpPr>
            <p:nvPr/>
          </p:nvSpPr>
          <p:spPr bwMode="auto">
            <a:xfrm>
              <a:off x="6274334" y="5299407"/>
              <a:ext cx="310000" cy="388174"/>
            </a:xfrm>
            <a:custGeom>
              <a:avLst/>
              <a:gdLst>
                <a:gd name="T0" fmla="*/ 0 w 460"/>
                <a:gd name="T1" fmla="*/ 0 h 576"/>
                <a:gd name="T2" fmla="*/ 0 w 460"/>
                <a:gd name="T3" fmla="*/ 141 h 576"/>
                <a:gd name="T4" fmla="*/ 150 w 460"/>
                <a:gd name="T5" fmla="*/ 141 h 576"/>
                <a:gd name="T6" fmla="*/ 150 w 460"/>
                <a:gd name="T7" fmla="*/ 576 h 576"/>
                <a:gd name="T8" fmla="*/ 310 w 460"/>
                <a:gd name="T9" fmla="*/ 576 h 576"/>
                <a:gd name="T10" fmla="*/ 310 w 460"/>
                <a:gd name="T11" fmla="*/ 141 h 576"/>
                <a:gd name="T12" fmla="*/ 460 w 460"/>
                <a:gd name="T13" fmla="*/ 141 h 576"/>
                <a:gd name="T14" fmla="*/ 460 w 460"/>
                <a:gd name="T15" fmla="*/ 0 h 576"/>
                <a:gd name="T16" fmla="*/ 0 w 4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576">
                  <a:moveTo>
                    <a:pt x="0" y="0"/>
                  </a:moveTo>
                  <a:lnTo>
                    <a:pt x="0" y="141"/>
                  </a:lnTo>
                  <a:lnTo>
                    <a:pt x="150" y="141"/>
                  </a:lnTo>
                  <a:lnTo>
                    <a:pt x="150" y="576"/>
                  </a:lnTo>
                  <a:lnTo>
                    <a:pt x="310" y="576"/>
                  </a:lnTo>
                  <a:lnTo>
                    <a:pt x="310" y="141"/>
                  </a:lnTo>
                  <a:lnTo>
                    <a:pt x="460" y="141"/>
                  </a:lnTo>
                  <a:lnTo>
                    <a:pt x="460" y="0"/>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3" name="Freeform 11"/>
            <p:cNvSpPr>
              <a:spLocks noEditPoints="1"/>
            </p:cNvSpPr>
            <p:nvPr/>
          </p:nvSpPr>
          <p:spPr bwMode="auto">
            <a:xfrm>
              <a:off x="6630160" y="5299407"/>
              <a:ext cx="315391" cy="388174"/>
            </a:xfrm>
            <a:custGeom>
              <a:avLst/>
              <a:gdLst>
                <a:gd name="T0" fmla="*/ 312 w 468"/>
                <a:gd name="T1" fmla="*/ 349 h 576"/>
                <a:gd name="T2" fmla="*/ 312 w 468"/>
                <a:gd name="T3" fmla="*/ 349 h 576"/>
                <a:gd name="T4" fmla="*/ 338 w 468"/>
                <a:gd name="T5" fmla="*/ 341 h 576"/>
                <a:gd name="T6" fmla="*/ 362 w 468"/>
                <a:gd name="T7" fmla="*/ 329 h 576"/>
                <a:gd name="T8" fmla="*/ 382 w 468"/>
                <a:gd name="T9" fmla="*/ 313 h 576"/>
                <a:gd name="T10" fmla="*/ 400 w 468"/>
                <a:gd name="T11" fmla="*/ 295 h 576"/>
                <a:gd name="T12" fmla="*/ 400 w 468"/>
                <a:gd name="T13" fmla="*/ 295 h 576"/>
                <a:gd name="T14" fmla="*/ 408 w 468"/>
                <a:gd name="T15" fmla="*/ 283 h 576"/>
                <a:gd name="T16" fmla="*/ 414 w 468"/>
                <a:gd name="T17" fmla="*/ 271 h 576"/>
                <a:gd name="T18" fmla="*/ 420 w 468"/>
                <a:gd name="T19" fmla="*/ 259 h 576"/>
                <a:gd name="T20" fmla="*/ 424 w 468"/>
                <a:gd name="T21" fmla="*/ 245 h 576"/>
                <a:gd name="T22" fmla="*/ 430 w 468"/>
                <a:gd name="T23" fmla="*/ 217 h 576"/>
                <a:gd name="T24" fmla="*/ 432 w 468"/>
                <a:gd name="T25" fmla="*/ 185 h 576"/>
                <a:gd name="T26" fmla="*/ 432 w 468"/>
                <a:gd name="T27" fmla="*/ 185 h 576"/>
                <a:gd name="T28" fmla="*/ 432 w 468"/>
                <a:gd name="T29" fmla="*/ 161 h 576"/>
                <a:gd name="T30" fmla="*/ 430 w 468"/>
                <a:gd name="T31" fmla="*/ 139 h 576"/>
                <a:gd name="T32" fmla="*/ 424 w 468"/>
                <a:gd name="T33" fmla="*/ 119 h 576"/>
                <a:gd name="T34" fmla="*/ 418 w 468"/>
                <a:gd name="T35" fmla="*/ 101 h 576"/>
                <a:gd name="T36" fmla="*/ 410 w 468"/>
                <a:gd name="T37" fmla="*/ 85 h 576"/>
                <a:gd name="T38" fmla="*/ 400 w 468"/>
                <a:gd name="T39" fmla="*/ 69 h 576"/>
                <a:gd name="T40" fmla="*/ 388 w 468"/>
                <a:gd name="T41" fmla="*/ 55 h 576"/>
                <a:gd name="T42" fmla="*/ 374 w 468"/>
                <a:gd name="T43" fmla="*/ 43 h 576"/>
                <a:gd name="T44" fmla="*/ 374 w 468"/>
                <a:gd name="T45" fmla="*/ 43 h 576"/>
                <a:gd name="T46" fmla="*/ 360 w 468"/>
                <a:gd name="T47" fmla="*/ 33 h 576"/>
                <a:gd name="T48" fmla="*/ 342 w 468"/>
                <a:gd name="T49" fmla="*/ 25 h 576"/>
                <a:gd name="T50" fmla="*/ 320 w 468"/>
                <a:gd name="T51" fmla="*/ 18 h 576"/>
                <a:gd name="T52" fmla="*/ 298 w 468"/>
                <a:gd name="T53" fmla="*/ 12 h 576"/>
                <a:gd name="T54" fmla="*/ 272 w 468"/>
                <a:gd name="T55" fmla="*/ 6 h 576"/>
                <a:gd name="T56" fmla="*/ 242 w 468"/>
                <a:gd name="T57" fmla="*/ 4 h 576"/>
                <a:gd name="T58" fmla="*/ 212 w 468"/>
                <a:gd name="T59" fmla="*/ 2 h 576"/>
                <a:gd name="T60" fmla="*/ 178 w 468"/>
                <a:gd name="T61" fmla="*/ 0 h 576"/>
                <a:gd name="T62" fmla="*/ 0 w 468"/>
                <a:gd name="T63" fmla="*/ 0 h 576"/>
                <a:gd name="T64" fmla="*/ 0 w 468"/>
                <a:gd name="T65" fmla="*/ 576 h 576"/>
                <a:gd name="T66" fmla="*/ 160 w 468"/>
                <a:gd name="T67" fmla="*/ 576 h 576"/>
                <a:gd name="T68" fmla="*/ 160 w 468"/>
                <a:gd name="T69" fmla="*/ 373 h 576"/>
                <a:gd name="T70" fmla="*/ 278 w 468"/>
                <a:gd name="T71" fmla="*/ 576 h 576"/>
                <a:gd name="T72" fmla="*/ 468 w 468"/>
                <a:gd name="T73" fmla="*/ 576 h 576"/>
                <a:gd name="T74" fmla="*/ 312 w 468"/>
                <a:gd name="T75" fmla="*/ 349 h 576"/>
                <a:gd name="T76" fmla="*/ 268 w 468"/>
                <a:gd name="T77" fmla="*/ 203 h 576"/>
                <a:gd name="T78" fmla="*/ 268 w 468"/>
                <a:gd name="T79" fmla="*/ 203 h 576"/>
                <a:gd name="T80" fmla="*/ 266 w 468"/>
                <a:gd name="T81" fmla="*/ 219 h 576"/>
                <a:gd name="T82" fmla="*/ 264 w 468"/>
                <a:gd name="T83" fmla="*/ 233 h 576"/>
                <a:gd name="T84" fmla="*/ 256 w 468"/>
                <a:gd name="T85" fmla="*/ 243 h 576"/>
                <a:gd name="T86" fmla="*/ 248 w 468"/>
                <a:gd name="T87" fmla="*/ 253 h 576"/>
                <a:gd name="T88" fmla="*/ 248 w 468"/>
                <a:gd name="T89" fmla="*/ 253 h 576"/>
                <a:gd name="T90" fmla="*/ 236 w 468"/>
                <a:gd name="T91" fmla="*/ 259 h 576"/>
                <a:gd name="T92" fmla="*/ 220 w 468"/>
                <a:gd name="T93" fmla="*/ 265 h 576"/>
                <a:gd name="T94" fmla="*/ 202 w 468"/>
                <a:gd name="T95" fmla="*/ 267 h 576"/>
                <a:gd name="T96" fmla="*/ 180 w 468"/>
                <a:gd name="T97" fmla="*/ 269 h 576"/>
                <a:gd name="T98" fmla="*/ 160 w 468"/>
                <a:gd name="T99" fmla="*/ 269 h 576"/>
                <a:gd name="T100" fmla="*/ 160 w 468"/>
                <a:gd name="T101" fmla="*/ 131 h 576"/>
                <a:gd name="T102" fmla="*/ 182 w 468"/>
                <a:gd name="T103" fmla="*/ 131 h 576"/>
                <a:gd name="T104" fmla="*/ 182 w 468"/>
                <a:gd name="T105" fmla="*/ 131 h 576"/>
                <a:gd name="T106" fmla="*/ 204 w 468"/>
                <a:gd name="T107" fmla="*/ 133 h 576"/>
                <a:gd name="T108" fmla="*/ 222 w 468"/>
                <a:gd name="T109" fmla="*/ 135 h 576"/>
                <a:gd name="T110" fmla="*/ 238 w 468"/>
                <a:gd name="T111" fmla="*/ 141 h 576"/>
                <a:gd name="T112" fmla="*/ 250 w 468"/>
                <a:gd name="T113" fmla="*/ 149 h 576"/>
                <a:gd name="T114" fmla="*/ 250 w 468"/>
                <a:gd name="T115" fmla="*/ 149 h 576"/>
                <a:gd name="T116" fmla="*/ 258 w 468"/>
                <a:gd name="T117" fmla="*/ 157 h 576"/>
                <a:gd name="T118" fmla="*/ 264 w 468"/>
                <a:gd name="T119" fmla="*/ 171 h 576"/>
                <a:gd name="T120" fmla="*/ 266 w 468"/>
                <a:gd name="T121" fmla="*/ 185 h 576"/>
                <a:gd name="T122" fmla="*/ 268 w 468"/>
                <a:gd name="T123" fmla="*/ 203 h 576"/>
                <a:gd name="T124" fmla="*/ 268 w 468"/>
                <a:gd name="T125" fmla="*/ 2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576">
                  <a:moveTo>
                    <a:pt x="312" y="349"/>
                  </a:moveTo>
                  <a:lnTo>
                    <a:pt x="312" y="349"/>
                  </a:lnTo>
                  <a:lnTo>
                    <a:pt x="338" y="341"/>
                  </a:lnTo>
                  <a:lnTo>
                    <a:pt x="362" y="329"/>
                  </a:lnTo>
                  <a:lnTo>
                    <a:pt x="382" y="313"/>
                  </a:lnTo>
                  <a:lnTo>
                    <a:pt x="400" y="295"/>
                  </a:lnTo>
                  <a:lnTo>
                    <a:pt x="400" y="295"/>
                  </a:lnTo>
                  <a:lnTo>
                    <a:pt x="408" y="283"/>
                  </a:lnTo>
                  <a:lnTo>
                    <a:pt x="414" y="271"/>
                  </a:lnTo>
                  <a:lnTo>
                    <a:pt x="420" y="259"/>
                  </a:lnTo>
                  <a:lnTo>
                    <a:pt x="424" y="245"/>
                  </a:lnTo>
                  <a:lnTo>
                    <a:pt x="430" y="217"/>
                  </a:lnTo>
                  <a:lnTo>
                    <a:pt x="432" y="185"/>
                  </a:lnTo>
                  <a:lnTo>
                    <a:pt x="432" y="185"/>
                  </a:lnTo>
                  <a:lnTo>
                    <a:pt x="432" y="161"/>
                  </a:lnTo>
                  <a:lnTo>
                    <a:pt x="430" y="139"/>
                  </a:lnTo>
                  <a:lnTo>
                    <a:pt x="424" y="119"/>
                  </a:lnTo>
                  <a:lnTo>
                    <a:pt x="418" y="101"/>
                  </a:lnTo>
                  <a:lnTo>
                    <a:pt x="410" y="85"/>
                  </a:lnTo>
                  <a:lnTo>
                    <a:pt x="400" y="69"/>
                  </a:lnTo>
                  <a:lnTo>
                    <a:pt x="388" y="55"/>
                  </a:lnTo>
                  <a:lnTo>
                    <a:pt x="374" y="43"/>
                  </a:lnTo>
                  <a:lnTo>
                    <a:pt x="374" y="43"/>
                  </a:lnTo>
                  <a:lnTo>
                    <a:pt x="360" y="33"/>
                  </a:lnTo>
                  <a:lnTo>
                    <a:pt x="342" y="25"/>
                  </a:lnTo>
                  <a:lnTo>
                    <a:pt x="320" y="18"/>
                  </a:lnTo>
                  <a:lnTo>
                    <a:pt x="298" y="12"/>
                  </a:lnTo>
                  <a:lnTo>
                    <a:pt x="272" y="6"/>
                  </a:lnTo>
                  <a:lnTo>
                    <a:pt x="242" y="4"/>
                  </a:lnTo>
                  <a:lnTo>
                    <a:pt x="212" y="2"/>
                  </a:lnTo>
                  <a:lnTo>
                    <a:pt x="178" y="0"/>
                  </a:lnTo>
                  <a:lnTo>
                    <a:pt x="0" y="0"/>
                  </a:lnTo>
                  <a:lnTo>
                    <a:pt x="0" y="576"/>
                  </a:lnTo>
                  <a:lnTo>
                    <a:pt x="160" y="576"/>
                  </a:lnTo>
                  <a:lnTo>
                    <a:pt x="160" y="373"/>
                  </a:lnTo>
                  <a:lnTo>
                    <a:pt x="278" y="576"/>
                  </a:lnTo>
                  <a:lnTo>
                    <a:pt x="468" y="576"/>
                  </a:lnTo>
                  <a:lnTo>
                    <a:pt x="312" y="349"/>
                  </a:lnTo>
                  <a:close/>
                  <a:moveTo>
                    <a:pt x="268" y="203"/>
                  </a:moveTo>
                  <a:lnTo>
                    <a:pt x="268" y="203"/>
                  </a:lnTo>
                  <a:lnTo>
                    <a:pt x="266" y="219"/>
                  </a:lnTo>
                  <a:lnTo>
                    <a:pt x="264" y="233"/>
                  </a:lnTo>
                  <a:lnTo>
                    <a:pt x="256" y="243"/>
                  </a:lnTo>
                  <a:lnTo>
                    <a:pt x="248" y="253"/>
                  </a:lnTo>
                  <a:lnTo>
                    <a:pt x="248" y="253"/>
                  </a:lnTo>
                  <a:lnTo>
                    <a:pt x="236" y="259"/>
                  </a:lnTo>
                  <a:lnTo>
                    <a:pt x="220" y="265"/>
                  </a:lnTo>
                  <a:lnTo>
                    <a:pt x="202" y="267"/>
                  </a:lnTo>
                  <a:lnTo>
                    <a:pt x="180" y="269"/>
                  </a:lnTo>
                  <a:lnTo>
                    <a:pt x="160" y="269"/>
                  </a:lnTo>
                  <a:lnTo>
                    <a:pt x="160" y="131"/>
                  </a:lnTo>
                  <a:lnTo>
                    <a:pt x="182" y="131"/>
                  </a:lnTo>
                  <a:lnTo>
                    <a:pt x="182" y="131"/>
                  </a:lnTo>
                  <a:lnTo>
                    <a:pt x="204" y="133"/>
                  </a:lnTo>
                  <a:lnTo>
                    <a:pt x="222" y="135"/>
                  </a:lnTo>
                  <a:lnTo>
                    <a:pt x="238" y="141"/>
                  </a:lnTo>
                  <a:lnTo>
                    <a:pt x="250" y="149"/>
                  </a:lnTo>
                  <a:lnTo>
                    <a:pt x="250" y="149"/>
                  </a:lnTo>
                  <a:lnTo>
                    <a:pt x="258" y="157"/>
                  </a:lnTo>
                  <a:lnTo>
                    <a:pt x="264" y="171"/>
                  </a:lnTo>
                  <a:lnTo>
                    <a:pt x="266" y="185"/>
                  </a:lnTo>
                  <a:lnTo>
                    <a:pt x="268" y="203"/>
                  </a:lnTo>
                  <a:lnTo>
                    <a:pt x="268" y="20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7" name="Freeform 12"/>
            <p:cNvSpPr>
              <a:spLocks/>
            </p:cNvSpPr>
            <p:nvPr/>
          </p:nvSpPr>
          <p:spPr bwMode="auto">
            <a:xfrm>
              <a:off x="7112682" y="5299407"/>
              <a:ext cx="407717" cy="388174"/>
            </a:xfrm>
            <a:custGeom>
              <a:avLst/>
              <a:gdLst>
                <a:gd name="T0" fmla="*/ 303 w 605"/>
                <a:gd name="T1" fmla="*/ 393 h 576"/>
                <a:gd name="T2" fmla="*/ 423 w 605"/>
                <a:gd name="T3" fmla="*/ 576 h 576"/>
                <a:gd name="T4" fmla="*/ 605 w 605"/>
                <a:gd name="T5" fmla="*/ 576 h 576"/>
                <a:gd name="T6" fmla="*/ 401 w 605"/>
                <a:gd name="T7" fmla="*/ 271 h 576"/>
                <a:gd name="T8" fmla="*/ 585 w 605"/>
                <a:gd name="T9" fmla="*/ 0 h 576"/>
                <a:gd name="T10" fmla="*/ 401 w 605"/>
                <a:gd name="T11" fmla="*/ 0 h 576"/>
                <a:gd name="T12" fmla="*/ 303 w 605"/>
                <a:gd name="T13" fmla="*/ 151 h 576"/>
                <a:gd name="T14" fmla="*/ 205 w 605"/>
                <a:gd name="T15" fmla="*/ 0 h 576"/>
                <a:gd name="T16" fmla="*/ 20 w 605"/>
                <a:gd name="T17" fmla="*/ 0 h 576"/>
                <a:gd name="T18" fmla="*/ 205 w 605"/>
                <a:gd name="T19" fmla="*/ 271 h 576"/>
                <a:gd name="T20" fmla="*/ 0 w 605"/>
                <a:gd name="T21" fmla="*/ 576 h 576"/>
                <a:gd name="T22" fmla="*/ 185 w 605"/>
                <a:gd name="T23" fmla="*/ 576 h 576"/>
                <a:gd name="T24" fmla="*/ 303 w 605"/>
                <a:gd name="T25" fmla="*/ 39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 h="576">
                  <a:moveTo>
                    <a:pt x="303" y="393"/>
                  </a:moveTo>
                  <a:lnTo>
                    <a:pt x="423" y="576"/>
                  </a:lnTo>
                  <a:lnTo>
                    <a:pt x="605" y="576"/>
                  </a:lnTo>
                  <a:lnTo>
                    <a:pt x="401" y="271"/>
                  </a:lnTo>
                  <a:lnTo>
                    <a:pt x="585" y="0"/>
                  </a:lnTo>
                  <a:lnTo>
                    <a:pt x="401" y="0"/>
                  </a:lnTo>
                  <a:lnTo>
                    <a:pt x="303" y="151"/>
                  </a:lnTo>
                  <a:lnTo>
                    <a:pt x="205" y="0"/>
                  </a:lnTo>
                  <a:lnTo>
                    <a:pt x="20" y="0"/>
                  </a:lnTo>
                  <a:lnTo>
                    <a:pt x="205" y="271"/>
                  </a:lnTo>
                  <a:lnTo>
                    <a:pt x="0" y="576"/>
                  </a:lnTo>
                  <a:lnTo>
                    <a:pt x="185" y="576"/>
                  </a:lnTo>
                  <a:lnTo>
                    <a:pt x="303" y="39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8" name="Freeform 13"/>
            <p:cNvSpPr>
              <a:spLocks noEditPoints="1"/>
            </p:cNvSpPr>
            <p:nvPr/>
          </p:nvSpPr>
          <p:spPr bwMode="auto">
            <a:xfrm>
              <a:off x="7521747" y="5299407"/>
              <a:ext cx="94348" cy="93674"/>
            </a:xfrm>
            <a:custGeom>
              <a:avLst/>
              <a:gdLst>
                <a:gd name="T0" fmla="*/ 70 w 140"/>
                <a:gd name="T1" fmla="*/ 0 h 139"/>
                <a:gd name="T2" fmla="*/ 42 w 140"/>
                <a:gd name="T3" fmla="*/ 4 h 139"/>
                <a:gd name="T4" fmla="*/ 20 w 140"/>
                <a:gd name="T5" fmla="*/ 20 h 139"/>
                <a:gd name="T6" fmla="*/ 4 w 140"/>
                <a:gd name="T7" fmla="*/ 41 h 139"/>
                <a:gd name="T8" fmla="*/ 0 w 140"/>
                <a:gd name="T9" fmla="*/ 69 h 139"/>
                <a:gd name="T10" fmla="*/ 0 w 140"/>
                <a:gd name="T11" fmla="*/ 83 h 139"/>
                <a:gd name="T12" fmla="*/ 12 w 140"/>
                <a:gd name="T13" fmla="*/ 107 h 139"/>
                <a:gd name="T14" fmla="*/ 30 w 140"/>
                <a:gd name="T15" fmla="*/ 127 h 139"/>
                <a:gd name="T16" fmla="*/ 56 w 140"/>
                <a:gd name="T17" fmla="*/ 137 h 139"/>
                <a:gd name="T18" fmla="*/ 70 w 140"/>
                <a:gd name="T19" fmla="*/ 139 h 139"/>
                <a:gd name="T20" fmla="*/ 98 w 140"/>
                <a:gd name="T21" fmla="*/ 133 h 139"/>
                <a:gd name="T22" fmla="*/ 120 w 140"/>
                <a:gd name="T23" fmla="*/ 119 h 139"/>
                <a:gd name="T24" fmla="*/ 134 w 140"/>
                <a:gd name="T25" fmla="*/ 95 h 139"/>
                <a:gd name="T26" fmla="*/ 140 w 140"/>
                <a:gd name="T27" fmla="*/ 69 h 139"/>
                <a:gd name="T28" fmla="*/ 138 w 140"/>
                <a:gd name="T29" fmla="*/ 55 h 139"/>
                <a:gd name="T30" fmla="*/ 128 w 140"/>
                <a:gd name="T31" fmla="*/ 29 h 139"/>
                <a:gd name="T32" fmla="*/ 108 w 140"/>
                <a:gd name="T33" fmla="*/ 12 h 139"/>
                <a:gd name="T34" fmla="*/ 84 w 140"/>
                <a:gd name="T35" fmla="*/ 0 h 139"/>
                <a:gd name="T36" fmla="*/ 70 w 140"/>
                <a:gd name="T37" fmla="*/ 0 h 139"/>
                <a:gd name="T38" fmla="*/ 70 w 140"/>
                <a:gd name="T39" fmla="*/ 127 h 139"/>
                <a:gd name="T40" fmla="*/ 46 w 140"/>
                <a:gd name="T41" fmla="*/ 123 h 139"/>
                <a:gd name="T42" fmla="*/ 28 w 140"/>
                <a:gd name="T43" fmla="*/ 109 h 139"/>
                <a:gd name="T44" fmla="*/ 16 w 140"/>
                <a:gd name="T45" fmla="*/ 91 h 139"/>
                <a:gd name="T46" fmla="*/ 12 w 140"/>
                <a:gd name="T47" fmla="*/ 69 h 139"/>
                <a:gd name="T48" fmla="*/ 12 w 140"/>
                <a:gd name="T49" fmla="*/ 57 h 139"/>
                <a:gd name="T50" fmla="*/ 22 w 140"/>
                <a:gd name="T51" fmla="*/ 35 h 139"/>
                <a:gd name="T52" fmla="*/ 36 w 140"/>
                <a:gd name="T53" fmla="*/ 22 h 139"/>
                <a:gd name="T54" fmla="*/ 58 w 140"/>
                <a:gd name="T55" fmla="*/ 12 h 139"/>
                <a:gd name="T56" fmla="*/ 70 w 140"/>
                <a:gd name="T57" fmla="*/ 12 h 139"/>
                <a:gd name="T58" fmla="*/ 92 w 140"/>
                <a:gd name="T59" fmla="*/ 16 h 139"/>
                <a:gd name="T60" fmla="*/ 112 w 140"/>
                <a:gd name="T61" fmla="*/ 27 h 139"/>
                <a:gd name="T62" fmla="*/ 124 w 140"/>
                <a:gd name="T63" fmla="*/ 45 h 139"/>
                <a:gd name="T64" fmla="*/ 128 w 140"/>
                <a:gd name="T65" fmla="*/ 69 h 139"/>
                <a:gd name="T66" fmla="*/ 128 w 140"/>
                <a:gd name="T67" fmla="*/ 81 h 139"/>
                <a:gd name="T68" fmla="*/ 118 w 140"/>
                <a:gd name="T69" fmla="*/ 101 h 139"/>
                <a:gd name="T70" fmla="*/ 102 w 140"/>
                <a:gd name="T71" fmla="*/ 117 h 139"/>
                <a:gd name="T72" fmla="*/ 82 w 140"/>
                <a:gd name="T73" fmla="*/ 125 h 139"/>
                <a:gd name="T74" fmla="*/ 70 w 140"/>
                <a:gd name="T7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70" y="0"/>
                  </a:moveTo>
                  <a:lnTo>
                    <a:pt x="70" y="0"/>
                  </a:lnTo>
                  <a:lnTo>
                    <a:pt x="56" y="0"/>
                  </a:lnTo>
                  <a:lnTo>
                    <a:pt x="42" y="4"/>
                  </a:lnTo>
                  <a:lnTo>
                    <a:pt x="30" y="12"/>
                  </a:lnTo>
                  <a:lnTo>
                    <a:pt x="20" y="20"/>
                  </a:lnTo>
                  <a:lnTo>
                    <a:pt x="12" y="29"/>
                  </a:lnTo>
                  <a:lnTo>
                    <a:pt x="4" y="41"/>
                  </a:lnTo>
                  <a:lnTo>
                    <a:pt x="0" y="55"/>
                  </a:lnTo>
                  <a:lnTo>
                    <a:pt x="0" y="69"/>
                  </a:lnTo>
                  <a:lnTo>
                    <a:pt x="0" y="69"/>
                  </a:lnTo>
                  <a:lnTo>
                    <a:pt x="0" y="83"/>
                  </a:lnTo>
                  <a:lnTo>
                    <a:pt x="4" y="95"/>
                  </a:lnTo>
                  <a:lnTo>
                    <a:pt x="12" y="107"/>
                  </a:lnTo>
                  <a:lnTo>
                    <a:pt x="20" y="119"/>
                  </a:lnTo>
                  <a:lnTo>
                    <a:pt x="30" y="127"/>
                  </a:lnTo>
                  <a:lnTo>
                    <a:pt x="42" y="133"/>
                  </a:lnTo>
                  <a:lnTo>
                    <a:pt x="56" y="137"/>
                  </a:lnTo>
                  <a:lnTo>
                    <a:pt x="70" y="139"/>
                  </a:lnTo>
                  <a:lnTo>
                    <a:pt x="70" y="139"/>
                  </a:lnTo>
                  <a:lnTo>
                    <a:pt x="84" y="137"/>
                  </a:lnTo>
                  <a:lnTo>
                    <a:pt x="98" y="133"/>
                  </a:lnTo>
                  <a:lnTo>
                    <a:pt x="108" y="127"/>
                  </a:lnTo>
                  <a:lnTo>
                    <a:pt x="120" y="119"/>
                  </a:lnTo>
                  <a:lnTo>
                    <a:pt x="128" y="107"/>
                  </a:lnTo>
                  <a:lnTo>
                    <a:pt x="134" y="95"/>
                  </a:lnTo>
                  <a:lnTo>
                    <a:pt x="138" y="83"/>
                  </a:lnTo>
                  <a:lnTo>
                    <a:pt x="140" y="69"/>
                  </a:lnTo>
                  <a:lnTo>
                    <a:pt x="140" y="69"/>
                  </a:lnTo>
                  <a:lnTo>
                    <a:pt x="138" y="55"/>
                  </a:lnTo>
                  <a:lnTo>
                    <a:pt x="134" y="41"/>
                  </a:lnTo>
                  <a:lnTo>
                    <a:pt x="128" y="29"/>
                  </a:lnTo>
                  <a:lnTo>
                    <a:pt x="120" y="20"/>
                  </a:lnTo>
                  <a:lnTo>
                    <a:pt x="108" y="12"/>
                  </a:lnTo>
                  <a:lnTo>
                    <a:pt x="98" y="4"/>
                  </a:lnTo>
                  <a:lnTo>
                    <a:pt x="84" y="0"/>
                  </a:lnTo>
                  <a:lnTo>
                    <a:pt x="70" y="0"/>
                  </a:lnTo>
                  <a:lnTo>
                    <a:pt x="70" y="0"/>
                  </a:lnTo>
                  <a:close/>
                  <a:moveTo>
                    <a:pt x="70" y="127"/>
                  </a:moveTo>
                  <a:lnTo>
                    <a:pt x="70" y="127"/>
                  </a:lnTo>
                  <a:lnTo>
                    <a:pt x="58" y="125"/>
                  </a:lnTo>
                  <a:lnTo>
                    <a:pt x="46" y="123"/>
                  </a:lnTo>
                  <a:lnTo>
                    <a:pt x="36" y="117"/>
                  </a:lnTo>
                  <a:lnTo>
                    <a:pt x="28" y="109"/>
                  </a:lnTo>
                  <a:lnTo>
                    <a:pt x="22" y="101"/>
                  </a:lnTo>
                  <a:lnTo>
                    <a:pt x="16" y="91"/>
                  </a:lnTo>
                  <a:lnTo>
                    <a:pt x="12" y="81"/>
                  </a:lnTo>
                  <a:lnTo>
                    <a:pt x="12" y="69"/>
                  </a:lnTo>
                  <a:lnTo>
                    <a:pt x="12" y="69"/>
                  </a:lnTo>
                  <a:lnTo>
                    <a:pt x="12" y="57"/>
                  </a:lnTo>
                  <a:lnTo>
                    <a:pt x="16" y="45"/>
                  </a:lnTo>
                  <a:lnTo>
                    <a:pt x="22" y="35"/>
                  </a:lnTo>
                  <a:lnTo>
                    <a:pt x="28" y="27"/>
                  </a:lnTo>
                  <a:lnTo>
                    <a:pt x="36" y="22"/>
                  </a:lnTo>
                  <a:lnTo>
                    <a:pt x="46" y="16"/>
                  </a:lnTo>
                  <a:lnTo>
                    <a:pt x="58" y="12"/>
                  </a:lnTo>
                  <a:lnTo>
                    <a:pt x="70" y="12"/>
                  </a:lnTo>
                  <a:lnTo>
                    <a:pt x="70" y="12"/>
                  </a:lnTo>
                  <a:lnTo>
                    <a:pt x="82" y="12"/>
                  </a:lnTo>
                  <a:lnTo>
                    <a:pt x="92" y="16"/>
                  </a:lnTo>
                  <a:lnTo>
                    <a:pt x="102" y="22"/>
                  </a:lnTo>
                  <a:lnTo>
                    <a:pt x="112" y="27"/>
                  </a:lnTo>
                  <a:lnTo>
                    <a:pt x="118" y="35"/>
                  </a:lnTo>
                  <a:lnTo>
                    <a:pt x="124" y="45"/>
                  </a:lnTo>
                  <a:lnTo>
                    <a:pt x="128" y="57"/>
                  </a:lnTo>
                  <a:lnTo>
                    <a:pt x="128" y="69"/>
                  </a:lnTo>
                  <a:lnTo>
                    <a:pt x="128" y="69"/>
                  </a:lnTo>
                  <a:lnTo>
                    <a:pt x="128" y="81"/>
                  </a:lnTo>
                  <a:lnTo>
                    <a:pt x="124" y="91"/>
                  </a:lnTo>
                  <a:lnTo>
                    <a:pt x="118" y="101"/>
                  </a:lnTo>
                  <a:lnTo>
                    <a:pt x="112" y="109"/>
                  </a:lnTo>
                  <a:lnTo>
                    <a:pt x="102" y="117"/>
                  </a:lnTo>
                  <a:lnTo>
                    <a:pt x="92" y="123"/>
                  </a:lnTo>
                  <a:lnTo>
                    <a:pt x="82" y="125"/>
                  </a:lnTo>
                  <a:lnTo>
                    <a:pt x="70" y="127"/>
                  </a:lnTo>
                  <a:lnTo>
                    <a:pt x="70" y="127"/>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9" name="Freeform 14"/>
            <p:cNvSpPr>
              <a:spLocks noEditPoints="1"/>
            </p:cNvSpPr>
            <p:nvPr/>
          </p:nvSpPr>
          <p:spPr bwMode="auto">
            <a:xfrm>
              <a:off x="7550052" y="5318951"/>
              <a:ext cx="43130" cy="52565"/>
            </a:xfrm>
            <a:custGeom>
              <a:avLst/>
              <a:gdLst>
                <a:gd name="T0" fmla="*/ 60 w 64"/>
                <a:gd name="T1" fmla="*/ 24 h 78"/>
                <a:gd name="T2" fmla="*/ 60 w 64"/>
                <a:gd name="T3" fmla="*/ 24 h 78"/>
                <a:gd name="T4" fmla="*/ 60 w 64"/>
                <a:gd name="T5" fmla="*/ 16 h 78"/>
                <a:gd name="T6" fmla="*/ 58 w 64"/>
                <a:gd name="T7" fmla="*/ 12 h 78"/>
                <a:gd name="T8" fmla="*/ 54 w 64"/>
                <a:gd name="T9" fmla="*/ 8 h 78"/>
                <a:gd name="T10" fmla="*/ 52 w 64"/>
                <a:gd name="T11" fmla="*/ 4 h 78"/>
                <a:gd name="T12" fmla="*/ 42 w 64"/>
                <a:gd name="T13" fmla="*/ 0 h 78"/>
                <a:gd name="T14" fmla="*/ 34 w 64"/>
                <a:gd name="T15" fmla="*/ 0 h 78"/>
                <a:gd name="T16" fmla="*/ 0 w 64"/>
                <a:gd name="T17" fmla="*/ 0 h 78"/>
                <a:gd name="T18" fmla="*/ 0 w 64"/>
                <a:gd name="T19" fmla="*/ 78 h 78"/>
                <a:gd name="T20" fmla="*/ 12 w 64"/>
                <a:gd name="T21" fmla="*/ 78 h 78"/>
                <a:gd name="T22" fmla="*/ 12 w 64"/>
                <a:gd name="T23" fmla="*/ 46 h 78"/>
                <a:gd name="T24" fmla="*/ 30 w 64"/>
                <a:gd name="T25" fmla="*/ 46 h 78"/>
                <a:gd name="T26" fmla="*/ 50 w 64"/>
                <a:gd name="T27" fmla="*/ 78 h 78"/>
                <a:gd name="T28" fmla="*/ 50 w 64"/>
                <a:gd name="T29" fmla="*/ 78 h 78"/>
                <a:gd name="T30" fmla="*/ 64 w 64"/>
                <a:gd name="T31" fmla="*/ 78 h 78"/>
                <a:gd name="T32" fmla="*/ 44 w 64"/>
                <a:gd name="T33" fmla="*/ 46 h 78"/>
                <a:gd name="T34" fmla="*/ 44 w 64"/>
                <a:gd name="T35" fmla="*/ 46 h 78"/>
                <a:gd name="T36" fmla="*/ 52 w 64"/>
                <a:gd name="T37" fmla="*/ 42 h 78"/>
                <a:gd name="T38" fmla="*/ 58 w 64"/>
                <a:gd name="T39" fmla="*/ 36 h 78"/>
                <a:gd name="T40" fmla="*/ 60 w 64"/>
                <a:gd name="T41" fmla="*/ 30 h 78"/>
                <a:gd name="T42" fmla="*/ 60 w 64"/>
                <a:gd name="T43" fmla="*/ 24 h 78"/>
                <a:gd name="T44" fmla="*/ 60 w 64"/>
                <a:gd name="T45" fmla="*/ 24 h 78"/>
                <a:gd name="T46" fmla="*/ 48 w 64"/>
                <a:gd name="T47" fmla="*/ 24 h 78"/>
                <a:gd name="T48" fmla="*/ 48 w 64"/>
                <a:gd name="T49" fmla="*/ 24 h 78"/>
                <a:gd name="T50" fmla="*/ 48 w 64"/>
                <a:gd name="T51" fmla="*/ 28 h 78"/>
                <a:gd name="T52" fmla="*/ 44 w 64"/>
                <a:gd name="T53" fmla="*/ 32 h 78"/>
                <a:gd name="T54" fmla="*/ 40 w 64"/>
                <a:gd name="T55" fmla="*/ 34 h 78"/>
                <a:gd name="T56" fmla="*/ 34 w 64"/>
                <a:gd name="T57" fmla="*/ 34 h 78"/>
                <a:gd name="T58" fmla="*/ 12 w 64"/>
                <a:gd name="T59" fmla="*/ 34 h 78"/>
                <a:gd name="T60" fmla="*/ 12 w 64"/>
                <a:gd name="T61" fmla="*/ 12 h 78"/>
                <a:gd name="T62" fmla="*/ 34 w 64"/>
                <a:gd name="T63" fmla="*/ 12 h 78"/>
                <a:gd name="T64" fmla="*/ 34 w 64"/>
                <a:gd name="T65" fmla="*/ 12 h 78"/>
                <a:gd name="T66" fmla="*/ 40 w 64"/>
                <a:gd name="T67" fmla="*/ 12 h 78"/>
                <a:gd name="T68" fmla="*/ 44 w 64"/>
                <a:gd name="T69" fmla="*/ 14 h 78"/>
                <a:gd name="T70" fmla="*/ 48 w 64"/>
                <a:gd name="T71" fmla="*/ 18 h 78"/>
                <a:gd name="T72" fmla="*/ 48 w 64"/>
                <a:gd name="T73" fmla="*/ 24 h 78"/>
                <a:gd name="T74" fmla="*/ 48 w 64"/>
                <a:gd name="T7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8">
                  <a:moveTo>
                    <a:pt x="60" y="24"/>
                  </a:moveTo>
                  <a:lnTo>
                    <a:pt x="60" y="24"/>
                  </a:lnTo>
                  <a:lnTo>
                    <a:pt x="60" y="16"/>
                  </a:lnTo>
                  <a:lnTo>
                    <a:pt x="58" y="12"/>
                  </a:lnTo>
                  <a:lnTo>
                    <a:pt x="54" y="8"/>
                  </a:lnTo>
                  <a:lnTo>
                    <a:pt x="52" y="4"/>
                  </a:lnTo>
                  <a:lnTo>
                    <a:pt x="42" y="0"/>
                  </a:lnTo>
                  <a:lnTo>
                    <a:pt x="34" y="0"/>
                  </a:lnTo>
                  <a:lnTo>
                    <a:pt x="0" y="0"/>
                  </a:lnTo>
                  <a:lnTo>
                    <a:pt x="0" y="78"/>
                  </a:lnTo>
                  <a:lnTo>
                    <a:pt x="12" y="78"/>
                  </a:lnTo>
                  <a:lnTo>
                    <a:pt x="12" y="46"/>
                  </a:lnTo>
                  <a:lnTo>
                    <a:pt x="30" y="46"/>
                  </a:lnTo>
                  <a:lnTo>
                    <a:pt x="50" y="78"/>
                  </a:lnTo>
                  <a:lnTo>
                    <a:pt x="50" y="78"/>
                  </a:lnTo>
                  <a:lnTo>
                    <a:pt x="64" y="78"/>
                  </a:lnTo>
                  <a:lnTo>
                    <a:pt x="44" y="46"/>
                  </a:lnTo>
                  <a:lnTo>
                    <a:pt x="44" y="46"/>
                  </a:lnTo>
                  <a:lnTo>
                    <a:pt x="52" y="42"/>
                  </a:lnTo>
                  <a:lnTo>
                    <a:pt x="58" y="36"/>
                  </a:lnTo>
                  <a:lnTo>
                    <a:pt x="60" y="30"/>
                  </a:lnTo>
                  <a:lnTo>
                    <a:pt x="60" y="24"/>
                  </a:lnTo>
                  <a:lnTo>
                    <a:pt x="60" y="24"/>
                  </a:lnTo>
                  <a:close/>
                  <a:moveTo>
                    <a:pt x="48" y="24"/>
                  </a:moveTo>
                  <a:lnTo>
                    <a:pt x="48" y="24"/>
                  </a:lnTo>
                  <a:lnTo>
                    <a:pt x="48" y="28"/>
                  </a:lnTo>
                  <a:lnTo>
                    <a:pt x="44" y="32"/>
                  </a:lnTo>
                  <a:lnTo>
                    <a:pt x="40" y="34"/>
                  </a:lnTo>
                  <a:lnTo>
                    <a:pt x="34" y="34"/>
                  </a:lnTo>
                  <a:lnTo>
                    <a:pt x="12" y="34"/>
                  </a:lnTo>
                  <a:lnTo>
                    <a:pt x="12" y="12"/>
                  </a:lnTo>
                  <a:lnTo>
                    <a:pt x="34" y="12"/>
                  </a:lnTo>
                  <a:lnTo>
                    <a:pt x="34" y="12"/>
                  </a:lnTo>
                  <a:lnTo>
                    <a:pt x="40" y="12"/>
                  </a:lnTo>
                  <a:lnTo>
                    <a:pt x="44" y="14"/>
                  </a:lnTo>
                  <a:lnTo>
                    <a:pt x="48" y="18"/>
                  </a:lnTo>
                  <a:lnTo>
                    <a:pt x="48" y="24"/>
                  </a:lnTo>
                  <a:lnTo>
                    <a:pt x="48" y="24"/>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nvGrpSpPr>
          <p:cNvPr id="191" name="Group 190"/>
          <p:cNvGrpSpPr/>
          <p:nvPr/>
        </p:nvGrpSpPr>
        <p:grpSpPr>
          <a:xfrm>
            <a:off x="5583952" y="4877127"/>
            <a:ext cx="1410652" cy="958519"/>
            <a:chOff x="5583952" y="4534937"/>
            <a:chExt cx="1410652" cy="958519"/>
          </a:xfrm>
        </p:grpSpPr>
        <p:sp>
          <p:nvSpPr>
            <p:cNvPr id="192" name="Freeform 191"/>
            <p:cNvSpPr/>
            <p:nvPr/>
          </p:nvSpPr>
          <p:spPr>
            <a:xfrm>
              <a:off x="5583952" y="4534937"/>
              <a:ext cx="1410652" cy="958519"/>
            </a:xfrm>
            <a:custGeom>
              <a:avLst/>
              <a:gdLst>
                <a:gd name="connsiteX0" fmla="*/ 654342 w 1308684"/>
                <a:gd name="connsiteY0" fmla="*/ 0 h 889233"/>
                <a:gd name="connsiteX1" fmla="*/ 1308684 w 1308684"/>
                <a:gd name="connsiteY1" fmla="*/ 654342 h 889233"/>
                <a:gd name="connsiteX2" fmla="*/ 1295390 w 1308684"/>
                <a:gd name="connsiteY2" fmla="*/ 786215 h 889233"/>
                <a:gd name="connsiteX3" fmla="*/ 1263411 w 1308684"/>
                <a:gd name="connsiteY3" fmla="*/ 889233 h 889233"/>
                <a:gd name="connsiteX4" fmla="*/ 45273 w 1308684"/>
                <a:gd name="connsiteY4" fmla="*/ 889233 h 889233"/>
                <a:gd name="connsiteX5" fmla="*/ 13294 w 1308684"/>
                <a:gd name="connsiteY5" fmla="*/ 786215 h 889233"/>
                <a:gd name="connsiteX6" fmla="*/ 0 w 1308684"/>
                <a:gd name="connsiteY6" fmla="*/ 654342 h 889233"/>
                <a:gd name="connsiteX7" fmla="*/ 654342 w 1308684"/>
                <a:gd name="connsiteY7" fmla="*/ 0 h 88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684" h="889233">
                  <a:moveTo>
                    <a:pt x="654342" y="0"/>
                  </a:moveTo>
                  <a:cubicBezTo>
                    <a:pt x="1015725" y="0"/>
                    <a:pt x="1308684" y="292959"/>
                    <a:pt x="1308684" y="654342"/>
                  </a:cubicBezTo>
                  <a:cubicBezTo>
                    <a:pt x="1308684" y="699515"/>
                    <a:pt x="1304107" y="743619"/>
                    <a:pt x="1295390" y="786215"/>
                  </a:cubicBezTo>
                  <a:lnTo>
                    <a:pt x="1263411" y="889233"/>
                  </a:lnTo>
                  <a:lnTo>
                    <a:pt x="45273" y="889233"/>
                  </a:lnTo>
                  <a:lnTo>
                    <a:pt x="13294" y="786215"/>
                  </a:lnTo>
                  <a:cubicBezTo>
                    <a:pt x="4578" y="743619"/>
                    <a:pt x="0" y="699515"/>
                    <a:pt x="0" y="654342"/>
                  </a:cubicBezTo>
                  <a:cubicBezTo>
                    <a:pt x="0" y="292959"/>
                    <a:pt x="292959" y="0"/>
                    <a:pt x="654342"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3" name="TextBox 192"/>
            <p:cNvSpPr txBox="1"/>
            <p:nvPr/>
          </p:nvSpPr>
          <p:spPr>
            <a:xfrm>
              <a:off x="5590521" y="4865880"/>
              <a:ext cx="1362970" cy="590931"/>
            </a:xfrm>
            <a:prstGeom prst="rect">
              <a:avLst/>
            </a:prstGeom>
            <a:noFill/>
          </p:spPr>
          <p:txBody>
            <a:bodyPr wrap="square" rtlCol="0">
              <a:spAutoFit/>
            </a:bodyPr>
            <a:lstStyle/>
            <a:p>
              <a:pPr algn="ctr">
                <a:lnSpc>
                  <a:spcPct val="80000"/>
                </a:lnSpc>
              </a:pPr>
              <a:r>
                <a:rPr lang="en-US" sz="2000" b="1" dirty="0">
                  <a:solidFill>
                    <a:schemeClr val="bg1"/>
                  </a:solidFill>
                </a:rPr>
                <a:t>Citrix Workspace</a:t>
              </a:r>
            </a:p>
          </p:txBody>
        </p:sp>
      </p:grpSp>
      <p:sp>
        <p:nvSpPr>
          <p:cNvPr id="194" name="Oval 193"/>
          <p:cNvSpPr/>
          <p:nvPr/>
        </p:nvSpPr>
        <p:spPr>
          <a:xfrm>
            <a:off x="8093888" y="3998541"/>
            <a:ext cx="1801906" cy="749517"/>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5" name="Oval 194"/>
          <p:cNvSpPr/>
          <p:nvPr/>
        </p:nvSpPr>
        <p:spPr>
          <a:xfrm>
            <a:off x="2405084" y="4047883"/>
            <a:ext cx="1795284" cy="668002"/>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96" name="Group 195"/>
          <p:cNvGrpSpPr/>
          <p:nvPr/>
        </p:nvGrpSpPr>
        <p:grpSpPr>
          <a:xfrm>
            <a:off x="7761921" y="1390200"/>
            <a:ext cx="2240359" cy="2059017"/>
            <a:chOff x="7915826" y="2330518"/>
            <a:chExt cx="2331771" cy="2143029"/>
          </a:xfrm>
        </p:grpSpPr>
        <p:grpSp>
          <p:nvGrpSpPr>
            <p:cNvPr id="197" name="Group 196"/>
            <p:cNvGrpSpPr/>
            <p:nvPr/>
          </p:nvGrpSpPr>
          <p:grpSpPr>
            <a:xfrm>
              <a:off x="7915826" y="2330518"/>
              <a:ext cx="2331771" cy="2143029"/>
              <a:chOff x="2420850" y="3644069"/>
              <a:chExt cx="2331771" cy="2143029"/>
            </a:xfrm>
          </p:grpSpPr>
          <p:sp>
            <p:nvSpPr>
              <p:cNvPr id="199" name="Oval 198"/>
              <p:cNvSpPr/>
              <p:nvPr/>
            </p:nvSpPr>
            <p:spPr>
              <a:xfrm>
                <a:off x="2609592" y="3644069"/>
                <a:ext cx="2143029" cy="214302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err="1"/>
              </a:p>
            </p:txBody>
          </p:sp>
          <p:pic>
            <p:nvPicPr>
              <p:cNvPr id="200" name="Picture 199"/>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t="-1" r="62578" b="-16486"/>
              <a:stretch/>
            </p:blipFill>
            <p:spPr>
              <a:xfrm>
                <a:off x="4016591" y="5015347"/>
                <a:ext cx="395737" cy="428319"/>
              </a:xfrm>
              <a:prstGeom prst="rect">
                <a:avLst/>
              </a:prstGeom>
            </p:spPr>
          </p:pic>
          <p:pic>
            <p:nvPicPr>
              <p:cNvPr id="201" name="Picture 200"/>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3519490" y="5473336"/>
                <a:ext cx="737989" cy="97783"/>
              </a:xfrm>
              <a:prstGeom prst="rect">
                <a:avLst/>
              </a:prstGeom>
            </p:spPr>
          </p:pic>
          <p:grpSp>
            <p:nvGrpSpPr>
              <p:cNvPr id="202" name="Group 201"/>
              <p:cNvGrpSpPr/>
              <p:nvPr/>
            </p:nvGrpSpPr>
            <p:grpSpPr>
              <a:xfrm>
                <a:off x="2420850" y="3931819"/>
                <a:ext cx="1116116" cy="710851"/>
                <a:chOff x="2477294" y="4078574"/>
                <a:chExt cx="1116116" cy="710851"/>
              </a:xfrm>
            </p:grpSpPr>
            <p:sp>
              <p:nvSpPr>
                <p:cNvPr id="210" name="Freeform 23"/>
                <p:cNvSpPr>
                  <a:spLocks/>
                </p:cNvSpPr>
                <p:nvPr/>
              </p:nvSpPr>
              <p:spPr bwMode="auto">
                <a:xfrm>
                  <a:off x="2477294" y="4078574"/>
                  <a:ext cx="1116116"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11" name="Picture 210"/>
                <p:cNvPicPr>
                  <a:picLocks noChangeAspect="1"/>
                </p:cNvPicPr>
                <p:nvPr/>
              </p:nvPicPr>
              <p:blipFill rotWithShape="1">
                <a:blip r:embed="rId9" cstate="print">
                  <a:extLst>
                    <a:ext uri="{28A0092B-C50C-407E-A947-70E740481C1C}">
                      <a14:useLocalDpi xmlns:a14="http://schemas.microsoft.com/office/drawing/2010/main" val="0"/>
                    </a:ext>
                  </a:extLst>
                </a:blip>
                <a:srcRect r="35241"/>
                <a:stretch/>
              </p:blipFill>
              <p:spPr>
                <a:xfrm>
                  <a:off x="2846917" y="4315118"/>
                  <a:ext cx="504179" cy="347708"/>
                </a:xfrm>
                <a:prstGeom prst="rect">
                  <a:avLst/>
                </a:prstGeom>
                <a:ln>
                  <a:noFill/>
                </a:ln>
              </p:spPr>
            </p:pic>
          </p:grpSp>
          <p:grpSp>
            <p:nvGrpSpPr>
              <p:cNvPr id="203" name="Group 202"/>
              <p:cNvGrpSpPr/>
              <p:nvPr/>
            </p:nvGrpSpPr>
            <p:grpSpPr>
              <a:xfrm>
                <a:off x="3539773" y="4209409"/>
                <a:ext cx="1116115" cy="710851"/>
                <a:chOff x="3539773" y="4819009"/>
                <a:chExt cx="1116115" cy="710851"/>
              </a:xfrm>
            </p:grpSpPr>
            <p:sp>
              <p:nvSpPr>
                <p:cNvPr id="208" name="Freeform 23"/>
                <p:cNvSpPr>
                  <a:spLocks/>
                </p:cNvSpPr>
                <p:nvPr/>
              </p:nvSpPr>
              <p:spPr bwMode="auto">
                <a:xfrm>
                  <a:off x="3539773" y="4819009"/>
                  <a:ext cx="1116115"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09" name="Picture 2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2443" y="5087001"/>
                  <a:ext cx="439057" cy="230078"/>
                </a:xfrm>
                <a:prstGeom prst="rect">
                  <a:avLst/>
                </a:prstGeom>
                <a:ln>
                  <a:noFill/>
                </a:ln>
              </p:spPr>
            </p:pic>
          </p:grpSp>
          <p:grpSp>
            <p:nvGrpSpPr>
              <p:cNvPr id="204" name="Group 203"/>
              <p:cNvGrpSpPr/>
              <p:nvPr/>
            </p:nvGrpSpPr>
            <p:grpSpPr>
              <a:xfrm>
                <a:off x="2714573" y="4453858"/>
                <a:ext cx="1116116" cy="710851"/>
                <a:chOff x="2601685" y="4657060"/>
                <a:chExt cx="1116116" cy="710851"/>
              </a:xfrm>
            </p:grpSpPr>
            <p:sp>
              <p:nvSpPr>
                <p:cNvPr id="206" name="Freeform 23"/>
                <p:cNvSpPr>
                  <a:spLocks/>
                </p:cNvSpPr>
                <p:nvPr/>
              </p:nvSpPr>
              <p:spPr bwMode="auto">
                <a:xfrm>
                  <a:off x="2601685" y="4657060"/>
                  <a:ext cx="1116116"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07" name="Picture 2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3239" y="4829430"/>
                  <a:ext cx="640546" cy="427029"/>
                </a:xfrm>
                <a:prstGeom prst="rect">
                  <a:avLst/>
                </a:prstGeom>
                <a:ln>
                  <a:noFill/>
                </a:ln>
              </p:spPr>
            </p:pic>
          </p:grpSp>
          <p:pic>
            <p:nvPicPr>
              <p:cNvPr id="205" name="Picture 204"/>
              <p:cNvPicPr>
                <a:picLocks noChangeAspect="1"/>
              </p:cNvPicPr>
              <p:nvPr/>
            </p:nvPicPr>
            <p:blipFill>
              <a:blip r:embed="rId12">
                <a:clrChange>
                  <a:clrFrom>
                    <a:srgbClr val="03B0EC"/>
                  </a:clrFrom>
                  <a:clrTo>
                    <a:srgbClr val="03B0EC">
                      <a:alpha val="0"/>
                    </a:srgbClr>
                  </a:clrTo>
                </a:clrChange>
              </a:blip>
              <a:stretch>
                <a:fillRect/>
              </a:stretch>
            </p:blipFill>
            <p:spPr>
              <a:xfrm>
                <a:off x="3149600" y="5202481"/>
                <a:ext cx="489554" cy="240499"/>
              </a:xfrm>
              <a:prstGeom prst="rect">
                <a:avLst/>
              </a:prstGeom>
            </p:spPr>
          </p:pic>
        </p:grpSp>
        <p:sp>
          <p:nvSpPr>
            <p:cNvPr id="198" name="Title 2"/>
            <p:cNvSpPr txBox="1">
              <a:spLocks/>
            </p:cNvSpPr>
            <p:nvPr/>
          </p:nvSpPr>
          <p:spPr bwMode="gray">
            <a:xfrm>
              <a:off x="8785284" y="2613446"/>
              <a:ext cx="1127342" cy="235772"/>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App</a:t>
              </a:r>
            </a:p>
          </p:txBody>
        </p:sp>
      </p:grpSp>
      <p:grpSp>
        <p:nvGrpSpPr>
          <p:cNvPr id="212" name="Group 211"/>
          <p:cNvGrpSpPr/>
          <p:nvPr/>
        </p:nvGrpSpPr>
        <p:grpSpPr>
          <a:xfrm>
            <a:off x="2179454" y="1466087"/>
            <a:ext cx="2119483" cy="1907242"/>
            <a:chOff x="3149557" y="2383526"/>
            <a:chExt cx="2381510" cy="2143029"/>
          </a:xfrm>
        </p:grpSpPr>
        <p:sp>
          <p:nvSpPr>
            <p:cNvPr id="213" name="Oval 212"/>
            <p:cNvSpPr/>
            <p:nvPr/>
          </p:nvSpPr>
          <p:spPr>
            <a:xfrm>
              <a:off x="3388038" y="2383526"/>
              <a:ext cx="2143029" cy="214302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err="1"/>
            </a:p>
          </p:txBody>
        </p:sp>
        <p:sp>
          <p:nvSpPr>
            <p:cNvPr id="214" name="Title 2"/>
            <p:cNvSpPr txBox="1">
              <a:spLocks/>
            </p:cNvSpPr>
            <p:nvPr/>
          </p:nvSpPr>
          <p:spPr bwMode="gray">
            <a:xfrm>
              <a:off x="4561618" y="2755811"/>
              <a:ext cx="785961" cy="315549"/>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Device</a:t>
              </a:r>
            </a:p>
          </p:txBody>
        </p:sp>
        <p:grpSp>
          <p:nvGrpSpPr>
            <p:cNvPr id="215" name="Group 214"/>
            <p:cNvGrpSpPr/>
            <p:nvPr/>
          </p:nvGrpSpPr>
          <p:grpSpPr>
            <a:xfrm>
              <a:off x="3149557" y="2579376"/>
              <a:ext cx="1934846" cy="1619311"/>
              <a:chOff x="4753935" y="2347294"/>
              <a:chExt cx="2328924" cy="1949123"/>
            </a:xfrm>
          </p:grpSpPr>
          <p:grpSp>
            <p:nvGrpSpPr>
              <p:cNvPr id="216" name="Group 215"/>
              <p:cNvGrpSpPr/>
              <p:nvPr/>
            </p:nvGrpSpPr>
            <p:grpSpPr>
              <a:xfrm>
                <a:off x="5104064" y="2347294"/>
                <a:ext cx="1202171" cy="848141"/>
                <a:chOff x="5637083" y="2516146"/>
                <a:chExt cx="1081587" cy="763068"/>
              </a:xfrm>
              <a:effectLst/>
            </p:grpSpPr>
            <p:sp>
              <p:nvSpPr>
                <p:cNvPr id="226" name="Rectangle 225"/>
                <p:cNvSpPr/>
                <p:nvPr/>
              </p:nvSpPr>
              <p:spPr>
                <a:xfrm>
                  <a:off x="5654591" y="2536616"/>
                  <a:ext cx="1055046" cy="725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7" name="Freeform 226"/>
                <p:cNvSpPr/>
                <p:nvPr/>
              </p:nvSpPr>
              <p:spPr>
                <a:xfrm rot="16200000">
                  <a:off x="5796343" y="2356886"/>
                  <a:ext cx="763068" cy="1081587"/>
                </a:xfrm>
                <a:custGeom>
                  <a:avLst/>
                  <a:gdLst>
                    <a:gd name="connsiteX0" fmla="*/ 406178 w 763068"/>
                    <a:gd name="connsiteY0" fmla="*/ 1034831 h 1081587"/>
                    <a:gd name="connsiteX1" fmla="*/ 381535 w 763068"/>
                    <a:gd name="connsiteY1" fmla="*/ 1010188 h 1081587"/>
                    <a:gd name="connsiteX2" fmla="*/ 356892 w 763068"/>
                    <a:gd name="connsiteY2" fmla="*/ 1034831 h 1081587"/>
                    <a:gd name="connsiteX3" fmla="*/ 381535 w 763068"/>
                    <a:gd name="connsiteY3" fmla="*/ 1059474 h 1081587"/>
                    <a:gd name="connsiteX4" fmla="*/ 406178 w 763068"/>
                    <a:gd name="connsiteY4" fmla="*/ 1034831 h 1081587"/>
                    <a:gd name="connsiteX5" fmla="*/ 725122 w 763068"/>
                    <a:gd name="connsiteY5" fmla="*/ 41153 h 1081587"/>
                    <a:gd name="connsiteX6" fmla="*/ 37947 w 763068"/>
                    <a:gd name="connsiteY6" fmla="*/ 41153 h 1081587"/>
                    <a:gd name="connsiteX7" fmla="*/ 37947 w 763068"/>
                    <a:gd name="connsiteY7" fmla="*/ 985504 h 1081587"/>
                    <a:gd name="connsiteX8" fmla="*/ 725122 w 763068"/>
                    <a:gd name="connsiteY8" fmla="*/ 985504 h 1081587"/>
                    <a:gd name="connsiteX9" fmla="*/ 763068 w 763068"/>
                    <a:gd name="connsiteY9" fmla="*/ 36475 h 1081587"/>
                    <a:gd name="connsiteX10" fmla="*/ 763068 w 763068"/>
                    <a:gd name="connsiteY10" fmla="*/ 1045112 h 1081587"/>
                    <a:gd name="connsiteX11" fmla="*/ 726593 w 763068"/>
                    <a:gd name="connsiteY11" fmla="*/ 1081587 h 1081587"/>
                    <a:gd name="connsiteX12" fmla="*/ 36475 w 763068"/>
                    <a:gd name="connsiteY12" fmla="*/ 1081587 h 1081587"/>
                    <a:gd name="connsiteX13" fmla="*/ 0 w 763068"/>
                    <a:gd name="connsiteY13" fmla="*/ 1045112 h 1081587"/>
                    <a:gd name="connsiteX14" fmla="*/ 0 w 763068"/>
                    <a:gd name="connsiteY14" fmla="*/ 36475 h 1081587"/>
                    <a:gd name="connsiteX15" fmla="*/ 36475 w 763068"/>
                    <a:gd name="connsiteY15" fmla="*/ 0 h 1081587"/>
                    <a:gd name="connsiteX16" fmla="*/ 726593 w 763068"/>
                    <a:gd name="connsiteY16" fmla="*/ 0 h 1081587"/>
                    <a:gd name="connsiteX17" fmla="*/ 763068 w 763068"/>
                    <a:gd name="connsiteY17" fmla="*/ 36475 h 108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068" h="1081587">
                      <a:moveTo>
                        <a:pt x="406178" y="1034831"/>
                      </a:moveTo>
                      <a:cubicBezTo>
                        <a:pt x="406178" y="1021221"/>
                        <a:pt x="395145" y="1010188"/>
                        <a:pt x="381535" y="1010188"/>
                      </a:cubicBezTo>
                      <a:cubicBezTo>
                        <a:pt x="367925" y="1010188"/>
                        <a:pt x="356892" y="1021221"/>
                        <a:pt x="356892" y="1034831"/>
                      </a:cubicBezTo>
                      <a:cubicBezTo>
                        <a:pt x="356892" y="1048441"/>
                        <a:pt x="367925" y="1059474"/>
                        <a:pt x="381535" y="1059474"/>
                      </a:cubicBezTo>
                      <a:cubicBezTo>
                        <a:pt x="395145" y="1059474"/>
                        <a:pt x="406178" y="1048441"/>
                        <a:pt x="406178" y="1034831"/>
                      </a:cubicBezTo>
                      <a:close/>
                      <a:moveTo>
                        <a:pt x="725122" y="41153"/>
                      </a:moveTo>
                      <a:lnTo>
                        <a:pt x="37947" y="41153"/>
                      </a:lnTo>
                      <a:lnTo>
                        <a:pt x="37947" y="985504"/>
                      </a:lnTo>
                      <a:lnTo>
                        <a:pt x="725122" y="985504"/>
                      </a:lnTo>
                      <a:close/>
                      <a:moveTo>
                        <a:pt x="763068" y="36475"/>
                      </a:moveTo>
                      <a:lnTo>
                        <a:pt x="763068" y="1045112"/>
                      </a:lnTo>
                      <a:cubicBezTo>
                        <a:pt x="763068" y="1065257"/>
                        <a:pt x="746738" y="1081587"/>
                        <a:pt x="726593" y="1081587"/>
                      </a:cubicBezTo>
                      <a:lnTo>
                        <a:pt x="36475" y="1081587"/>
                      </a:lnTo>
                      <a:cubicBezTo>
                        <a:pt x="16330" y="1081587"/>
                        <a:pt x="0" y="1065257"/>
                        <a:pt x="0" y="1045112"/>
                      </a:cubicBezTo>
                      <a:lnTo>
                        <a:pt x="0" y="36475"/>
                      </a:lnTo>
                      <a:cubicBezTo>
                        <a:pt x="0" y="16330"/>
                        <a:pt x="16330" y="0"/>
                        <a:pt x="36475" y="0"/>
                      </a:cubicBezTo>
                      <a:lnTo>
                        <a:pt x="726593" y="0"/>
                      </a:lnTo>
                      <a:cubicBezTo>
                        <a:pt x="746738" y="0"/>
                        <a:pt x="763068" y="16330"/>
                        <a:pt x="763068" y="364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17" name="Group 216"/>
              <p:cNvGrpSpPr/>
              <p:nvPr/>
            </p:nvGrpSpPr>
            <p:grpSpPr>
              <a:xfrm>
                <a:off x="5068322" y="3077247"/>
                <a:ext cx="2014537" cy="1151642"/>
                <a:chOff x="5211310" y="3457495"/>
                <a:chExt cx="1812468" cy="1036126"/>
              </a:xfrm>
              <a:effectLst/>
            </p:grpSpPr>
            <p:sp>
              <p:nvSpPr>
                <p:cNvPr id="224" name="Rectangle 223"/>
                <p:cNvSpPr/>
                <p:nvPr/>
              </p:nvSpPr>
              <p:spPr>
                <a:xfrm>
                  <a:off x="5425987" y="3482303"/>
                  <a:ext cx="1380540" cy="974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5" name="Freeform 224"/>
                <p:cNvSpPr/>
                <p:nvPr/>
              </p:nvSpPr>
              <p:spPr>
                <a:xfrm rot="16200000">
                  <a:off x="5599481" y="3069324"/>
                  <a:ext cx="1036126" cy="1812468"/>
                </a:xfrm>
                <a:custGeom>
                  <a:avLst/>
                  <a:gdLst>
                    <a:gd name="connsiteX0" fmla="*/ 985092 w 1036126"/>
                    <a:gd name="connsiteY0" fmla="*/ 240173 h 1812468"/>
                    <a:gd name="connsiteX1" fmla="*/ 60897 w 1036126"/>
                    <a:gd name="connsiteY1" fmla="*/ 240173 h 1812468"/>
                    <a:gd name="connsiteX2" fmla="*/ 60897 w 1036126"/>
                    <a:gd name="connsiteY2" fmla="*/ 1582543 h 1812468"/>
                    <a:gd name="connsiteX3" fmla="*/ 985092 w 1036126"/>
                    <a:gd name="connsiteY3" fmla="*/ 1582543 h 1812468"/>
                    <a:gd name="connsiteX4" fmla="*/ 1036126 w 1036126"/>
                    <a:gd name="connsiteY4" fmla="*/ 233881 h 1812468"/>
                    <a:gd name="connsiteX5" fmla="*/ 1036126 w 1036126"/>
                    <a:gd name="connsiteY5" fmla="*/ 1590417 h 1812468"/>
                    <a:gd name="connsiteX6" fmla="*/ 987071 w 1036126"/>
                    <a:gd name="connsiteY6" fmla="*/ 1639472 h 1812468"/>
                    <a:gd name="connsiteX7" fmla="*/ 58917 w 1036126"/>
                    <a:gd name="connsiteY7" fmla="*/ 1639472 h 1812468"/>
                    <a:gd name="connsiteX8" fmla="*/ 57712 w 1036126"/>
                    <a:gd name="connsiteY8" fmla="*/ 1638973 h 1812468"/>
                    <a:gd name="connsiteX9" fmla="*/ 57712 w 1036126"/>
                    <a:gd name="connsiteY9" fmla="*/ 1802915 h 1812468"/>
                    <a:gd name="connsiteX10" fmla="*/ 48093 w 1036126"/>
                    <a:gd name="connsiteY10" fmla="*/ 1812468 h 1812468"/>
                    <a:gd name="connsiteX11" fmla="*/ 25564 w 1036126"/>
                    <a:gd name="connsiteY11" fmla="*/ 1812184 h 1812468"/>
                    <a:gd name="connsiteX12" fmla="*/ 0 w 1036126"/>
                    <a:gd name="connsiteY12" fmla="*/ 1759268 h 1812468"/>
                    <a:gd name="connsiteX13" fmla="*/ 0 w 1036126"/>
                    <a:gd name="connsiteY13" fmla="*/ 1003446 h 1812468"/>
                    <a:gd name="connsiteX14" fmla="*/ 0 w 1036126"/>
                    <a:gd name="connsiteY14" fmla="*/ 815813 h 1812468"/>
                    <a:gd name="connsiteX15" fmla="*/ 0 w 1036126"/>
                    <a:gd name="connsiteY15" fmla="*/ 53563 h 1812468"/>
                    <a:gd name="connsiteX16" fmla="*/ 25564 w 1036126"/>
                    <a:gd name="connsiteY16" fmla="*/ 286 h 1812468"/>
                    <a:gd name="connsiteX17" fmla="*/ 48093 w 1036126"/>
                    <a:gd name="connsiteY17" fmla="*/ 0 h 1812468"/>
                    <a:gd name="connsiteX18" fmla="*/ 57712 w 1036126"/>
                    <a:gd name="connsiteY18" fmla="*/ 9619 h 1812468"/>
                    <a:gd name="connsiteX19" fmla="*/ 57712 w 1036126"/>
                    <a:gd name="connsiteY19" fmla="*/ 185324 h 1812468"/>
                    <a:gd name="connsiteX20" fmla="*/ 58917 w 1036126"/>
                    <a:gd name="connsiteY20" fmla="*/ 184825 h 1812468"/>
                    <a:gd name="connsiteX21" fmla="*/ 987071 w 1036126"/>
                    <a:gd name="connsiteY21" fmla="*/ 184825 h 1812468"/>
                    <a:gd name="connsiteX22" fmla="*/ 1036126 w 1036126"/>
                    <a:gd name="connsiteY22" fmla="*/ 233881 h 18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6126" h="1812468">
                      <a:moveTo>
                        <a:pt x="985092" y="240173"/>
                      </a:moveTo>
                      <a:lnTo>
                        <a:pt x="60897" y="240173"/>
                      </a:lnTo>
                      <a:lnTo>
                        <a:pt x="60897" y="1582543"/>
                      </a:lnTo>
                      <a:lnTo>
                        <a:pt x="985092" y="1582543"/>
                      </a:lnTo>
                      <a:close/>
                      <a:moveTo>
                        <a:pt x="1036126" y="233881"/>
                      </a:moveTo>
                      <a:lnTo>
                        <a:pt x="1036126" y="1590417"/>
                      </a:lnTo>
                      <a:cubicBezTo>
                        <a:pt x="1036126" y="1617509"/>
                        <a:pt x="1014163" y="1639472"/>
                        <a:pt x="987071" y="1639472"/>
                      </a:cubicBezTo>
                      <a:lnTo>
                        <a:pt x="58917" y="1639472"/>
                      </a:lnTo>
                      <a:lnTo>
                        <a:pt x="57712" y="1638973"/>
                      </a:lnTo>
                      <a:lnTo>
                        <a:pt x="57712" y="1802915"/>
                      </a:lnTo>
                      <a:cubicBezTo>
                        <a:pt x="57712" y="1808191"/>
                        <a:pt x="53406" y="1812468"/>
                        <a:pt x="48093" y="1812468"/>
                      </a:cubicBezTo>
                      <a:cubicBezTo>
                        <a:pt x="40584" y="1812374"/>
                        <a:pt x="33074" y="1812279"/>
                        <a:pt x="25564" y="1812184"/>
                      </a:cubicBezTo>
                      <a:cubicBezTo>
                        <a:pt x="20252" y="1812184"/>
                        <a:pt x="0" y="1772235"/>
                        <a:pt x="0" y="1759268"/>
                      </a:cubicBezTo>
                      <a:lnTo>
                        <a:pt x="0" y="1003446"/>
                      </a:lnTo>
                      <a:lnTo>
                        <a:pt x="0" y="815813"/>
                      </a:lnTo>
                      <a:lnTo>
                        <a:pt x="0" y="53563"/>
                      </a:lnTo>
                      <a:cubicBezTo>
                        <a:pt x="0" y="40507"/>
                        <a:pt x="20252" y="286"/>
                        <a:pt x="25564" y="286"/>
                      </a:cubicBezTo>
                      <a:cubicBezTo>
                        <a:pt x="33074" y="191"/>
                        <a:pt x="40584" y="95"/>
                        <a:pt x="48093" y="0"/>
                      </a:cubicBezTo>
                      <a:cubicBezTo>
                        <a:pt x="53406" y="0"/>
                        <a:pt x="57712" y="4306"/>
                        <a:pt x="57712" y="9619"/>
                      </a:cubicBezTo>
                      <a:lnTo>
                        <a:pt x="57712" y="185324"/>
                      </a:lnTo>
                      <a:lnTo>
                        <a:pt x="58917" y="184825"/>
                      </a:lnTo>
                      <a:lnTo>
                        <a:pt x="987071" y="184825"/>
                      </a:lnTo>
                      <a:cubicBezTo>
                        <a:pt x="1014163" y="184825"/>
                        <a:pt x="1036126" y="206788"/>
                        <a:pt x="1036126" y="23388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18" name="Group 217"/>
              <p:cNvGrpSpPr/>
              <p:nvPr/>
            </p:nvGrpSpPr>
            <p:grpSpPr>
              <a:xfrm>
                <a:off x="4753935" y="2724258"/>
                <a:ext cx="416547" cy="700350"/>
                <a:chOff x="4747178" y="3245817"/>
                <a:chExt cx="374765" cy="630101"/>
              </a:xfrm>
              <a:effectLst/>
            </p:grpSpPr>
            <p:sp>
              <p:nvSpPr>
                <p:cNvPr id="222" name="Rectangle 221"/>
                <p:cNvSpPr/>
                <p:nvPr/>
              </p:nvSpPr>
              <p:spPr>
                <a:xfrm>
                  <a:off x="4771836" y="3251873"/>
                  <a:ext cx="327004" cy="623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3" name="Freeform 222"/>
                <p:cNvSpPr/>
                <p:nvPr/>
              </p:nvSpPr>
              <p:spPr>
                <a:xfrm>
                  <a:off x="4747178" y="3245817"/>
                  <a:ext cx="374765" cy="630101"/>
                </a:xfrm>
                <a:custGeom>
                  <a:avLst/>
                  <a:gdLst>
                    <a:gd name="connsiteX0" fmla="*/ 671823 w 1343649"/>
                    <a:gd name="connsiteY0" fmla="*/ 2045553 h 2259105"/>
                    <a:gd name="connsiteX1" fmla="*/ 598117 w 1343649"/>
                    <a:gd name="connsiteY1" fmla="*/ 2119259 h 2259105"/>
                    <a:gd name="connsiteX2" fmla="*/ 671823 w 1343649"/>
                    <a:gd name="connsiteY2" fmla="*/ 2192965 h 2259105"/>
                    <a:gd name="connsiteX3" fmla="*/ 745529 w 1343649"/>
                    <a:gd name="connsiteY3" fmla="*/ 2119259 h 2259105"/>
                    <a:gd name="connsiteX4" fmla="*/ 671823 w 1343649"/>
                    <a:gd name="connsiteY4" fmla="*/ 2045553 h 2259105"/>
                    <a:gd name="connsiteX5" fmla="*/ 110740 w 1343649"/>
                    <a:gd name="connsiteY5" fmla="*/ 111284 h 2259105"/>
                    <a:gd name="connsiteX6" fmla="*/ 110740 w 1343649"/>
                    <a:gd name="connsiteY6" fmla="*/ 1971725 h 2259105"/>
                    <a:gd name="connsiteX7" fmla="*/ 1232909 w 1343649"/>
                    <a:gd name="connsiteY7" fmla="*/ 1971725 h 2259105"/>
                    <a:gd name="connsiteX8" fmla="*/ 1232909 w 1343649"/>
                    <a:gd name="connsiteY8" fmla="*/ 111284 h 2259105"/>
                    <a:gd name="connsiteX9" fmla="*/ 120592 w 1343649"/>
                    <a:gd name="connsiteY9" fmla="*/ 0 h 2259105"/>
                    <a:gd name="connsiteX10" fmla="*/ 1223057 w 1343649"/>
                    <a:gd name="connsiteY10" fmla="*/ 0 h 2259105"/>
                    <a:gd name="connsiteX11" fmla="*/ 1343649 w 1343649"/>
                    <a:gd name="connsiteY11" fmla="*/ 120592 h 2259105"/>
                    <a:gd name="connsiteX12" fmla="*/ 1343649 w 1343649"/>
                    <a:gd name="connsiteY12" fmla="*/ 2138513 h 2259105"/>
                    <a:gd name="connsiteX13" fmla="*/ 1223057 w 1343649"/>
                    <a:gd name="connsiteY13" fmla="*/ 2259105 h 2259105"/>
                    <a:gd name="connsiteX14" fmla="*/ 120592 w 1343649"/>
                    <a:gd name="connsiteY14" fmla="*/ 2259105 h 2259105"/>
                    <a:gd name="connsiteX15" fmla="*/ 0 w 1343649"/>
                    <a:gd name="connsiteY15" fmla="*/ 2138513 h 2259105"/>
                    <a:gd name="connsiteX16" fmla="*/ 0 w 1343649"/>
                    <a:gd name="connsiteY16" fmla="*/ 120592 h 2259105"/>
                    <a:gd name="connsiteX17" fmla="*/ 120592 w 1343649"/>
                    <a:gd name="connsiteY17" fmla="*/ 0 h 22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649" h="2259105">
                      <a:moveTo>
                        <a:pt x="671823" y="2045553"/>
                      </a:moveTo>
                      <a:cubicBezTo>
                        <a:pt x="631116" y="2045553"/>
                        <a:pt x="598117" y="2078552"/>
                        <a:pt x="598117" y="2119259"/>
                      </a:cubicBezTo>
                      <a:cubicBezTo>
                        <a:pt x="598117" y="2159966"/>
                        <a:pt x="631116" y="2192965"/>
                        <a:pt x="671823" y="2192965"/>
                      </a:cubicBezTo>
                      <a:cubicBezTo>
                        <a:pt x="712530" y="2192965"/>
                        <a:pt x="745529" y="2159966"/>
                        <a:pt x="745529" y="2119259"/>
                      </a:cubicBezTo>
                      <a:cubicBezTo>
                        <a:pt x="745529" y="2078552"/>
                        <a:pt x="712530" y="2045553"/>
                        <a:pt x="671823" y="2045553"/>
                      </a:cubicBezTo>
                      <a:close/>
                      <a:moveTo>
                        <a:pt x="110740" y="111284"/>
                      </a:moveTo>
                      <a:lnTo>
                        <a:pt x="110740" y="1971725"/>
                      </a:lnTo>
                      <a:lnTo>
                        <a:pt x="1232909" y="1971725"/>
                      </a:lnTo>
                      <a:lnTo>
                        <a:pt x="1232909" y="111284"/>
                      </a:lnTo>
                      <a:close/>
                      <a:moveTo>
                        <a:pt x="120592" y="0"/>
                      </a:moveTo>
                      <a:lnTo>
                        <a:pt x="1223057" y="0"/>
                      </a:lnTo>
                      <a:cubicBezTo>
                        <a:pt x="1289658" y="0"/>
                        <a:pt x="1343649" y="53991"/>
                        <a:pt x="1343649" y="120592"/>
                      </a:cubicBezTo>
                      <a:lnTo>
                        <a:pt x="1343649" y="2138513"/>
                      </a:lnTo>
                      <a:cubicBezTo>
                        <a:pt x="1343649" y="2205114"/>
                        <a:pt x="1289658" y="2259105"/>
                        <a:pt x="1223057" y="2259105"/>
                      </a:cubicBezTo>
                      <a:lnTo>
                        <a:pt x="120592" y="2259105"/>
                      </a:lnTo>
                      <a:cubicBezTo>
                        <a:pt x="53991" y="2259105"/>
                        <a:pt x="0" y="2205114"/>
                        <a:pt x="0" y="2138513"/>
                      </a:cubicBezTo>
                      <a:lnTo>
                        <a:pt x="0" y="120592"/>
                      </a:lnTo>
                      <a:cubicBezTo>
                        <a:pt x="0" y="53991"/>
                        <a:pt x="53991" y="0"/>
                        <a:pt x="1205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19" name="Group 218"/>
              <p:cNvGrpSpPr/>
              <p:nvPr/>
            </p:nvGrpSpPr>
            <p:grpSpPr>
              <a:xfrm>
                <a:off x="6528914" y="3933249"/>
                <a:ext cx="217901" cy="363168"/>
                <a:chOff x="5120469" y="3847964"/>
                <a:chExt cx="196044" cy="326740"/>
              </a:xfrm>
              <a:effectLst/>
            </p:grpSpPr>
            <p:sp>
              <p:nvSpPr>
                <p:cNvPr id="220" name="Rounded Rectangle 219"/>
                <p:cNvSpPr/>
                <p:nvPr/>
              </p:nvSpPr>
              <p:spPr>
                <a:xfrm>
                  <a:off x="5134704" y="3912433"/>
                  <a:ext cx="176134" cy="194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1" name="Freeform 28"/>
                <p:cNvSpPr>
                  <a:spLocks noEditPoints="1"/>
                </p:cNvSpPr>
                <p:nvPr/>
              </p:nvSpPr>
              <p:spPr bwMode="auto">
                <a:xfrm>
                  <a:off x="5120469" y="3847964"/>
                  <a:ext cx="196044" cy="326740"/>
                </a:xfrm>
                <a:custGeom>
                  <a:avLst/>
                  <a:gdLst>
                    <a:gd name="T0" fmla="*/ 56 w 960"/>
                    <a:gd name="T1" fmla="*/ 441 h 1600"/>
                    <a:gd name="T2" fmla="*/ 70 w 960"/>
                    <a:gd name="T3" fmla="*/ 382 h 1600"/>
                    <a:gd name="T4" fmla="*/ 106 w 960"/>
                    <a:gd name="T5" fmla="*/ 336 h 1600"/>
                    <a:gd name="T6" fmla="*/ 155 w 960"/>
                    <a:gd name="T7" fmla="*/ 306 h 1600"/>
                    <a:gd name="T8" fmla="*/ 215 w 960"/>
                    <a:gd name="T9" fmla="*/ 252 h 1600"/>
                    <a:gd name="T10" fmla="*/ 229 w 960"/>
                    <a:gd name="T11" fmla="*/ 150 h 1600"/>
                    <a:gd name="T12" fmla="*/ 239 w 960"/>
                    <a:gd name="T13" fmla="*/ 106 h 1600"/>
                    <a:gd name="T14" fmla="*/ 285 w 960"/>
                    <a:gd name="T15" fmla="*/ 56 h 1600"/>
                    <a:gd name="T16" fmla="*/ 364 w 960"/>
                    <a:gd name="T17" fmla="*/ 18 h 1600"/>
                    <a:gd name="T18" fmla="*/ 476 w 960"/>
                    <a:gd name="T19" fmla="*/ 0 h 1600"/>
                    <a:gd name="T20" fmla="*/ 572 w 960"/>
                    <a:gd name="T21" fmla="*/ 2 h 1600"/>
                    <a:gd name="T22" fmla="*/ 675 w 960"/>
                    <a:gd name="T23" fmla="*/ 26 h 1600"/>
                    <a:gd name="T24" fmla="*/ 747 w 960"/>
                    <a:gd name="T25" fmla="*/ 66 h 1600"/>
                    <a:gd name="T26" fmla="*/ 783 w 960"/>
                    <a:gd name="T27" fmla="*/ 120 h 1600"/>
                    <a:gd name="T28" fmla="*/ 793 w 960"/>
                    <a:gd name="T29" fmla="*/ 222 h 1600"/>
                    <a:gd name="T30" fmla="*/ 807 w 960"/>
                    <a:gd name="T31" fmla="*/ 260 h 1600"/>
                    <a:gd name="T32" fmla="*/ 882 w 960"/>
                    <a:gd name="T33" fmla="*/ 318 h 1600"/>
                    <a:gd name="T34" fmla="*/ 922 w 960"/>
                    <a:gd name="T35" fmla="*/ 346 h 1600"/>
                    <a:gd name="T36" fmla="*/ 952 w 960"/>
                    <a:gd name="T37" fmla="*/ 396 h 1600"/>
                    <a:gd name="T38" fmla="*/ 960 w 960"/>
                    <a:gd name="T39" fmla="*/ 791 h 1600"/>
                    <a:gd name="T40" fmla="*/ 960 w 960"/>
                    <a:gd name="T41" fmla="*/ 1173 h 1600"/>
                    <a:gd name="T42" fmla="*/ 940 w 960"/>
                    <a:gd name="T43" fmla="*/ 1228 h 1600"/>
                    <a:gd name="T44" fmla="*/ 910 w 960"/>
                    <a:gd name="T45" fmla="*/ 1262 h 1600"/>
                    <a:gd name="T46" fmla="*/ 844 w 960"/>
                    <a:gd name="T47" fmla="*/ 1306 h 1600"/>
                    <a:gd name="T48" fmla="*/ 797 w 960"/>
                    <a:gd name="T49" fmla="*/ 1356 h 1600"/>
                    <a:gd name="T50" fmla="*/ 789 w 960"/>
                    <a:gd name="T51" fmla="*/ 1450 h 1600"/>
                    <a:gd name="T52" fmla="*/ 767 w 960"/>
                    <a:gd name="T53" fmla="*/ 1506 h 1600"/>
                    <a:gd name="T54" fmla="*/ 711 w 960"/>
                    <a:gd name="T55" fmla="*/ 1554 h 1600"/>
                    <a:gd name="T56" fmla="*/ 623 w 960"/>
                    <a:gd name="T57" fmla="*/ 1588 h 1600"/>
                    <a:gd name="T58" fmla="*/ 510 w 960"/>
                    <a:gd name="T59" fmla="*/ 1600 h 1600"/>
                    <a:gd name="T60" fmla="*/ 424 w 960"/>
                    <a:gd name="T61" fmla="*/ 1592 h 1600"/>
                    <a:gd name="T62" fmla="*/ 327 w 960"/>
                    <a:gd name="T63" fmla="*/ 1564 h 1600"/>
                    <a:gd name="T64" fmla="*/ 261 w 960"/>
                    <a:gd name="T65" fmla="*/ 1520 h 1600"/>
                    <a:gd name="T66" fmla="*/ 229 w 960"/>
                    <a:gd name="T67" fmla="*/ 1464 h 1600"/>
                    <a:gd name="T68" fmla="*/ 223 w 960"/>
                    <a:gd name="T69" fmla="*/ 1366 h 1600"/>
                    <a:gd name="T70" fmla="*/ 193 w 960"/>
                    <a:gd name="T71" fmla="*/ 1322 h 1600"/>
                    <a:gd name="T72" fmla="*/ 118 w 960"/>
                    <a:gd name="T73" fmla="*/ 1270 h 1600"/>
                    <a:gd name="T74" fmla="*/ 86 w 960"/>
                    <a:gd name="T75" fmla="*/ 1242 h 1600"/>
                    <a:gd name="T76" fmla="*/ 60 w 960"/>
                    <a:gd name="T77" fmla="*/ 1189 h 1600"/>
                    <a:gd name="T78" fmla="*/ 44 w 960"/>
                    <a:gd name="T79" fmla="*/ 1057 h 1600"/>
                    <a:gd name="T80" fmla="*/ 30 w 960"/>
                    <a:gd name="T81" fmla="*/ 1047 h 1600"/>
                    <a:gd name="T82" fmla="*/ 30 w 960"/>
                    <a:gd name="T83" fmla="*/ 811 h 1600"/>
                    <a:gd name="T84" fmla="*/ 56 w 960"/>
                    <a:gd name="T85" fmla="*/ 801 h 1600"/>
                    <a:gd name="T86" fmla="*/ 52 w 960"/>
                    <a:gd name="T87" fmla="*/ 691 h 1600"/>
                    <a:gd name="T88" fmla="*/ 14 w 960"/>
                    <a:gd name="T89" fmla="*/ 675 h 1600"/>
                    <a:gd name="T90" fmla="*/ 0 w 960"/>
                    <a:gd name="T91" fmla="*/ 637 h 1600"/>
                    <a:gd name="T92" fmla="*/ 4 w 960"/>
                    <a:gd name="T93" fmla="*/ 561 h 1600"/>
                    <a:gd name="T94" fmla="*/ 32 w 960"/>
                    <a:gd name="T95" fmla="*/ 533 h 1600"/>
                    <a:gd name="T96" fmla="*/ 127 w 960"/>
                    <a:gd name="T97" fmla="*/ 1111 h 1600"/>
                    <a:gd name="T98" fmla="*/ 137 w 960"/>
                    <a:gd name="T99" fmla="*/ 1157 h 1600"/>
                    <a:gd name="T100" fmla="*/ 201 w 960"/>
                    <a:gd name="T101" fmla="*/ 1220 h 1600"/>
                    <a:gd name="T102" fmla="*/ 771 w 960"/>
                    <a:gd name="T103" fmla="*/ 1230 h 1600"/>
                    <a:gd name="T104" fmla="*/ 819 w 960"/>
                    <a:gd name="T105" fmla="*/ 1220 h 1600"/>
                    <a:gd name="T106" fmla="*/ 884 w 960"/>
                    <a:gd name="T107" fmla="*/ 1157 h 1600"/>
                    <a:gd name="T108" fmla="*/ 894 w 960"/>
                    <a:gd name="T109" fmla="*/ 485 h 1600"/>
                    <a:gd name="T110" fmla="*/ 884 w 960"/>
                    <a:gd name="T111" fmla="*/ 439 h 1600"/>
                    <a:gd name="T112" fmla="*/ 819 w 960"/>
                    <a:gd name="T113" fmla="*/ 374 h 1600"/>
                    <a:gd name="T114" fmla="*/ 247 w 960"/>
                    <a:gd name="T115" fmla="*/ 366 h 1600"/>
                    <a:gd name="T116" fmla="*/ 201 w 960"/>
                    <a:gd name="T117" fmla="*/ 374 h 1600"/>
                    <a:gd name="T118" fmla="*/ 137 w 960"/>
                    <a:gd name="T119" fmla="*/ 439 h 1600"/>
                    <a:gd name="T120" fmla="*/ 127 w 960"/>
                    <a:gd name="T121" fmla="*/ 1111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0" h="1600">
                      <a:moveTo>
                        <a:pt x="52" y="529"/>
                      </a:moveTo>
                      <a:lnTo>
                        <a:pt x="56" y="529"/>
                      </a:lnTo>
                      <a:lnTo>
                        <a:pt x="56" y="441"/>
                      </a:lnTo>
                      <a:lnTo>
                        <a:pt x="56" y="441"/>
                      </a:lnTo>
                      <a:lnTo>
                        <a:pt x="58" y="425"/>
                      </a:lnTo>
                      <a:lnTo>
                        <a:pt x="60" y="411"/>
                      </a:lnTo>
                      <a:lnTo>
                        <a:pt x="64" y="396"/>
                      </a:lnTo>
                      <a:lnTo>
                        <a:pt x="70" y="382"/>
                      </a:lnTo>
                      <a:lnTo>
                        <a:pt x="78" y="370"/>
                      </a:lnTo>
                      <a:lnTo>
                        <a:pt x="86" y="358"/>
                      </a:lnTo>
                      <a:lnTo>
                        <a:pt x="96" y="346"/>
                      </a:lnTo>
                      <a:lnTo>
                        <a:pt x="106" y="336"/>
                      </a:lnTo>
                      <a:lnTo>
                        <a:pt x="106" y="336"/>
                      </a:lnTo>
                      <a:lnTo>
                        <a:pt x="118" y="328"/>
                      </a:lnTo>
                      <a:lnTo>
                        <a:pt x="135" y="318"/>
                      </a:lnTo>
                      <a:lnTo>
                        <a:pt x="155" y="306"/>
                      </a:lnTo>
                      <a:lnTo>
                        <a:pt x="175" y="292"/>
                      </a:lnTo>
                      <a:lnTo>
                        <a:pt x="193" y="278"/>
                      </a:lnTo>
                      <a:lnTo>
                        <a:pt x="209" y="260"/>
                      </a:lnTo>
                      <a:lnTo>
                        <a:pt x="215" y="252"/>
                      </a:lnTo>
                      <a:lnTo>
                        <a:pt x="219" y="242"/>
                      </a:lnTo>
                      <a:lnTo>
                        <a:pt x="223" y="232"/>
                      </a:lnTo>
                      <a:lnTo>
                        <a:pt x="223" y="222"/>
                      </a:lnTo>
                      <a:lnTo>
                        <a:pt x="229" y="150"/>
                      </a:lnTo>
                      <a:lnTo>
                        <a:pt x="229" y="150"/>
                      </a:lnTo>
                      <a:lnTo>
                        <a:pt x="229" y="134"/>
                      </a:lnTo>
                      <a:lnTo>
                        <a:pt x="233" y="120"/>
                      </a:lnTo>
                      <a:lnTo>
                        <a:pt x="239" y="106"/>
                      </a:lnTo>
                      <a:lnTo>
                        <a:pt x="247" y="92"/>
                      </a:lnTo>
                      <a:lnTo>
                        <a:pt x="257" y="80"/>
                      </a:lnTo>
                      <a:lnTo>
                        <a:pt x="269" y="66"/>
                      </a:lnTo>
                      <a:lnTo>
                        <a:pt x="285" y="56"/>
                      </a:lnTo>
                      <a:lnTo>
                        <a:pt x="301" y="44"/>
                      </a:lnTo>
                      <a:lnTo>
                        <a:pt x="319" y="34"/>
                      </a:lnTo>
                      <a:lnTo>
                        <a:pt x="341" y="26"/>
                      </a:lnTo>
                      <a:lnTo>
                        <a:pt x="364" y="18"/>
                      </a:lnTo>
                      <a:lnTo>
                        <a:pt x="390" y="12"/>
                      </a:lnTo>
                      <a:lnTo>
                        <a:pt x="416" y="6"/>
                      </a:lnTo>
                      <a:lnTo>
                        <a:pt x="446" y="2"/>
                      </a:lnTo>
                      <a:lnTo>
                        <a:pt x="476" y="0"/>
                      </a:lnTo>
                      <a:lnTo>
                        <a:pt x="508" y="0"/>
                      </a:lnTo>
                      <a:lnTo>
                        <a:pt x="508" y="0"/>
                      </a:lnTo>
                      <a:lnTo>
                        <a:pt x="540" y="0"/>
                      </a:lnTo>
                      <a:lnTo>
                        <a:pt x="572" y="2"/>
                      </a:lnTo>
                      <a:lnTo>
                        <a:pt x="601" y="6"/>
                      </a:lnTo>
                      <a:lnTo>
                        <a:pt x="627" y="12"/>
                      </a:lnTo>
                      <a:lnTo>
                        <a:pt x="653" y="18"/>
                      </a:lnTo>
                      <a:lnTo>
                        <a:pt x="675" y="26"/>
                      </a:lnTo>
                      <a:lnTo>
                        <a:pt x="697" y="34"/>
                      </a:lnTo>
                      <a:lnTo>
                        <a:pt x="715" y="44"/>
                      </a:lnTo>
                      <a:lnTo>
                        <a:pt x="733" y="56"/>
                      </a:lnTo>
                      <a:lnTo>
                        <a:pt x="747" y="66"/>
                      </a:lnTo>
                      <a:lnTo>
                        <a:pt x="759" y="80"/>
                      </a:lnTo>
                      <a:lnTo>
                        <a:pt x="769" y="92"/>
                      </a:lnTo>
                      <a:lnTo>
                        <a:pt x="779" y="106"/>
                      </a:lnTo>
                      <a:lnTo>
                        <a:pt x="783" y="120"/>
                      </a:lnTo>
                      <a:lnTo>
                        <a:pt x="787" y="134"/>
                      </a:lnTo>
                      <a:lnTo>
                        <a:pt x="789" y="150"/>
                      </a:lnTo>
                      <a:lnTo>
                        <a:pt x="793" y="222"/>
                      </a:lnTo>
                      <a:lnTo>
                        <a:pt x="793" y="222"/>
                      </a:lnTo>
                      <a:lnTo>
                        <a:pt x="795" y="232"/>
                      </a:lnTo>
                      <a:lnTo>
                        <a:pt x="797" y="242"/>
                      </a:lnTo>
                      <a:lnTo>
                        <a:pt x="801" y="252"/>
                      </a:lnTo>
                      <a:lnTo>
                        <a:pt x="807" y="260"/>
                      </a:lnTo>
                      <a:lnTo>
                        <a:pt x="823" y="278"/>
                      </a:lnTo>
                      <a:lnTo>
                        <a:pt x="844" y="292"/>
                      </a:lnTo>
                      <a:lnTo>
                        <a:pt x="862" y="306"/>
                      </a:lnTo>
                      <a:lnTo>
                        <a:pt x="882" y="318"/>
                      </a:lnTo>
                      <a:lnTo>
                        <a:pt x="898" y="328"/>
                      </a:lnTo>
                      <a:lnTo>
                        <a:pt x="910" y="336"/>
                      </a:lnTo>
                      <a:lnTo>
                        <a:pt x="910" y="336"/>
                      </a:lnTo>
                      <a:lnTo>
                        <a:pt x="922" y="346"/>
                      </a:lnTo>
                      <a:lnTo>
                        <a:pt x="930" y="358"/>
                      </a:lnTo>
                      <a:lnTo>
                        <a:pt x="940" y="370"/>
                      </a:lnTo>
                      <a:lnTo>
                        <a:pt x="946" y="382"/>
                      </a:lnTo>
                      <a:lnTo>
                        <a:pt x="952" y="396"/>
                      </a:lnTo>
                      <a:lnTo>
                        <a:pt x="956" y="411"/>
                      </a:lnTo>
                      <a:lnTo>
                        <a:pt x="960" y="425"/>
                      </a:lnTo>
                      <a:lnTo>
                        <a:pt x="960" y="441"/>
                      </a:lnTo>
                      <a:lnTo>
                        <a:pt x="960" y="791"/>
                      </a:lnTo>
                      <a:lnTo>
                        <a:pt x="960" y="809"/>
                      </a:lnTo>
                      <a:lnTo>
                        <a:pt x="960" y="1157"/>
                      </a:lnTo>
                      <a:lnTo>
                        <a:pt x="960" y="1157"/>
                      </a:lnTo>
                      <a:lnTo>
                        <a:pt x="960" y="1173"/>
                      </a:lnTo>
                      <a:lnTo>
                        <a:pt x="956" y="1189"/>
                      </a:lnTo>
                      <a:lnTo>
                        <a:pt x="952" y="1202"/>
                      </a:lnTo>
                      <a:lnTo>
                        <a:pt x="946" y="1216"/>
                      </a:lnTo>
                      <a:lnTo>
                        <a:pt x="940" y="1228"/>
                      </a:lnTo>
                      <a:lnTo>
                        <a:pt x="930" y="1242"/>
                      </a:lnTo>
                      <a:lnTo>
                        <a:pt x="922" y="1252"/>
                      </a:lnTo>
                      <a:lnTo>
                        <a:pt x="910" y="1262"/>
                      </a:lnTo>
                      <a:lnTo>
                        <a:pt x="910" y="1262"/>
                      </a:lnTo>
                      <a:lnTo>
                        <a:pt x="898" y="1270"/>
                      </a:lnTo>
                      <a:lnTo>
                        <a:pt x="882" y="1280"/>
                      </a:lnTo>
                      <a:lnTo>
                        <a:pt x="862" y="1292"/>
                      </a:lnTo>
                      <a:lnTo>
                        <a:pt x="844" y="1306"/>
                      </a:lnTo>
                      <a:lnTo>
                        <a:pt x="823" y="1322"/>
                      </a:lnTo>
                      <a:lnTo>
                        <a:pt x="807" y="1338"/>
                      </a:lnTo>
                      <a:lnTo>
                        <a:pt x="801" y="1348"/>
                      </a:lnTo>
                      <a:lnTo>
                        <a:pt x="797" y="1356"/>
                      </a:lnTo>
                      <a:lnTo>
                        <a:pt x="795" y="1366"/>
                      </a:lnTo>
                      <a:lnTo>
                        <a:pt x="793" y="1376"/>
                      </a:lnTo>
                      <a:lnTo>
                        <a:pt x="789" y="1450"/>
                      </a:lnTo>
                      <a:lnTo>
                        <a:pt x="789" y="1450"/>
                      </a:lnTo>
                      <a:lnTo>
                        <a:pt x="787" y="1464"/>
                      </a:lnTo>
                      <a:lnTo>
                        <a:pt x="783" y="1478"/>
                      </a:lnTo>
                      <a:lnTo>
                        <a:pt x="777" y="1492"/>
                      </a:lnTo>
                      <a:lnTo>
                        <a:pt x="767" y="1506"/>
                      </a:lnTo>
                      <a:lnTo>
                        <a:pt x="757" y="1520"/>
                      </a:lnTo>
                      <a:lnTo>
                        <a:pt x="743" y="1532"/>
                      </a:lnTo>
                      <a:lnTo>
                        <a:pt x="727" y="1544"/>
                      </a:lnTo>
                      <a:lnTo>
                        <a:pt x="711" y="1554"/>
                      </a:lnTo>
                      <a:lnTo>
                        <a:pt x="691" y="1564"/>
                      </a:lnTo>
                      <a:lnTo>
                        <a:pt x="669" y="1574"/>
                      </a:lnTo>
                      <a:lnTo>
                        <a:pt x="647" y="1582"/>
                      </a:lnTo>
                      <a:lnTo>
                        <a:pt x="623" y="1588"/>
                      </a:lnTo>
                      <a:lnTo>
                        <a:pt x="596" y="1592"/>
                      </a:lnTo>
                      <a:lnTo>
                        <a:pt x="568" y="1596"/>
                      </a:lnTo>
                      <a:lnTo>
                        <a:pt x="540" y="1600"/>
                      </a:lnTo>
                      <a:lnTo>
                        <a:pt x="510" y="1600"/>
                      </a:lnTo>
                      <a:lnTo>
                        <a:pt x="510" y="1600"/>
                      </a:lnTo>
                      <a:lnTo>
                        <a:pt x="480" y="1600"/>
                      </a:lnTo>
                      <a:lnTo>
                        <a:pt x="452" y="1596"/>
                      </a:lnTo>
                      <a:lnTo>
                        <a:pt x="424" y="1592"/>
                      </a:lnTo>
                      <a:lnTo>
                        <a:pt x="398" y="1588"/>
                      </a:lnTo>
                      <a:lnTo>
                        <a:pt x="374" y="1582"/>
                      </a:lnTo>
                      <a:lnTo>
                        <a:pt x="349" y="1574"/>
                      </a:lnTo>
                      <a:lnTo>
                        <a:pt x="327" y="1564"/>
                      </a:lnTo>
                      <a:lnTo>
                        <a:pt x="307" y="1554"/>
                      </a:lnTo>
                      <a:lnTo>
                        <a:pt x="291" y="1544"/>
                      </a:lnTo>
                      <a:lnTo>
                        <a:pt x="275" y="1532"/>
                      </a:lnTo>
                      <a:lnTo>
                        <a:pt x="261" y="1520"/>
                      </a:lnTo>
                      <a:lnTo>
                        <a:pt x="249" y="1506"/>
                      </a:lnTo>
                      <a:lnTo>
                        <a:pt x="241" y="1492"/>
                      </a:lnTo>
                      <a:lnTo>
                        <a:pt x="233" y="1478"/>
                      </a:lnTo>
                      <a:lnTo>
                        <a:pt x="229" y="1464"/>
                      </a:lnTo>
                      <a:lnTo>
                        <a:pt x="229" y="1450"/>
                      </a:lnTo>
                      <a:lnTo>
                        <a:pt x="223" y="1376"/>
                      </a:lnTo>
                      <a:lnTo>
                        <a:pt x="223" y="1376"/>
                      </a:lnTo>
                      <a:lnTo>
                        <a:pt x="223" y="1366"/>
                      </a:lnTo>
                      <a:lnTo>
                        <a:pt x="219" y="1356"/>
                      </a:lnTo>
                      <a:lnTo>
                        <a:pt x="215" y="1348"/>
                      </a:lnTo>
                      <a:lnTo>
                        <a:pt x="209" y="1338"/>
                      </a:lnTo>
                      <a:lnTo>
                        <a:pt x="193" y="1322"/>
                      </a:lnTo>
                      <a:lnTo>
                        <a:pt x="175" y="1306"/>
                      </a:lnTo>
                      <a:lnTo>
                        <a:pt x="155" y="1292"/>
                      </a:lnTo>
                      <a:lnTo>
                        <a:pt x="135" y="1280"/>
                      </a:lnTo>
                      <a:lnTo>
                        <a:pt x="118" y="1270"/>
                      </a:lnTo>
                      <a:lnTo>
                        <a:pt x="106" y="1262"/>
                      </a:lnTo>
                      <a:lnTo>
                        <a:pt x="106" y="1262"/>
                      </a:lnTo>
                      <a:lnTo>
                        <a:pt x="96" y="1252"/>
                      </a:lnTo>
                      <a:lnTo>
                        <a:pt x="86" y="1242"/>
                      </a:lnTo>
                      <a:lnTo>
                        <a:pt x="78" y="1228"/>
                      </a:lnTo>
                      <a:lnTo>
                        <a:pt x="70" y="1216"/>
                      </a:lnTo>
                      <a:lnTo>
                        <a:pt x="64" y="1202"/>
                      </a:lnTo>
                      <a:lnTo>
                        <a:pt x="60" y="1189"/>
                      </a:lnTo>
                      <a:lnTo>
                        <a:pt x="58" y="1173"/>
                      </a:lnTo>
                      <a:lnTo>
                        <a:pt x="56" y="1157"/>
                      </a:lnTo>
                      <a:lnTo>
                        <a:pt x="56" y="1057"/>
                      </a:lnTo>
                      <a:lnTo>
                        <a:pt x="44" y="1057"/>
                      </a:lnTo>
                      <a:lnTo>
                        <a:pt x="44" y="1057"/>
                      </a:lnTo>
                      <a:lnTo>
                        <a:pt x="38" y="1055"/>
                      </a:lnTo>
                      <a:lnTo>
                        <a:pt x="32" y="1051"/>
                      </a:lnTo>
                      <a:lnTo>
                        <a:pt x="30" y="1047"/>
                      </a:lnTo>
                      <a:lnTo>
                        <a:pt x="28" y="1039"/>
                      </a:lnTo>
                      <a:lnTo>
                        <a:pt x="28" y="817"/>
                      </a:lnTo>
                      <a:lnTo>
                        <a:pt x="28" y="817"/>
                      </a:lnTo>
                      <a:lnTo>
                        <a:pt x="30" y="811"/>
                      </a:lnTo>
                      <a:lnTo>
                        <a:pt x="32" y="805"/>
                      </a:lnTo>
                      <a:lnTo>
                        <a:pt x="38" y="801"/>
                      </a:lnTo>
                      <a:lnTo>
                        <a:pt x="44" y="801"/>
                      </a:lnTo>
                      <a:lnTo>
                        <a:pt x="56" y="801"/>
                      </a:lnTo>
                      <a:lnTo>
                        <a:pt x="56" y="791"/>
                      </a:lnTo>
                      <a:lnTo>
                        <a:pt x="56" y="691"/>
                      </a:lnTo>
                      <a:lnTo>
                        <a:pt x="52" y="691"/>
                      </a:lnTo>
                      <a:lnTo>
                        <a:pt x="52" y="691"/>
                      </a:lnTo>
                      <a:lnTo>
                        <a:pt x="42" y="689"/>
                      </a:lnTo>
                      <a:lnTo>
                        <a:pt x="32" y="687"/>
                      </a:lnTo>
                      <a:lnTo>
                        <a:pt x="22" y="681"/>
                      </a:lnTo>
                      <a:lnTo>
                        <a:pt x="14" y="675"/>
                      </a:lnTo>
                      <a:lnTo>
                        <a:pt x="8" y="667"/>
                      </a:lnTo>
                      <a:lnTo>
                        <a:pt x="4" y="659"/>
                      </a:lnTo>
                      <a:lnTo>
                        <a:pt x="0" y="649"/>
                      </a:lnTo>
                      <a:lnTo>
                        <a:pt x="0" y="637"/>
                      </a:lnTo>
                      <a:lnTo>
                        <a:pt x="0" y="583"/>
                      </a:lnTo>
                      <a:lnTo>
                        <a:pt x="0" y="583"/>
                      </a:lnTo>
                      <a:lnTo>
                        <a:pt x="0" y="571"/>
                      </a:lnTo>
                      <a:lnTo>
                        <a:pt x="4" y="561"/>
                      </a:lnTo>
                      <a:lnTo>
                        <a:pt x="8" y="553"/>
                      </a:lnTo>
                      <a:lnTo>
                        <a:pt x="14" y="545"/>
                      </a:lnTo>
                      <a:lnTo>
                        <a:pt x="22" y="539"/>
                      </a:lnTo>
                      <a:lnTo>
                        <a:pt x="32" y="533"/>
                      </a:lnTo>
                      <a:lnTo>
                        <a:pt x="42" y="531"/>
                      </a:lnTo>
                      <a:lnTo>
                        <a:pt x="52" y="529"/>
                      </a:lnTo>
                      <a:lnTo>
                        <a:pt x="52" y="529"/>
                      </a:lnTo>
                      <a:close/>
                      <a:moveTo>
                        <a:pt x="127" y="1111"/>
                      </a:moveTo>
                      <a:lnTo>
                        <a:pt x="127" y="1111"/>
                      </a:lnTo>
                      <a:lnTo>
                        <a:pt x="127" y="1123"/>
                      </a:lnTo>
                      <a:lnTo>
                        <a:pt x="129" y="1135"/>
                      </a:lnTo>
                      <a:lnTo>
                        <a:pt x="137" y="1157"/>
                      </a:lnTo>
                      <a:lnTo>
                        <a:pt x="147" y="1177"/>
                      </a:lnTo>
                      <a:lnTo>
                        <a:pt x="161" y="1195"/>
                      </a:lnTo>
                      <a:lnTo>
                        <a:pt x="179" y="1210"/>
                      </a:lnTo>
                      <a:lnTo>
                        <a:pt x="201" y="1220"/>
                      </a:lnTo>
                      <a:lnTo>
                        <a:pt x="223" y="1228"/>
                      </a:lnTo>
                      <a:lnTo>
                        <a:pt x="235" y="1230"/>
                      </a:lnTo>
                      <a:lnTo>
                        <a:pt x="247" y="1230"/>
                      </a:lnTo>
                      <a:lnTo>
                        <a:pt x="771" y="1230"/>
                      </a:lnTo>
                      <a:lnTo>
                        <a:pt x="771" y="1230"/>
                      </a:lnTo>
                      <a:lnTo>
                        <a:pt x="783" y="1230"/>
                      </a:lnTo>
                      <a:lnTo>
                        <a:pt x="795" y="1228"/>
                      </a:lnTo>
                      <a:lnTo>
                        <a:pt x="819" y="1220"/>
                      </a:lnTo>
                      <a:lnTo>
                        <a:pt x="839" y="1210"/>
                      </a:lnTo>
                      <a:lnTo>
                        <a:pt x="858" y="1195"/>
                      </a:lnTo>
                      <a:lnTo>
                        <a:pt x="872" y="1177"/>
                      </a:lnTo>
                      <a:lnTo>
                        <a:pt x="884" y="1157"/>
                      </a:lnTo>
                      <a:lnTo>
                        <a:pt x="890" y="1135"/>
                      </a:lnTo>
                      <a:lnTo>
                        <a:pt x="892" y="1123"/>
                      </a:lnTo>
                      <a:lnTo>
                        <a:pt x="894" y="1111"/>
                      </a:lnTo>
                      <a:lnTo>
                        <a:pt x="894" y="485"/>
                      </a:lnTo>
                      <a:lnTo>
                        <a:pt x="894" y="485"/>
                      </a:lnTo>
                      <a:lnTo>
                        <a:pt x="892" y="473"/>
                      </a:lnTo>
                      <a:lnTo>
                        <a:pt x="890" y="461"/>
                      </a:lnTo>
                      <a:lnTo>
                        <a:pt x="884" y="439"/>
                      </a:lnTo>
                      <a:lnTo>
                        <a:pt x="872" y="417"/>
                      </a:lnTo>
                      <a:lnTo>
                        <a:pt x="858" y="400"/>
                      </a:lnTo>
                      <a:lnTo>
                        <a:pt x="839" y="386"/>
                      </a:lnTo>
                      <a:lnTo>
                        <a:pt x="819" y="374"/>
                      </a:lnTo>
                      <a:lnTo>
                        <a:pt x="795" y="368"/>
                      </a:lnTo>
                      <a:lnTo>
                        <a:pt x="783" y="366"/>
                      </a:lnTo>
                      <a:lnTo>
                        <a:pt x="771" y="366"/>
                      </a:lnTo>
                      <a:lnTo>
                        <a:pt x="247" y="366"/>
                      </a:lnTo>
                      <a:lnTo>
                        <a:pt x="247" y="366"/>
                      </a:lnTo>
                      <a:lnTo>
                        <a:pt x="235" y="366"/>
                      </a:lnTo>
                      <a:lnTo>
                        <a:pt x="223" y="368"/>
                      </a:lnTo>
                      <a:lnTo>
                        <a:pt x="201" y="374"/>
                      </a:lnTo>
                      <a:lnTo>
                        <a:pt x="179" y="386"/>
                      </a:lnTo>
                      <a:lnTo>
                        <a:pt x="161" y="400"/>
                      </a:lnTo>
                      <a:lnTo>
                        <a:pt x="147" y="417"/>
                      </a:lnTo>
                      <a:lnTo>
                        <a:pt x="137" y="439"/>
                      </a:lnTo>
                      <a:lnTo>
                        <a:pt x="129" y="461"/>
                      </a:lnTo>
                      <a:lnTo>
                        <a:pt x="127" y="473"/>
                      </a:lnTo>
                      <a:lnTo>
                        <a:pt x="127" y="485"/>
                      </a:lnTo>
                      <a:lnTo>
                        <a:pt x="127" y="111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defRPr/>
                  </a:pPr>
                  <a:endParaRPr lang="en-US" sz="1400" kern="0">
                    <a:solidFill>
                      <a:srgbClr val="000000">
                        <a:alpha val="0"/>
                      </a:srgbClr>
                    </a:solidFill>
                  </a:endParaRPr>
                </a:p>
              </p:txBody>
            </p:sp>
          </p:grpSp>
        </p:grpSp>
      </p:grpSp>
      <p:cxnSp>
        <p:nvCxnSpPr>
          <p:cNvPr id="228" name="Straight Connector 227"/>
          <p:cNvCxnSpPr/>
          <p:nvPr/>
        </p:nvCxnSpPr>
        <p:spPr>
          <a:xfrm>
            <a:off x="8998566"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150678"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3283010"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63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56" y="6259766"/>
            <a:ext cx="9745456" cy="463763"/>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p:nvPr>
        </p:nvSpPr>
        <p:spPr>
          <a:xfrm>
            <a:off x="457200" y="-5021"/>
            <a:ext cx="11277599" cy="842025"/>
          </a:xfrm>
        </p:spPr>
        <p:txBody>
          <a:bodyPr>
            <a:normAutofit/>
          </a:bodyPr>
          <a:lstStyle/>
          <a:p>
            <a:r>
              <a:rPr lang="en-US" sz="3600" dirty="0">
                <a:solidFill>
                  <a:schemeClr val="tx1"/>
                </a:solidFill>
              </a:rPr>
              <a:t>IT gets: </a:t>
            </a:r>
            <a:r>
              <a:rPr lang="en-US" sz="3600" dirty="0"/>
              <a:t>simplified on-boarding, management, &amp; control</a:t>
            </a:r>
          </a:p>
        </p:txBody>
      </p:sp>
      <p:sp>
        <p:nvSpPr>
          <p:cNvPr id="3" name="Text Placeholder 2"/>
          <p:cNvSpPr>
            <a:spLocks noGrp="1"/>
          </p:cNvSpPr>
          <p:nvPr>
            <p:ph type="body" idx="10"/>
          </p:nvPr>
        </p:nvSpPr>
        <p:spPr>
          <a:xfrm>
            <a:off x="457199" y="858641"/>
            <a:ext cx="11277599" cy="249299"/>
          </a:xfrm>
        </p:spPr>
        <p:txBody>
          <a:bodyPr/>
          <a:lstStyle/>
          <a:p>
            <a:r>
              <a:rPr lang="en-US" dirty="0"/>
              <a:t>Flexibility to run workloads anywhere; agility to change as needed</a:t>
            </a:r>
          </a:p>
        </p:txBody>
      </p:sp>
      <p:sp>
        <p:nvSpPr>
          <p:cNvPr id="186" name="Rectangle 185"/>
          <p:cNvSpPr/>
          <p:nvPr/>
        </p:nvSpPr>
        <p:spPr>
          <a:xfrm>
            <a:off x="1327355" y="5693734"/>
            <a:ext cx="9745457" cy="492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7" name="Rectangle 26"/>
          <p:cNvSpPr/>
          <p:nvPr/>
        </p:nvSpPr>
        <p:spPr>
          <a:xfrm>
            <a:off x="1327355" y="5819249"/>
            <a:ext cx="9745457" cy="44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4" name="TextBox 103"/>
          <p:cNvSpPr txBox="1"/>
          <p:nvPr/>
        </p:nvSpPr>
        <p:spPr>
          <a:xfrm>
            <a:off x="2126997" y="6280014"/>
            <a:ext cx="3748024" cy="400110"/>
          </a:xfrm>
          <a:prstGeom prst="rect">
            <a:avLst/>
          </a:prstGeom>
          <a:noFill/>
        </p:spPr>
        <p:txBody>
          <a:bodyPr wrap="square" rtlCol="0">
            <a:spAutoFit/>
          </a:bodyPr>
          <a:lstStyle/>
          <a:p>
            <a:pPr algn="ctr"/>
            <a:r>
              <a:rPr lang="en-US" sz="2000" dirty="0">
                <a:solidFill>
                  <a:schemeClr val="bg1"/>
                </a:solidFill>
              </a:rPr>
              <a:t>Hyper-Converged Infrastructure</a:t>
            </a:r>
          </a:p>
        </p:txBody>
      </p:sp>
      <p:sp>
        <p:nvSpPr>
          <p:cNvPr id="106" name="TextBox 105"/>
          <p:cNvSpPr txBox="1"/>
          <p:nvPr/>
        </p:nvSpPr>
        <p:spPr>
          <a:xfrm>
            <a:off x="8162577" y="6262886"/>
            <a:ext cx="1821690" cy="400110"/>
          </a:xfrm>
          <a:prstGeom prst="rect">
            <a:avLst/>
          </a:prstGeom>
          <a:noFill/>
        </p:spPr>
        <p:txBody>
          <a:bodyPr wrap="square" rtlCol="0">
            <a:spAutoFit/>
          </a:bodyPr>
          <a:lstStyle/>
          <a:p>
            <a:pPr algn="ctr"/>
            <a:r>
              <a:rPr lang="en-US" sz="2000" dirty="0">
                <a:solidFill>
                  <a:schemeClr val="bg1"/>
                </a:solidFill>
              </a:rPr>
              <a:t>Virtualization</a:t>
            </a:r>
          </a:p>
        </p:txBody>
      </p:sp>
      <p:sp>
        <p:nvSpPr>
          <p:cNvPr id="114" name="Trapezoid 113"/>
          <p:cNvSpPr/>
          <p:nvPr/>
        </p:nvSpPr>
        <p:spPr>
          <a:xfrm>
            <a:off x="1327355" y="3521022"/>
            <a:ext cx="9745456" cy="1785938"/>
          </a:xfrm>
          <a:prstGeom prst="trapezoid">
            <a:avLst>
              <a:gd name="adj" fmla="val 794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18" name="Picture 117"/>
          <p:cNvPicPr>
            <a:picLocks noChangeAspect="1"/>
          </p:cNvPicPr>
          <p:nvPr/>
        </p:nvPicPr>
        <p:blipFill rotWithShape="1">
          <a:blip r:embed="rId3" cstate="print">
            <a:alphaModFix amt="52000"/>
            <a:extLst>
              <a:ext uri="{28A0092B-C50C-407E-A947-70E740481C1C}">
                <a14:useLocalDpi xmlns:a14="http://schemas.microsoft.com/office/drawing/2010/main" val="0"/>
              </a:ext>
            </a:extLst>
          </a:blip>
          <a:srcRect l="17301" t="34831" r="13701" b="22472"/>
          <a:stretch/>
        </p:blipFill>
        <p:spPr>
          <a:xfrm>
            <a:off x="963827" y="2976180"/>
            <a:ext cx="10330249" cy="1878227"/>
          </a:xfrm>
          <a:prstGeom prst="trapezoid">
            <a:avLst>
              <a:gd name="adj" fmla="val 70633"/>
            </a:avLst>
          </a:prstGeom>
        </p:spPr>
      </p:pic>
      <p:sp>
        <p:nvSpPr>
          <p:cNvPr id="127" name="Oval 126"/>
          <p:cNvSpPr/>
          <p:nvPr/>
        </p:nvSpPr>
        <p:spPr>
          <a:xfrm>
            <a:off x="5252855" y="3998541"/>
            <a:ext cx="1801906" cy="749517"/>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1" name="Group 160"/>
          <p:cNvGrpSpPr/>
          <p:nvPr/>
        </p:nvGrpSpPr>
        <p:grpSpPr>
          <a:xfrm>
            <a:off x="4720045" y="1456714"/>
            <a:ext cx="2577780" cy="1925989"/>
            <a:chOff x="5130306" y="2312428"/>
            <a:chExt cx="2554907" cy="1908899"/>
          </a:xfrm>
        </p:grpSpPr>
        <p:sp>
          <p:nvSpPr>
            <p:cNvPr id="162" name="Oval 161"/>
            <p:cNvSpPr/>
            <p:nvPr/>
          </p:nvSpPr>
          <p:spPr>
            <a:xfrm>
              <a:off x="5613569" y="2356480"/>
              <a:ext cx="1864845" cy="1864847"/>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err="1"/>
            </a:p>
          </p:txBody>
        </p:sp>
        <p:sp>
          <p:nvSpPr>
            <p:cNvPr id="163" name="Title 2"/>
            <p:cNvSpPr txBox="1">
              <a:spLocks/>
            </p:cNvSpPr>
            <p:nvPr/>
          </p:nvSpPr>
          <p:spPr bwMode="gray">
            <a:xfrm>
              <a:off x="5753613" y="3790075"/>
              <a:ext cx="1600974" cy="220500"/>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Location</a:t>
              </a:r>
            </a:p>
          </p:txBody>
        </p:sp>
        <p:sp>
          <p:nvSpPr>
            <p:cNvPr id="164" name="Freeform 23"/>
            <p:cNvSpPr>
              <a:spLocks/>
            </p:cNvSpPr>
            <p:nvPr/>
          </p:nvSpPr>
          <p:spPr bwMode="auto">
            <a:xfrm>
              <a:off x="6511131" y="2312428"/>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grpSp>
          <p:nvGrpSpPr>
            <p:cNvPr id="165" name="Group 164"/>
            <p:cNvGrpSpPr/>
            <p:nvPr/>
          </p:nvGrpSpPr>
          <p:grpSpPr>
            <a:xfrm>
              <a:off x="6182475" y="2470775"/>
              <a:ext cx="505992" cy="1016686"/>
              <a:chOff x="8664346" y="2500720"/>
              <a:chExt cx="893310" cy="1794921"/>
            </a:xfrm>
            <a:effectLst/>
          </p:grpSpPr>
          <p:sp>
            <p:nvSpPr>
              <p:cNvPr id="172" name="Freeform 171"/>
              <p:cNvSpPr/>
              <p:nvPr/>
            </p:nvSpPr>
            <p:spPr>
              <a:xfrm>
                <a:off x="8675914" y="2510385"/>
                <a:ext cx="881742" cy="1785256"/>
              </a:xfrm>
              <a:custGeom>
                <a:avLst/>
                <a:gdLst>
                  <a:gd name="connsiteX0" fmla="*/ 87085 w 881742"/>
                  <a:gd name="connsiteY0" fmla="*/ 0 h 1785257"/>
                  <a:gd name="connsiteX1" fmla="*/ 761999 w 881742"/>
                  <a:gd name="connsiteY1" fmla="*/ 0 h 1785257"/>
                  <a:gd name="connsiteX2" fmla="*/ 761999 w 881742"/>
                  <a:gd name="connsiteY2" fmla="*/ 174171 h 1785257"/>
                  <a:gd name="connsiteX3" fmla="*/ 881742 w 881742"/>
                  <a:gd name="connsiteY3" fmla="*/ 174171 h 1785257"/>
                  <a:gd name="connsiteX4" fmla="*/ 881742 w 881742"/>
                  <a:gd name="connsiteY4" fmla="*/ 1785257 h 1785257"/>
                  <a:gd name="connsiteX5" fmla="*/ 566057 w 881742"/>
                  <a:gd name="connsiteY5" fmla="*/ 1785257 h 1785257"/>
                  <a:gd name="connsiteX6" fmla="*/ 566057 w 881742"/>
                  <a:gd name="connsiteY6" fmla="*/ 1524000 h 1785257"/>
                  <a:gd name="connsiteX7" fmla="*/ 315685 w 881742"/>
                  <a:gd name="connsiteY7" fmla="*/ 1524000 h 1785257"/>
                  <a:gd name="connsiteX8" fmla="*/ 315685 w 881742"/>
                  <a:gd name="connsiteY8" fmla="*/ 1785257 h 1785257"/>
                  <a:gd name="connsiteX9" fmla="*/ 0 w 881742"/>
                  <a:gd name="connsiteY9" fmla="*/ 1785257 h 1785257"/>
                  <a:gd name="connsiteX10" fmla="*/ 0 w 881742"/>
                  <a:gd name="connsiteY10" fmla="*/ 174171 h 1785257"/>
                  <a:gd name="connsiteX11" fmla="*/ 87085 w 881742"/>
                  <a:gd name="connsiteY11" fmla="*/ 174171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742" h="1785257">
                    <a:moveTo>
                      <a:pt x="87085" y="0"/>
                    </a:moveTo>
                    <a:lnTo>
                      <a:pt x="761999" y="0"/>
                    </a:lnTo>
                    <a:lnTo>
                      <a:pt x="761999" y="174171"/>
                    </a:lnTo>
                    <a:lnTo>
                      <a:pt x="881742" y="174171"/>
                    </a:lnTo>
                    <a:lnTo>
                      <a:pt x="881742" y="1785257"/>
                    </a:lnTo>
                    <a:lnTo>
                      <a:pt x="566057" y="1785257"/>
                    </a:lnTo>
                    <a:lnTo>
                      <a:pt x="566057" y="1524000"/>
                    </a:lnTo>
                    <a:lnTo>
                      <a:pt x="315685" y="1524000"/>
                    </a:lnTo>
                    <a:lnTo>
                      <a:pt x="315685" y="1785257"/>
                    </a:lnTo>
                    <a:lnTo>
                      <a:pt x="0" y="1785257"/>
                    </a:lnTo>
                    <a:lnTo>
                      <a:pt x="0" y="174171"/>
                    </a:lnTo>
                    <a:lnTo>
                      <a:pt x="87085" y="174171"/>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73" name="Straight Connector 172"/>
              <p:cNvCxnSpPr/>
              <p:nvPr/>
            </p:nvCxnSpPr>
            <p:spPr>
              <a:xfrm flipH="1">
                <a:off x="8827755" y="284429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8827755" y="3033125"/>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8827755" y="3221953"/>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8827755" y="3410781"/>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8827755" y="3599609"/>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8827755" y="3788436"/>
                <a:ext cx="561456" cy="0"/>
              </a:xfrm>
              <a:prstGeom prst="line">
                <a:avLst/>
              </a:prstGeom>
              <a:ln w="63500" cap="sq">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179" name="Freeform 178"/>
              <p:cNvSpPr/>
              <p:nvPr/>
            </p:nvSpPr>
            <p:spPr>
              <a:xfrm>
                <a:off x="8664346" y="2500720"/>
                <a:ext cx="888274" cy="1776547"/>
              </a:xfrm>
              <a:custGeom>
                <a:avLst/>
                <a:gdLst>
                  <a:gd name="connsiteX0" fmla="*/ 195942 w 1384662"/>
                  <a:gd name="connsiteY0" fmla="*/ 0 h 2769324"/>
                  <a:gd name="connsiteX1" fmla="*/ 1188720 w 1384662"/>
                  <a:gd name="connsiteY1" fmla="*/ 0 h 2769324"/>
                  <a:gd name="connsiteX2" fmla="*/ 1188720 w 1384662"/>
                  <a:gd name="connsiteY2" fmla="*/ 209004 h 2769324"/>
                  <a:gd name="connsiteX3" fmla="*/ 1384662 w 1384662"/>
                  <a:gd name="connsiteY3" fmla="*/ 209004 h 2769324"/>
                  <a:gd name="connsiteX4" fmla="*/ 1384662 w 1384662"/>
                  <a:gd name="connsiteY4" fmla="*/ 2769324 h 2769324"/>
                  <a:gd name="connsiteX5" fmla="*/ 862148 w 1384662"/>
                  <a:gd name="connsiteY5" fmla="*/ 2769324 h 2769324"/>
                  <a:gd name="connsiteX6" fmla="*/ 862148 w 1384662"/>
                  <a:gd name="connsiteY6" fmla="*/ 2338250 h 2769324"/>
                  <a:gd name="connsiteX7" fmla="*/ 522514 w 1384662"/>
                  <a:gd name="connsiteY7" fmla="*/ 2338250 h 2769324"/>
                  <a:gd name="connsiteX8" fmla="*/ 522514 w 1384662"/>
                  <a:gd name="connsiteY8" fmla="*/ 2769324 h 2769324"/>
                  <a:gd name="connsiteX9" fmla="*/ 0 w 1384662"/>
                  <a:gd name="connsiteY9" fmla="*/ 2769324 h 2769324"/>
                  <a:gd name="connsiteX10" fmla="*/ 0 w 1384662"/>
                  <a:gd name="connsiteY10" fmla="*/ 209004 h 2769324"/>
                  <a:gd name="connsiteX11" fmla="*/ 195942 w 1384662"/>
                  <a:gd name="connsiteY11" fmla="*/ 209004 h 27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662" h="2769324">
                    <a:moveTo>
                      <a:pt x="195942" y="0"/>
                    </a:moveTo>
                    <a:lnTo>
                      <a:pt x="1188720" y="0"/>
                    </a:lnTo>
                    <a:lnTo>
                      <a:pt x="1188720" y="209004"/>
                    </a:lnTo>
                    <a:lnTo>
                      <a:pt x="1384662" y="209004"/>
                    </a:lnTo>
                    <a:lnTo>
                      <a:pt x="1384662" y="2769324"/>
                    </a:lnTo>
                    <a:lnTo>
                      <a:pt x="862148" y="2769324"/>
                    </a:lnTo>
                    <a:lnTo>
                      <a:pt x="862148" y="2338250"/>
                    </a:lnTo>
                    <a:lnTo>
                      <a:pt x="522514" y="2338250"/>
                    </a:lnTo>
                    <a:lnTo>
                      <a:pt x="522514" y="2769324"/>
                    </a:lnTo>
                    <a:lnTo>
                      <a:pt x="0" y="2769324"/>
                    </a:lnTo>
                    <a:lnTo>
                      <a:pt x="0" y="209004"/>
                    </a:lnTo>
                    <a:lnTo>
                      <a:pt x="195942" y="209004"/>
                    </a:lnTo>
                    <a:close/>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pic>
          <p:nvPicPr>
            <p:cNvPr id="166" name="Picture 1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279" y="2631680"/>
              <a:ext cx="619091" cy="214865"/>
            </a:xfrm>
            <a:prstGeom prst="rect">
              <a:avLst/>
            </a:prstGeom>
          </p:spPr>
        </p:pic>
        <p:sp>
          <p:nvSpPr>
            <p:cNvPr id="167" name="Freeform 166"/>
            <p:cNvSpPr>
              <a:spLocks/>
            </p:cNvSpPr>
            <p:nvPr/>
          </p:nvSpPr>
          <p:spPr bwMode="auto">
            <a:xfrm>
              <a:off x="5130306" y="2479146"/>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168" name="Picture 1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043" y="2787744"/>
              <a:ext cx="595611" cy="207100"/>
            </a:xfrm>
            <a:prstGeom prst="rect">
              <a:avLst/>
            </a:prstGeom>
          </p:spPr>
        </p:pic>
        <p:sp>
          <p:nvSpPr>
            <p:cNvPr id="169" name="Freeform 23"/>
            <p:cNvSpPr>
              <a:spLocks/>
            </p:cNvSpPr>
            <p:nvPr/>
          </p:nvSpPr>
          <p:spPr bwMode="auto">
            <a:xfrm>
              <a:off x="6201601" y="2983281"/>
              <a:ext cx="1174082" cy="74777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381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170" name="Picture 1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414" y="3301342"/>
              <a:ext cx="541179" cy="196557"/>
            </a:xfrm>
            <a:prstGeom prst="rect">
              <a:avLst/>
            </a:prstGeom>
          </p:spPr>
        </p:pic>
      </p:grpSp>
      <p:sp>
        <p:nvSpPr>
          <p:cNvPr id="181" name="Rectangle 180"/>
          <p:cNvSpPr/>
          <p:nvPr/>
        </p:nvSpPr>
        <p:spPr>
          <a:xfrm>
            <a:off x="1327355" y="5308287"/>
            <a:ext cx="9745456" cy="5353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83" name="Group 182"/>
          <p:cNvGrpSpPr/>
          <p:nvPr/>
        </p:nvGrpSpPr>
        <p:grpSpPr>
          <a:xfrm>
            <a:off x="1673132" y="5414116"/>
            <a:ext cx="915198" cy="341172"/>
            <a:chOff x="5714312" y="5139016"/>
            <a:chExt cx="1901783" cy="708956"/>
          </a:xfrm>
          <a:solidFill>
            <a:schemeClr val="bg1"/>
          </a:solidFill>
        </p:grpSpPr>
        <p:sp>
          <p:nvSpPr>
            <p:cNvPr id="187" name="Freeform 5"/>
            <p:cNvSpPr>
              <a:spLocks/>
            </p:cNvSpPr>
            <p:nvPr/>
          </p:nvSpPr>
          <p:spPr bwMode="auto">
            <a:xfrm>
              <a:off x="6107877" y="5139016"/>
              <a:ext cx="134109" cy="132087"/>
            </a:xfrm>
            <a:custGeom>
              <a:avLst/>
              <a:gdLst>
                <a:gd name="T0" fmla="*/ 98 w 199"/>
                <a:gd name="T1" fmla="*/ 196 h 196"/>
                <a:gd name="T2" fmla="*/ 98 w 199"/>
                <a:gd name="T3" fmla="*/ 196 h 196"/>
                <a:gd name="T4" fmla="*/ 118 w 199"/>
                <a:gd name="T5" fmla="*/ 194 h 196"/>
                <a:gd name="T6" fmla="*/ 139 w 199"/>
                <a:gd name="T7" fmla="*/ 188 h 196"/>
                <a:gd name="T8" fmla="*/ 155 w 199"/>
                <a:gd name="T9" fmla="*/ 180 h 196"/>
                <a:gd name="T10" fmla="*/ 169 w 199"/>
                <a:gd name="T11" fmla="*/ 168 h 196"/>
                <a:gd name="T12" fmla="*/ 181 w 199"/>
                <a:gd name="T13" fmla="*/ 152 h 196"/>
                <a:gd name="T14" fmla="*/ 191 w 199"/>
                <a:gd name="T15" fmla="*/ 136 h 196"/>
                <a:gd name="T16" fmla="*/ 197 w 199"/>
                <a:gd name="T17" fmla="*/ 118 h 196"/>
                <a:gd name="T18" fmla="*/ 199 w 199"/>
                <a:gd name="T19" fmla="*/ 98 h 196"/>
                <a:gd name="T20" fmla="*/ 199 w 199"/>
                <a:gd name="T21" fmla="*/ 98 h 196"/>
                <a:gd name="T22" fmla="*/ 197 w 199"/>
                <a:gd name="T23" fmla="*/ 78 h 196"/>
                <a:gd name="T24" fmla="*/ 191 w 199"/>
                <a:gd name="T25" fmla="*/ 60 h 196"/>
                <a:gd name="T26" fmla="*/ 181 w 199"/>
                <a:gd name="T27" fmla="*/ 42 h 196"/>
                <a:gd name="T28" fmla="*/ 169 w 199"/>
                <a:gd name="T29" fmla="*/ 28 h 196"/>
                <a:gd name="T30" fmla="*/ 155 w 199"/>
                <a:gd name="T31" fmla="*/ 16 h 196"/>
                <a:gd name="T32" fmla="*/ 139 w 199"/>
                <a:gd name="T33" fmla="*/ 6 h 196"/>
                <a:gd name="T34" fmla="*/ 118 w 199"/>
                <a:gd name="T35" fmla="*/ 2 h 196"/>
                <a:gd name="T36" fmla="*/ 98 w 199"/>
                <a:gd name="T37" fmla="*/ 0 h 196"/>
                <a:gd name="T38" fmla="*/ 98 w 199"/>
                <a:gd name="T39" fmla="*/ 0 h 196"/>
                <a:gd name="T40" fmla="*/ 78 w 199"/>
                <a:gd name="T41" fmla="*/ 2 h 196"/>
                <a:gd name="T42" fmla="*/ 60 w 199"/>
                <a:gd name="T43" fmla="*/ 6 h 196"/>
                <a:gd name="T44" fmla="*/ 44 w 199"/>
                <a:gd name="T45" fmla="*/ 16 h 196"/>
                <a:gd name="T46" fmla="*/ 30 w 199"/>
                <a:gd name="T47" fmla="*/ 28 h 196"/>
                <a:gd name="T48" fmla="*/ 18 w 199"/>
                <a:gd name="T49" fmla="*/ 42 h 196"/>
                <a:gd name="T50" fmla="*/ 8 w 199"/>
                <a:gd name="T51" fmla="*/ 60 h 196"/>
                <a:gd name="T52" fmla="*/ 2 w 199"/>
                <a:gd name="T53" fmla="*/ 78 h 196"/>
                <a:gd name="T54" fmla="*/ 0 w 199"/>
                <a:gd name="T55" fmla="*/ 98 h 196"/>
                <a:gd name="T56" fmla="*/ 0 w 199"/>
                <a:gd name="T57" fmla="*/ 98 h 196"/>
                <a:gd name="T58" fmla="*/ 2 w 199"/>
                <a:gd name="T59" fmla="*/ 118 h 196"/>
                <a:gd name="T60" fmla="*/ 8 w 199"/>
                <a:gd name="T61" fmla="*/ 136 h 196"/>
                <a:gd name="T62" fmla="*/ 18 w 199"/>
                <a:gd name="T63" fmla="*/ 152 h 196"/>
                <a:gd name="T64" fmla="*/ 30 w 199"/>
                <a:gd name="T65" fmla="*/ 168 h 196"/>
                <a:gd name="T66" fmla="*/ 44 w 199"/>
                <a:gd name="T67" fmla="*/ 180 h 196"/>
                <a:gd name="T68" fmla="*/ 60 w 199"/>
                <a:gd name="T69" fmla="*/ 188 h 196"/>
                <a:gd name="T70" fmla="*/ 78 w 199"/>
                <a:gd name="T71" fmla="*/ 194 h 196"/>
                <a:gd name="T72" fmla="*/ 98 w 199"/>
                <a:gd name="T73" fmla="*/ 196 h 196"/>
                <a:gd name="T74" fmla="*/ 98 w 199"/>
                <a:gd name="T7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96">
                  <a:moveTo>
                    <a:pt x="98" y="196"/>
                  </a:moveTo>
                  <a:lnTo>
                    <a:pt x="98" y="196"/>
                  </a:lnTo>
                  <a:lnTo>
                    <a:pt x="118" y="194"/>
                  </a:lnTo>
                  <a:lnTo>
                    <a:pt x="139" y="188"/>
                  </a:lnTo>
                  <a:lnTo>
                    <a:pt x="155" y="180"/>
                  </a:lnTo>
                  <a:lnTo>
                    <a:pt x="169" y="168"/>
                  </a:lnTo>
                  <a:lnTo>
                    <a:pt x="181" y="152"/>
                  </a:lnTo>
                  <a:lnTo>
                    <a:pt x="191" y="136"/>
                  </a:lnTo>
                  <a:lnTo>
                    <a:pt x="197" y="118"/>
                  </a:lnTo>
                  <a:lnTo>
                    <a:pt x="199" y="98"/>
                  </a:lnTo>
                  <a:lnTo>
                    <a:pt x="199" y="98"/>
                  </a:lnTo>
                  <a:lnTo>
                    <a:pt x="197" y="78"/>
                  </a:lnTo>
                  <a:lnTo>
                    <a:pt x="191" y="60"/>
                  </a:lnTo>
                  <a:lnTo>
                    <a:pt x="181" y="42"/>
                  </a:lnTo>
                  <a:lnTo>
                    <a:pt x="169" y="28"/>
                  </a:lnTo>
                  <a:lnTo>
                    <a:pt x="155" y="16"/>
                  </a:lnTo>
                  <a:lnTo>
                    <a:pt x="139" y="6"/>
                  </a:lnTo>
                  <a:lnTo>
                    <a:pt x="118" y="2"/>
                  </a:lnTo>
                  <a:lnTo>
                    <a:pt x="98" y="0"/>
                  </a:lnTo>
                  <a:lnTo>
                    <a:pt x="98" y="0"/>
                  </a:lnTo>
                  <a:lnTo>
                    <a:pt x="78" y="2"/>
                  </a:lnTo>
                  <a:lnTo>
                    <a:pt x="60" y="6"/>
                  </a:lnTo>
                  <a:lnTo>
                    <a:pt x="44" y="16"/>
                  </a:lnTo>
                  <a:lnTo>
                    <a:pt x="30" y="28"/>
                  </a:lnTo>
                  <a:lnTo>
                    <a:pt x="18" y="42"/>
                  </a:lnTo>
                  <a:lnTo>
                    <a:pt x="8" y="60"/>
                  </a:lnTo>
                  <a:lnTo>
                    <a:pt x="2" y="78"/>
                  </a:lnTo>
                  <a:lnTo>
                    <a:pt x="0" y="98"/>
                  </a:lnTo>
                  <a:lnTo>
                    <a:pt x="0" y="98"/>
                  </a:lnTo>
                  <a:lnTo>
                    <a:pt x="2" y="118"/>
                  </a:lnTo>
                  <a:lnTo>
                    <a:pt x="8" y="136"/>
                  </a:lnTo>
                  <a:lnTo>
                    <a:pt x="18" y="152"/>
                  </a:lnTo>
                  <a:lnTo>
                    <a:pt x="30" y="168"/>
                  </a:lnTo>
                  <a:lnTo>
                    <a:pt x="44" y="180"/>
                  </a:lnTo>
                  <a:lnTo>
                    <a:pt x="60" y="188"/>
                  </a:lnTo>
                  <a:lnTo>
                    <a:pt x="78" y="194"/>
                  </a:lnTo>
                  <a:lnTo>
                    <a:pt x="98" y="196"/>
                  </a:lnTo>
                  <a:lnTo>
                    <a:pt x="98" y="1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8" name="Rectangle 6"/>
            <p:cNvSpPr>
              <a:spLocks noChangeArrowheads="1"/>
            </p:cNvSpPr>
            <p:nvPr/>
          </p:nvSpPr>
          <p:spPr bwMode="auto">
            <a:xfrm>
              <a:off x="6121356" y="5299407"/>
              <a:ext cx="107152" cy="388174"/>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89" name="Freeform 7"/>
            <p:cNvSpPr>
              <a:spLocks/>
            </p:cNvSpPr>
            <p:nvPr/>
          </p:nvSpPr>
          <p:spPr bwMode="auto">
            <a:xfrm>
              <a:off x="6972508" y="5714537"/>
              <a:ext cx="132087" cy="133435"/>
            </a:xfrm>
            <a:custGeom>
              <a:avLst/>
              <a:gdLst>
                <a:gd name="T0" fmla="*/ 98 w 196"/>
                <a:gd name="T1" fmla="*/ 0 h 198"/>
                <a:gd name="T2" fmla="*/ 98 w 196"/>
                <a:gd name="T3" fmla="*/ 0 h 198"/>
                <a:gd name="T4" fmla="*/ 78 w 196"/>
                <a:gd name="T5" fmla="*/ 2 h 198"/>
                <a:gd name="T6" fmla="*/ 60 w 196"/>
                <a:gd name="T7" fmla="*/ 8 h 198"/>
                <a:gd name="T8" fmla="*/ 44 w 196"/>
                <a:gd name="T9" fmla="*/ 18 h 198"/>
                <a:gd name="T10" fmla="*/ 28 w 196"/>
                <a:gd name="T11" fmla="*/ 30 h 198"/>
                <a:gd name="T12" fmla="*/ 16 w 196"/>
                <a:gd name="T13" fmla="*/ 44 h 198"/>
                <a:gd name="T14" fmla="*/ 8 w 196"/>
                <a:gd name="T15" fmla="*/ 60 h 198"/>
                <a:gd name="T16" fmla="*/ 2 w 196"/>
                <a:gd name="T17" fmla="*/ 80 h 198"/>
                <a:gd name="T18" fmla="*/ 0 w 196"/>
                <a:gd name="T19" fmla="*/ 100 h 198"/>
                <a:gd name="T20" fmla="*/ 0 w 196"/>
                <a:gd name="T21" fmla="*/ 100 h 198"/>
                <a:gd name="T22" fmla="*/ 2 w 196"/>
                <a:gd name="T23" fmla="*/ 120 h 198"/>
                <a:gd name="T24" fmla="*/ 8 w 196"/>
                <a:gd name="T25" fmla="*/ 138 h 198"/>
                <a:gd name="T26" fmla="*/ 16 w 196"/>
                <a:gd name="T27" fmla="*/ 154 h 198"/>
                <a:gd name="T28" fmla="*/ 28 w 196"/>
                <a:gd name="T29" fmla="*/ 168 h 198"/>
                <a:gd name="T30" fmla="*/ 44 w 196"/>
                <a:gd name="T31" fmla="*/ 180 h 198"/>
                <a:gd name="T32" fmla="*/ 60 w 196"/>
                <a:gd name="T33" fmla="*/ 190 h 198"/>
                <a:gd name="T34" fmla="*/ 78 w 196"/>
                <a:gd name="T35" fmla="*/ 196 h 198"/>
                <a:gd name="T36" fmla="*/ 98 w 196"/>
                <a:gd name="T37" fmla="*/ 198 h 198"/>
                <a:gd name="T38" fmla="*/ 98 w 196"/>
                <a:gd name="T39" fmla="*/ 198 h 198"/>
                <a:gd name="T40" fmla="*/ 118 w 196"/>
                <a:gd name="T41" fmla="*/ 196 h 198"/>
                <a:gd name="T42" fmla="*/ 136 w 196"/>
                <a:gd name="T43" fmla="*/ 190 h 198"/>
                <a:gd name="T44" fmla="*/ 154 w 196"/>
                <a:gd name="T45" fmla="*/ 180 h 198"/>
                <a:gd name="T46" fmla="*/ 168 w 196"/>
                <a:gd name="T47" fmla="*/ 168 h 198"/>
                <a:gd name="T48" fmla="*/ 180 w 196"/>
                <a:gd name="T49" fmla="*/ 154 h 198"/>
                <a:gd name="T50" fmla="*/ 190 w 196"/>
                <a:gd name="T51" fmla="*/ 138 h 198"/>
                <a:gd name="T52" fmla="*/ 194 w 196"/>
                <a:gd name="T53" fmla="*/ 120 h 198"/>
                <a:gd name="T54" fmla="*/ 196 w 196"/>
                <a:gd name="T55" fmla="*/ 100 h 198"/>
                <a:gd name="T56" fmla="*/ 196 w 196"/>
                <a:gd name="T57" fmla="*/ 100 h 198"/>
                <a:gd name="T58" fmla="*/ 194 w 196"/>
                <a:gd name="T59" fmla="*/ 80 h 198"/>
                <a:gd name="T60" fmla="*/ 190 w 196"/>
                <a:gd name="T61" fmla="*/ 60 h 198"/>
                <a:gd name="T62" fmla="*/ 180 w 196"/>
                <a:gd name="T63" fmla="*/ 44 h 198"/>
                <a:gd name="T64" fmla="*/ 168 w 196"/>
                <a:gd name="T65" fmla="*/ 30 h 198"/>
                <a:gd name="T66" fmla="*/ 154 w 196"/>
                <a:gd name="T67" fmla="*/ 18 h 198"/>
                <a:gd name="T68" fmla="*/ 136 w 196"/>
                <a:gd name="T69" fmla="*/ 8 h 198"/>
                <a:gd name="T70" fmla="*/ 118 w 196"/>
                <a:gd name="T71" fmla="*/ 2 h 198"/>
                <a:gd name="T72" fmla="*/ 98 w 196"/>
                <a:gd name="T73" fmla="*/ 0 h 198"/>
                <a:gd name="T74" fmla="*/ 98 w 196"/>
                <a:gd name="T7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98">
                  <a:moveTo>
                    <a:pt x="98" y="0"/>
                  </a:moveTo>
                  <a:lnTo>
                    <a:pt x="98" y="0"/>
                  </a:lnTo>
                  <a:lnTo>
                    <a:pt x="78" y="2"/>
                  </a:lnTo>
                  <a:lnTo>
                    <a:pt x="60" y="8"/>
                  </a:lnTo>
                  <a:lnTo>
                    <a:pt x="44" y="18"/>
                  </a:lnTo>
                  <a:lnTo>
                    <a:pt x="28" y="30"/>
                  </a:lnTo>
                  <a:lnTo>
                    <a:pt x="16" y="44"/>
                  </a:lnTo>
                  <a:lnTo>
                    <a:pt x="8" y="60"/>
                  </a:lnTo>
                  <a:lnTo>
                    <a:pt x="2" y="80"/>
                  </a:lnTo>
                  <a:lnTo>
                    <a:pt x="0" y="100"/>
                  </a:lnTo>
                  <a:lnTo>
                    <a:pt x="0" y="100"/>
                  </a:lnTo>
                  <a:lnTo>
                    <a:pt x="2" y="120"/>
                  </a:lnTo>
                  <a:lnTo>
                    <a:pt x="8" y="138"/>
                  </a:lnTo>
                  <a:lnTo>
                    <a:pt x="16" y="154"/>
                  </a:lnTo>
                  <a:lnTo>
                    <a:pt x="28" y="168"/>
                  </a:lnTo>
                  <a:lnTo>
                    <a:pt x="44" y="180"/>
                  </a:lnTo>
                  <a:lnTo>
                    <a:pt x="60" y="190"/>
                  </a:lnTo>
                  <a:lnTo>
                    <a:pt x="78" y="196"/>
                  </a:lnTo>
                  <a:lnTo>
                    <a:pt x="98" y="198"/>
                  </a:lnTo>
                  <a:lnTo>
                    <a:pt x="98" y="198"/>
                  </a:lnTo>
                  <a:lnTo>
                    <a:pt x="118" y="196"/>
                  </a:lnTo>
                  <a:lnTo>
                    <a:pt x="136" y="190"/>
                  </a:lnTo>
                  <a:lnTo>
                    <a:pt x="154" y="180"/>
                  </a:lnTo>
                  <a:lnTo>
                    <a:pt x="168" y="168"/>
                  </a:lnTo>
                  <a:lnTo>
                    <a:pt x="180" y="154"/>
                  </a:lnTo>
                  <a:lnTo>
                    <a:pt x="190" y="138"/>
                  </a:lnTo>
                  <a:lnTo>
                    <a:pt x="194" y="120"/>
                  </a:lnTo>
                  <a:lnTo>
                    <a:pt x="196" y="100"/>
                  </a:lnTo>
                  <a:lnTo>
                    <a:pt x="196" y="100"/>
                  </a:lnTo>
                  <a:lnTo>
                    <a:pt x="194" y="80"/>
                  </a:lnTo>
                  <a:lnTo>
                    <a:pt x="190" y="60"/>
                  </a:lnTo>
                  <a:lnTo>
                    <a:pt x="180" y="44"/>
                  </a:lnTo>
                  <a:lnTo>
                    <a:pt x="168" y="30"/>
                  </a:lnTo>
                  <a:lnTo>
                    <a:pt x="154" y="18"/>
                  </a:lnTo>
                  <a:lnTo>
                    <a:pt x="136" y="8"/>
                  </a:lnTo>
                  <a:lnTo>
                    <a:pt x="118" y="2"/>
                  </a:lnTo>
                  <a:lnTo>
                    <a:pt x="98" y="0"/>
                  </a:lnTo>
                  <a:lnTo>
                    <a:pt x="98"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0" name="Rectangle 8"/>
            <p:cNvSpPr>
              <a:spLocks noChangeArrowheads="1"/>
            </p:cNvSpPr>
            <p:nvPr/>
          </p:nvSpPr>
          <p:spPr bwMode="auto">
            <a:xfrm>
              <a:off x="6984638" y="5299407"/>
              <a:ext cx="107826" cy="388174"/>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1" name="Freeform 9"/>
            <p:cNvSpPr>
              <a:spLocks/>
            </p:cNvSpPr>
            <p:nvPr/>
          </p:nvSpPr>
          <p:spPr bwMode="auto">
            <a:xfrm>
              <a:off x="5714312" y="5291320"/>
              <a:ext cx="358522" cy="404348"/>
            </a:xfrm>
            <a:custGeom>
              <a:avLst/>
              <a:gdLst>
                <a:gd name="T0" fmla="*/ 438 w 532"/>
                <a:gd name="T1" fmla="*/ 383 h 600"/>
                <a:gd name="T2" fmla="*/ 424 w 532"/>
                <a:gd name="T3" fmla="*/ 397 h 600"/>
                <a:gd name="T4" fmla="*/ 396 w 532"/>
                <a:gd name="T5" fmla="*/ 423 h 600"/>
                <a:gd name="T6" fmla="*/ 380 w 532"/>
                <a:gd name="T7" fmla="*/ 431 h 600"/>
                <a:gd name="T8" fmla="*/ 344 w 532"/>
                <a:gd name="T9" fmla="*/ 441 h 600"/>
                <a:gd name="T10" fmla="*/ 310 w 532"/>
                <a:gd name="T11" fmla="*/ 445 h 600"/>
                <a:gd name="T12" fmla="*/ 294 w 532"/>
                <a:gd name="T13" fmla="*/ 445 h 600"/>
                <a:gd name="T14" fmla="*/ 264 w 532"/>
                <a:gd name="T15" fmla="*/ 441 h 600"/>
                <a:gd name="T16" fmla="*/ 238 w 532"/>
                <a:gd name="T17" fmla="*/ 431 h 600"/>
                <a:gd name="T18" fmla="*/ 216 w 532"/>
                <a:gd name="T19" fmla="*/ 415 h 600"/>
                <a:gd name="T20" fmla="*/ 204 w 532"/>
                <a:gd name="T21" fmla="*/ 405 h 600"/>
                <a:gd name="T22" fmla="*/ 186 w 532"/>
                <a:gd name="T23" fmla="*/ 385 h 600"/>
                <a:gd name="T24" fmla="*/ 174 w 532"/>
                <a:gd name="T25" fmla="*/ 361 h 600"/>
                <a:gd name="T26" fmla="*/ 166 w 532"/>
                <a:gd name="T27" fmla="*/ 333 h 600"/>
                <a:gd name="T28" fmla="*/ 164 w 532"/>
                <a:gd name="T29" fmla="*/ 303 h 600"/>
                <a:gd name="T30" fmla="*/ 164 w 532"/>
                <a:gd name="T31" fmla="*/ 287 h 600"/>
                <a:gd name="T32" fmla="*/ 170 w 532"/>
                <a:gd name="T33" fmla="*/ 257 h 600"/>
                <a:gd name="T34" fmla="*/ 180 w 532"/>
                <a:gd name="T35" fmla="*/ 229 h 600"/>
                <a:gd name="T36" fmla="*/ 194 w 532"/>
                <a:gd name="T37" fmla="*/ 205 h 600"/>
                <a:gd name="T38" fmla="*/ 204 w 532"/>
                <a:gd name="T39" fmla="*/ 195 h 600"/>
                <a:gd name="T40" fmla="*/ 226 w 532"/>
                <a:gd name="T41" fmla="*/ 177 h 600"/>
                <a:gd name="T42" fmla="*/ 250 w 532"/>
                <a:gd name="T43" fmla="*/ 165 h 600"/>
                <a:gd name="T44" fmla="*/ 278 w 532"/>
                <a:gd name="T45" fmla="*/ 157 h 600"/>
                <a:gd name="T46" fmla="*/ 310 w 532"/>
                <a:gd name="T47" fmla="*/ 155 h 600"/>
                <a:gd name="T48" fmla="*/ 328 w 532"/>
                <a:gd name="T49" fmla="*/ 155 h 600"/>
                <a:gd name="T50" fmla="*/ 362 w 532"/>
                <a:gd name="T51" fmla="*/ 163 h 600"/>
                <a:gd name="T52" fmla="*/ 380 w 532"/>
                <a:gd name="T53" fmla="*/ 169 h 600"/>
                <a:gd name="T54" fmla="*/ 412 w 532"/>
                <a:gd name="T55" fmla="*/ 189 h 600"/>
                <a:gd name="T56" fmla="*/ 438 w 532"/>
                <a:gd name="T57" fmla="*/ 217 h 600"/>
                <a:gd name="T58" fmla="*/ 530 w 532"/>
                <a:gd name="T59" fmla="*/ 93 h 600"/>
                <a:gd name="T60" fmla="*/ 526 w 532"/>
                <a:gd name="T61" fmla="*/ 89 h 600"/>
                <a:gd name="T62" fmla="*/ 492 w 532"/>
                <a:gd name="T63" fmla="*/ 61 h 600"/>
                <a:gd name="T64" fmla="*/ 456 w 532"/>
                <a:gd name="T65" fmla="*/ 37 h 600"/>
                <a:gd name="T66" fmla="*/ 418 w 532"/>
                <a:gd name="T67" fmla="*/ 22 h 600"/>
                <a:gd name="T68" fmla="*/ 380 w 532"/>
                <a:gd name="T69" fmla="*/ 10 h 600"/>
                <a:gd name="T70" fmla="*/ 360 w 532"/>
                <a:gd name="T71" fmla="*/ 6 h 600"/>
                <a:gd name="T72" fmla="*/ 294 w 532"/>
                <a:gd name="T73" fmla="*/ 0 h 600"/>
                <a:gd name="T74" fmla="*/ 262 w 532"/>
                <a:gd name="T75" fmla="*/ 2 h 600"/>
                <a:gd name="T76" fmla="*/ 204 w 532"/>
                <a:gd name="T77" fmla="*/ 12 h 600"/>
                <a:gd name="T78" fmla="*/ 152 w 532"/>
                <a:gd name="T79" fmla="*/ 34 h 600"/>
                <a:gd name="T80" fmla="*/ 104 w 532"/>
                <a:gd name="T81" fmla="*/ 65 h 600"/>
                <a:gd name="T82" fmla="*/ 84 w 532"/>
                <a:gd name="T83" fmla="*/ 85 h 600"/>
                <a:gd name="T84" fmla="*/ 46 w 532"/>
                <a:gd name="T85" fmla="*/ 131 h 600"/>
                <a:gd name="T86" fmla="*/ 20 w 532"/>
                <a:gd name="T87" fmla="*/ 183 h 600"/>
                <a:gd name="T88" fmla="*/ 4 w 532"/>
                <a:gd name="T89" fmla="*/ 239 h 600"/>
                <a:gd name="T90" fmla="*/ 0 w 532"/>
                <a:gd name="T91" fmla="*/ 301 h 600"/>
                <a:gd name="T92" fmla="*/ 0 w 532"/>
                <a:gd name="T93" fmla="*/ 333 h 600"/>
                <a:gd name="T94" fmla="*/ 12 w 532"/>
                <a:gd name="T95" fmla="*/ 391 h 600"/>
                <a:gd name="T96" fmla="*/ 32 w 532"/>
                <a:gd name="T97" fmla="*/ 445 h 600"/>
                <a:gd name="T98" fmla="*/ 64 w 532"/>
                <a:gd name="T99" fmla="*/ 493 h 600"/>
                <a:gd name="T100" fmla="*/ 82 w 532"/>
                <a:gd name="T101" fmla="*/ 515 h 600"/>
                <a:gd name="T102" fmla="*/ 128 w 532"/>
                <a:gd name="T103" fmla="*/ 553 h 600"/>
                <a:gd name="T104" fmla="*/ 178 w 532"/>
                <a:gd name="T105" fmla="*/ 578 h 600"/>
                <a:gd name="T106" fmla="*/ 232 w 532"/>
                <a:gd name="T107" fmla="*/ 594 h 600"/>
                <a:gd name="T108" fmla="*/ 294 w 532"/>
                <a:gd name="T109" fmla="*/ 600 h 600"/>
                <a:gd name="T110" fmla="*/ 318 w 532"/>
                <a:gd name="T111" fmla="*/ 598 h 600"/>
                <a:gd name="T112" fmla="*/ 360 w 532"/>
                <a:gd name="T113" fmla="*/ 594 h 600"/>
                <a:gd name="T114" fmla="*/ 380 w 532"/>
                <a:gd name="T115" fmla="*/ 590 h 600"/>
                <a:gd name="T116" fmla="*/ 424 w 532"/>
                <a:gd name="T117" fmla="*/ 574 h 600"/>
                <a:gd name="T118" fmla="*/ 464 w 532"/>
                <a:gd name="T119" fmla="*/ 555 h 600"/>
                <a:gd name="T120" fmla="*/ 508 w 532"/>
                <a:gd name="T121" fmla="*/ 523 h 600"/>
                <a:gd name="T122" fmla="*/ 532 w 532"/>
                <a:gd name="T123" fmla="*/ 4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 h="600">
                  <a:moveTo>
                    <a:pt x="444" y="375"/>
                  </a:moveTo>
                  <a:lnTo>
                    <a:pt x="438" y="383"/>
                  </a:lnTo>
                  <a:lnTo>
                    <a:pt x="438" y="383"/>
                  </a:lnTo>
                  <a:lnTo>
                    <a:pt x="424" y="397"/>
                  </a:lnTo>
                  <a:lnTo>
                    <a:pt x="410" y="411"/>
                  </a:lnTo>
                  <a:lnTo>
                    <a:pt x="396" y="423"/>
                  </a:lnTo>
                  <a:lnTo>
                    <a:pt x="380" y="431"/>
                  </a:lnTo>
                  <a:lnTo>
                    <a:pt x="380" y="431"/>
                  </a:lnTo>
                  <a:lnTo>
                    <a:pt x="362" y="437"/>
                  </a:lnTo>
                  <a:lnTo>
                    <a:pt x="344" y="441"/>
                  </a:lnTo>
                  <a:lnTo>
                    <a:pt x="326" y="445"/>
                  </a:lnTo>
                  <a:lnTo>
                    <a:pt x="310" y="445"/>
                  </a:lnTo>
                  <a:lnTo>
                    <a:pt x="310" y="445"/>
                  </a:lnTo>
                  <a:lnTo>
                    <a:pt x="294" y="445"/>
                  </a:lnTo>
                  <a:lnTo>
                    <a:pt x="278" y="443"/>
                  </a:lnTo>
                  <a:lnTo>
                    <a:pt x="264" y="441"/>
                  </a:lnTo>
                  <a:lnTo>
                    <a:pt x="252" y="435"/>
                  </a:lnTo>
                  <a:lnTo>
                    <a:pt x="238" y="431"/>
                  </a:lnTo>
                  <a:lnTo>
                    <a:pt x="226" y="423"/>
                  </a:lnTo>
                  <a:lnTo>
                    <a:pt x="216" y="415"/>
                  </a:lnTo>
                  <a:lnTo>
                    <a:pt x="204" y="405"/>
                  </a:lnTo>
                  <a:lnTo>
                    <a:pt x="204" y="405"/>
                  </a:lnTo>
                  <a:lnTo>
                    <a:pt x="196" y="395"/>
                  </a:lnTo>
                  <a:lnTo>
                    <a:pt x="186" y="385"/>
                  </a:lnTo>
                  <a:lnTo>
                    <a:pt x="180" y="373"/>
                  </a:lnTo>
                  <a:lnTo>
                    <a:pt x="174" y="361"/>
                  </a:lnTo>
                  <a:lnTo>
                    <a:pt x="170" y="347"/>
                  </a:lnTo>
                  <a:lnTo>
                    <a:pt x="166" y="333"/>
                  </a:lnTo>
                  <a:lnTo>
                    <a:pt x="164" y="319"/>
                  </a:lnTo>
                  <a:lnTo>
                    <a:pt x="164" y="303"/>
                  </a:lnTo>
                  <a:lnTo>
                    <a:pt x="164" y="303"/>
                  </a:lnTo>
                  <a:lnTo>
                    <a:pt x="164" y="287"/>
                  </a:lnTo>
                  <a:lnTo>
                    <a:pt x="166" y="271"/>
                  </a:lnTo>
                  <a:lnTo>
                    <a:pt x="170" y="257"/>
                  </a:lnTo>
                  <a:lnTo>
                    <a:pt x="174" y="243"/>
                  </a:lnTo>
                  <a:lnTo>
                    <a:pt x="180" y="229"/>
                  </a:lnTo>
                  <a:lnTo>
                    <a:pt x="186" y="217"/>
                  </a:lnTo>
                  <a:lnTo>
                    <a:pt x="194" y="205"/>
                  </a:lnTo>
                  <a:lnTo>
                    <a:pt x="204" y="195"/>
                  </a:lnTo>
                  <a:lnTo>
                    <a:pt x="204" y="195"/>
                  </a:lnTo>
                  <a:lnTo>
                    <a:pt x="214" y="185"/>
                  </a:lnTo>
                  <a:lnTo>
                    <a:pt x="226" y="177"/>
                  </a:lnTo>
                  <a:lnTo>
                    <a:pt x="238" y="171"/>
                  </a:lnTo>
                  <a:lnTo>
                    <a:pt x="250" y="165"/>
                  </a:lnTo>
                  <a:lnTo>
                    <a:pt x="264" y="159"/>
                  </a:lnTo>
                  <a:lnTo>
                    <a:pt x="278" y="157"/>
                  </a:lnTo>
                  <a:lnTo>
                    <a:pt x="294" y="155"/>
                  </a:lnTo>
                  <a:lnTo>
                    <a:pt x="310" y="155"/>
                  </a:lnTo>
                  <a:lnTo>
                    <a:pt x="310" y="155"/>
                  </a:lnTo>
                  <a:lnTo>
                    <a:pt x="328" y="155"/>
                  </a:lnTo>
                  <a:lnTo>
                    <a:pt x="346" y="157"/>
                  </a:lnTo>
                  <a:lnTo>
                    <a:pt x="362" y="163"/>
                  </a:lnTo>
                  <a:lnTo>
                    <a:pt x="380" y="169"/>
                  </a:lnTo>
                  <a:lnTo>
                    <a:pt x="380" y="169"/>
                  </a:lnTo>
                  <a:lnTo>
                    <a:pt x="398" y="179"/>
                  </a:lnTo>
                  <a:lnTo>
                    <a:pt x="412" y="189"/>
                  </a:lnTo>
                  <a:lnTo>
                    <a:pt x="426" y="203"/>
                  </a:lnTo>
                  <a:lnTo>
                    <a:pt x="438" y="217"/>
                  </a:lnTo>
                  <a:lnTo>
                    <a:pt x="444" y="225"/>
                  </a:lnTo>
                  <a:lnTo>
                    <a:pt x="530" y="93"/>
                  </a:lnTo>
                  <a:lnTo>
                    <a:pt x="526" y="89"/>
                  </a:lnTo>
                  <a:lnTo>
                    <a:pt x="526" y="89"/>
                  </a:lnTo>
                  <a:lnTo>
                    <a:pt x="510" y="73"/>
                  </a:lnTo>
                  <a:lnTo>
                    <a:pt x="492" y="61"/>
                  </a:lnTo>
                  <a:lnTo>
                    <a:pt x="474" y="49"/>
                  </a:lnTo>
                  <a:lnTo>
                    <a:pt x="456" y="37"/>
                  </a:lnTo>
                  <a:lnTo>
                    <a:pt x="438" y="30"/>
                  </a:lnTo>
                  <a:lnTo>
                    <a:pt x="418" y="22"/>
                  </a:lnTo>
                  <a:lnTo>
                    <a:pt x="400" y="14"/>
                  </a:lnTo>
                  <a:lnTo>
                    <a:pt x="380" y="10"/>
                  </a:lnTo>
                  <a:lnTo>
                    <a:pt x="380" y="10"/>
                  </a:lnTo>
                  <a:lnTo>
                    <a:pt x="360" y="6"/>
                  </a:lnTo>
                  <a:lnTo>
                    <a:pt x="340" y="2"/>
                  </a:lnTo>
                  <a:lnTo>
                    <a:pt x="294" y="0"/>
                  </a:lnTo>
                  <a:lnTo>
                    <a:pt x="294" y="0"/>
                  </a:lnTo>
                  <a:lnTo>
                    <a:pt x="262" y="2"/>
                  </a:lnTo>
                  <a:lnTo>
                    <a:pt x="232" y="6"/>
                  </a:lnTo>
                  <a:lnTo>
                    <a:pt x="204" y="12"/>
                  </a:lnTo>
                  <a:lnTo>
                    <a:pt x="178" y="22"/>
                  </a:lnTo>
                  <a:lnTo>
                    <a:pt x="152" y="34"/>
                  </a:lnTo>
                  <a:lnTo>
                    <a:pt x="128" y="49"/>
                  </a:lnTo>
                  <a:lnTo>
                    <a:pt x="104" y="65"/>
                  </a:lnTo>
                  <a:lnTo>
                    <a:pt x="84" y="85"/>
                  </a:lnTo>
                  <a:lnTo>
                    <a:pt x="84" y="85"/>
                  </a:lnTo>
                  <a:lnTo>
                    <a:pt x="64" y="107"/>
                  </a:lnTo>
                  <a:lnTo>
                    <a:pt x="46" y="131"/>
                  </a:lnTo>
                  <a:lnTo>
                    <a:pt x="32" y="157"/>
                  </a:lnTo>
                  <a:lnTo>
                    <a:pt x="20" y="183"/>
                  </a:lnTo>
                  <a:lnTo>
                    <a:pt x="12" y="209"/>
                  </a:lnTo>
                  <a:lnTo>
                    <a:pt x="4" y="239"/>
                  </a:lnTo>
                  <a:lnTo>
                    <a:pt x="0" y="269"/>
                  </a:lnTo>
                  <a:lnTo>
                    <a:pt x="0" y="301"/>
                  </a:lnTo>
                  <a:lnTo>
                    <a:pt x="0" y="301"/>
                  </a:lnTo>
                  <a:lnTo>
                    <a:pt x="0" y="333"/>
                  </a:lnTo>
                  <a:lnTo>
                    <a:pt x="4" y="363"/>
                  </a:lnTo>
                  <a:lnTo>
                    <a:pt x="12" y="391"/>
                  </a:lnTo>
                  <a:lnTo>
                    <a:pt x="20" y="419"/>
                  </a:lnTo>
                  <a:lnTo>
                    <a:pt x="32" y="445"/>
                  </a:lnTo>
                  <a:lnTo>
                    <a:pt x="46" y="469"/>
                  </a:lnTo>
                  <a:lnTo>
                    <a:pt x="64" y="493"/>
                  </a:lnTo>
                  <a:lnTo>
                    <a:pt x="82" y="515"/>
                  </a:lnTo>
                  <a:lnTo>
                    <a:pt x="82" y="515"/>
                  </a:lnTo>
                  <a:lnTo>
                    <a:pt x="104" y="535"/>
                  </a:lnTo>
                  <a:lnTo>
                    <a:pt x="128" y="553"/>
                  </a:lnTo>
                  <a:lnTo>
                    <a:pt x="152" y="566"/>
                  </a:lnTo>
                  <a:lnTo>
                    <a:pt x="178" y="578"/>
                  </a:lnTo>
                  <a:lnTo>
                    <a:pt x="204" y="588"/>
                  </a:lnTo>
                  <a:lnTo>
                    <a:pt x="232" y="594"/>
                  </a:lnTo>
                  <a:lnTo>
                    <a:pt x="262" y="598"/>
                  </a:lnTo>
                  <a:lnTo>
                    <a:pt x="294" y="600"/>
                  </a:lnTo>
                  <a:lnTo>
                    <a:pt x="294" y="600"/>
                  </a:lnTo>
                  <a:lnTo>
                    <a:pt x="318" y="598"/>
                  </a:lnTo>
                  <a:lnTo>
                    <a:pt x="340" y="598"/>
                  </a:lnTo>
                  <a:lnTo>
                    <a:pt x="360" y="594"/>
                  </a:lnTo>
                  <a:lnTo>
                    <a:pt x="380" y="590"/>
                  </a:lnTo>
                  <a:lnTo>
                    <a:pt x="380" y="590"/>
                  </a:lnTo>
                  <a:lnTo>
                    <a:pt x="406" y="582"/>
                  </a:lnTo>
                  <a:lnTo>
                    <a:pt x="424" y="574"/>
                  </a:lnTo>
                  <a:lnTo>
                    <a:pt x="444" y="566"/>
                  </a:lnTo>
                  <a:lnTo>
                    <a:pt x="464" y="555"/>
                  </a:lnTo>
                  <a:lnTo>
                    <a:pt x="486" y="539"/>
                  </a:lnTo>
                  <a:lnTo>
                    <a:pt x="508" y="523"/>
                  </a:lnTo>
                  <a:lnTo>
                    <a:pt x="530" y="501"/>
                  </a:lnTo>
                  <a:lnTo>
                    <a:pt x="532" y="497"/>
                  </a:lnTo>
                  <a:lnTo>
                    <a:pt x="444" y="375"/>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2" name="Freeform 10"/>
            <p:cNvSpPr>
              <a:spLocks/>
            </p:cNvSpPr>
            <p:nvPr/>
          </p:nvSpPr>
          <p:spPr bwMode="auto">
            <a:xfrm>
              <a:off x="6274334" y="5299407"/>
              <a:ext cx="310000" cy="388174"/>
            </a:xfrm>
            <a:custGeom>
              <a:avLst/>
              <a:gdLst>
                <a:gd name="T0" fmla="*/ 0 w 460"/>
                <a:gd name="T1" fmla="*/ 0 h 576"/>
                <a:gd name="T2" fmla="*/ 0 w 460"/>
                <a:gd name="T3" fmla="*/ 141 h 576"/>
                <a:gd name="T4" fmla="*/ 150 w 460"/>
                <a:gd name="T5" fmla="*/ 141 h 576"/>
                <a:gd name="T6" fmla="*/ 150 w 460"/>
                <a:gd name="T7" fmla="*/ 576 h 576"/>
                <a:gd name="T8" fmla="*/ 310 w 460"/>
                <a:gd name="T9" fmla="*/ 576 h 576"/>
                <a:gd name="T10" fmla="*/ 310 w 460"/>
                <a:gd name="T11" fmla="*/ 141 h 576"/>
                <a:gd name="T12" fmla="*/ 460 w 460"/>
                <a:gd name="T13" fmla="*/ 141 h 576"/>
                <a:gd name="T14" fmla="*/ 460 w 460"/>
                <a:gd name="T15" fmla="*/ 0 h 576"/>
                <a:gd name="T16" fmla="*/ 0 w 4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576">
                  <a:moveTo>
                    <a:pt x="0" y="0"/>
                  </a:moveTo>
                  <a:lnTo>
                    <a:pt x="0" y="141"/>
                  </a:lnTo>
                  <a:lnTo>
                    <a:pt x="150" y="141"/>
                  </a:lnTo>
                  <a:lnTo>
                    <a:pt x="150" y="576"/>
                  </a:lnTo>
                  <a:lnTo>
                    <a:pt x="310" y="576"/>
                  </a:lnTo>
                  <a:lnTo>
                    <a:pt x="310" y="141"/>
                  </a:lnTo>
                  <a:lnTo>
                    <a:pt x="460" y="141"/>
                  </a:lnTo>
                  <a:lnTo>
                    <a:pt x="460" y="0"/>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3" name="Freeform 11"/>
            <p:cNvSpPr>
              <a:spLocks noEditPoints="1"/>
            </p:cNvSpPr>
            <p:nvPr/>
          </p:nvSpPr>
          <p:spPr bwMode="auto">
            <a:xfrm>
              <a:off x="6630160" y="5299407"/>
              <a:ext cx="315391" cy="388174"/>
            </a:xfrm>
            <a:custGeom>
              <a:avLst/>
              <a:gdLst>
                <a:gd name="T0" fmla="*/ 312 w 468"/>
                <a:gd name="T1" fmla="*/ 349 h 576"/>
                <a:gd name="T2" fmla="*/ 312 w 468"/>
                <a:gd name="T3" fmla="*/ 349 h 576"/>
                <a:gd name="T4" fmla="*/ 338 w 468"/>
                <a:gd name="T5" fmla="*/ 341 h 576"/>
                <a:gd name="T6" fmla="*/ 362 w 468"/>
                <a:gd name="T7" fmla="*/ 329 h 576"/>
                <a:gd name="T8" fmla="*/ 382 w 468"/>
                <a:gd name="T9" fmla="*/ 313 h 576"/>
                <a:gd name="T10" fmla="*/ 400 w 468"/>
                <a:gd name="T11" fmla="*/ 295 h 576"/>
                <a:gd name="T12" fmla="*/ 400 w 468"/>
                <a:gd name="T13" fmla="*/ 295 h 576"/>
                <a:gd name="T14" fmla="*/ 408 w 468"/>
                <a:gd name="T15" fmla="*/ 283 h 576"/>
                <a:gd name="T16" fmla="*/ 414 w 468"/>
                <a:gd name="T17" fmla="*/ 271 h 576"/>
                <a:gd name="T18" fmla="*/ 420 w 468"/>
                <a:gd name="T19" fmla="*/ 259 h 576"/>
                <a:gd name="T20" fmla="*/ 424 w 468"/>
                <a:gd name="T21" fmla="*/ 245 h 576"/>
                <a:gd name="T22" fmla="*/ 430 w 468"/>
                <a:gd name="T23" fmla="*/ 217 h 576"/>
                <a:gd name="T24" fmla="*/ 432 w 468"/>
                <a:gd name="T25" fmla="*/ 185 h 576"/>
                <a:gd name="T26" fmla="*/ 432 w 468"/>
                <a:gd name="T27" fmla="*/ 185 h 576"/>
                <a:gd name="T28" fmla="*/ 432 w 468"/>
                <a:gd name="T29" fmla="*/ 161 h 576"/>
                <a:gd name="T30" fmla="*/ 430 w 468"/>
                <a:gd name="T31" fmla="*/ 139 h 576"/>
                <a:gd name="T32" fmla="*/ 424 w 468"/>
                <a:gd name="T33" fmla="*/ 119 h 576"/>
                <a:gd name="T34" fmla="*/ 418 w 468"/>
                <a:gd name="T35" fmla="*/ 101 h 576"/>
                <a:gd name="T36" fmla="*/ 410 w 468"/>
                <a:gd name="T37" fmla="*/ 85 h 576"/>
                <a:gd name="T38" fmla="*/ 400 w 468"/>
                <a:gd name="T39" fmla="*/ 69 h 576"/>
                <a:gd name="T40" fmla="*/ 388 w 468"/>
                <a:gd name="T41" fmla="*/ 55 h 576"/>
                <a:gd name="T42" fmla="*/ 374 w 468"/>
                <a:gd name="T43" fmla="*/ 43 h 576"/>
                <a:gd name="T44" fmla="*/ 374 w 468"/>
                <a:gd name="T45" fmla="*/ 43 h 576"/>
                <a:gd name="T46" fmla="*/ 360 w 468"/>
                <a:gd name="T47" fmla="*/ 33 h 576"/>
                <a:gd name="T48" fmla="*/ 342 w 468"/>
                <a:gd name="T49" fmla="*/ 25 h 576"/>
                <a:gd name="T50" fmla="*/ 320 w 468"/>
                <a:gd name="T51" fmla="*/ 18 h 576"/>
                <a:gd name="T52" fmla="*/ 298 w 468"/>
                <a:gd name="T53" fmla="*/ 12 h 576"/>
                <a:gd name="T54" fmla="*/ 272 w 468"/>
                <a:gd name="T55" fmla="*/ 6 h 576"/>
                <a:gd name="T56" fmla="*/ 242 w 468"/>
                <a:gd name="T57" fmla="*/ 4 h 576"/>
                <a:gd name="T58" fmla="*/ 212 w 468"/>
                <a:gd name="T59" fmla="*/ 2 h 576"/>
                <a:gd name="T60" fmla="*/ 178 w 468"/>
                <a:gd name="T61" fmla="*/ 0 h 576"/>
                <a:gd name="T62" fmla="*/ 0 w 468"/>
                <a:gd name="T63" fmla="*/ 0 h 576"/>
                <a:gd name="T64" fmla="*/ 0 w 468"/>
                <a:gd name="T65" fmla="*/ 576 h 576"/>
                <a:gd name="T66" fmla="*/ 160 w 468"/>
                <a:gd name="T67" fmla="*/ 576 h 576"/>
                <a:gd name="T68" fmla="*/ 160 w 468"/>
                <a:gd name="T69" fmla="*/ 373 h 576"/>
                <a:gd name="T70" fmla="*/ 278 w 468"/>
                <a:gd name="T71" fmla="*/ 576 h 576"/>
                <a:gd name="T72" fmla="*/ 468 w 468"/>
                <a:gd name="T73" fmla="*/ 576 h 576"/>
                <a:gd name="T74" fmla="*/ 312 w 468"/>
                <a:gd name="T75" fmla="*/ 349 h 576"/>
                <a:gd name="T76" fmla="*/ 268 w 468"/>
                <a:gd name="T77" fmla="*/ 203 h 576"/>
                <a:gd name="T78" fmla="*/ 268 w 468"/>
                <a:gd name="T79" fmla="*/ 203 h 576"/>
                <a:gd name="T80" fmla="*/ 266 w 468"/>
                <a:gd name="T81" fmla="*/ 219 h 576"/>
                <a:gd name="T82" fmla="*/ 264 w 468"/>
                <a:gd name="T83" fmla="*/ 233 h 576"/>
                <a:gd name="T84" fmla="*/ 256 w 468"/>
                <a:gd name="T85" fmla="*/ 243 h 576"/>
                <a:gd name="T86" fmla="*/ 248 w 468"/>
                <a:gd name="T87" fmla="*/ 253 h 576"/>
                <a:gd name="T88" fmla="*/ 248 w 468"/>
                <a:gd name="T89" fmla="*/ 253 h 576"/>
                <a:gd name="T90" fmla="*/ 236 w 468"/>
                <a:gd name="T91" fmla="*/ 259 h 576"/>
                <a:gd name="T92" fmla="*/ 220 w 468"/>
                <a:gd name="T93" fmla="*/ 265 h 576"/>
                <a:gd name="T94" fmla="*/ 202 w 468"/>
                <a:gd name="T95" fmla="*/ 267 h 576"/>
                <a:gd name="T96" fmla="*/ 180 w 468"/>
                <a:gd name="T97" fmla="*/ 269 h 576"/>
                <a:gd name="T98" fmla="*/ 160 w 468"/>
                <a:gd name="T99" fmla="*/ 269 h 576"/>
                <a:gd name="T100" fmla="*/ 160 w 468"/>
                <a:gd name="T101" fmla="*/ 131 h 576"/>
                <a:gd name="T102" fmla="*/ 182 w 468"/>
                <a:gd name="T103" fmla="*/ 131 h 576"/>
                <a:gd name="T104" fmla="*/ 182 w 468"/>
                <a:gd name="T105" fmla="*/ 131 h 576"/>
                <a:gd name="T106" fmla="*/ 204 w 468"/>
                <a:gd name="T107" fmla="*/ 133 h 576"/>
                <a:gd name="T108" fmla="*/ 222 w 468"/>
                <a:gd name="T109" fmla="*/ 135 h 576"/>
                <a:gd name="T110" fmla="*/ 238 w 468"/>
                <a:gd name="T111" fmla="*/ 141 h 576"/>
                <a:gd name="T112" fmla="*/ 250 w 468"/>
                <a:gd name="T113" fmla="*/ 149 h 576"/>
                <a:gd name="T114" fmla="*/ 250 w 468"/>
                <a:gd name="T115" fmla="*/ 149 h 576"/>
                <a:gd name="T116" fmla="*/ 258 w 468"/>
                <a:gd name="T117" fmla="*/ 157 h 576"/>
                <a:gd name="T118" fmla="*/ 264 w 468"/>
                <a:gd name="T119" fmla="*/ 171 h 576"/>
                <a:gd name="T120" fmla="*/ 266 w 468"/>
                <a:gd name="T121" fmla="*/ 185 h 576"/>
                <a:gd name="T122" fmla="*/ 268 w 468"/>
                <a:gd name="T123" fmla="*/ 203 h 576"/>
                <a:gd name="T124" fmla="*/ 268 w 468"/>
                <a:gd name="T125" fmla="*/ 2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576">
                  <a:moveTo>
                    <a:pt x="312" y="349"/>
                  </a:moveTo>
                  <a:lnTo>
                    <a:pt x="312" y="349"/>
                  </a:lnTo>
                  <a:lnTo>
                    <a:pt x="338" y="341"/>
                  </a:lnTo>
                  <a:lnTo>
                    <a:pt x="362" y="329"/>
                  </a:lnTo>
                  <a:lnTo>
                    <a:pt x="382" y="313"/>
                  </a:lnTo>
                  <a:lnTo>
                    <a:pt x="400" y="295"/>
                  </a:lnTo>
                  <a:lnTo>
                    <a:pt x="400" y="295"/>
                  </a:lnTo>
                  <a:lnTo>
                    <a:pt x="408" y="283"/>
                  </a:lnTo>
                  <a:lnTo>
                    <a:pt x="414" y="271"/>
                  </a:lnTo>
                  <a:lnTo>
                    <a:pt x="420" y="259"/>
                  </a:lnTo>
                  <a:lnTo>
                    <a:pt x="424" y="245"/>
                  </a:lnTo>
                  <a:lnTo>
                    <a:pt x="430" y="217"/>
                  </a:lnTo>
                  <a:lnTo>
                    <a:pt x="432" y="185"/>
                  </a:lnTo>
                  <a:lnTo>
                    <a:pt x="432" y="185"/>
                  </a:lnTo>
                  <a:lnTo>
                    <a:pt x="432" y="161"/>
                  </a:lnTo>
                  <a:lnTo>
                    <a:pt x="430" y="139"/>
                  </a:lnTo>
                  <a:lnTo>
                    <a:pt x="424" y="119"/>
                  </a:lnTo>
                  <a:lnTo>
                    <a:pt x="418" y="101"/>
                  </a:lnTo>
                  <a:lnTo>
                    <a:pt x="410" y="85"/>
                  </a:lnTo>
                  <a:lnTo>
                    <a:pt x="400" y="69"/>
                  </a:lnTo>
                  <a:lnTo>
                    <a:pt x="388" y="55"/>
                  </a:lnTo>
                  <a:lnTo>
                    <a:pt x="374" y="43"/>
                  </a:lnTo>
                  <a:lnTo>
                    <a:pt x="374" y="43"/>
                  </a:lnTo>
                  <a:lnTo>
                    <a:pt x="360" y="33"/>
                  </a:lnTo>
                  <a:lnTo>
                    <a:pt x="342" y="25"/>
                  </a:lnTo>
                  <a:lnTo>
                    <a:pt x="320" y="18"/>
                  </a:lnTo>
                  <a:lnTo>
                    <a:pt x="298" y="12"/>
                  </a:lnTo>
                  <a:lnTo>
                    <a:pt x="272" y="6"/>
                  </a:lnTo>
                  <a:lnTo>
                    <a:pt x="242" y="4"/>
                  </a:lnTo>
                  <a:lnTo>
                    <a:pt x="212" y="2"/>
                  </a:lnTo>
                  <a:lnTo>
                    <a:pt x="178" y="0"/>
                  </a:lnTo>
                  <a:lnTo>
                    <a:pt x="0" y="0"/>
                  </a:lnTo>
                  <a:lnTo>
                    <a:pt x="0" y="576"/>
                  </a:lnTo>
                  <a:lnTo>
                    <a:pt x="160" y="576"/>
                  </a:lnTo>
                  <a:lnTo>
                    <a:pt x="160" y="373"/>
                  </a:lnTo>
                  <a:lnTo>
                    <a:pt x="278" y="576"/>
                  </a:lnTo>
                  <a:lnTo>
                    <a:pt x="468" y="576"/>
                  </a:lnTo>
                  <a:lnTo>
                    <a:pt x="312" y="349"/>
                  </a:lnTo>
                  <a:close/>
                  <a:moveTo>
                    <a:pt x="268" y="203"/>
                  </a:moveTo>
                  <a:lnTo>
                    <a:pt x="268" y="203"/>
                  </a:lnTo>
                  <a:lnTo>
                    <a:pt x="266" y="219"/>
                  </a:lnTo>
                  <a:lnTo>
                    <a:pt x="264" y="233"/>
                  </a:lnTo>
                  <a:lnTo>
                    <a:pt x="256" y="243"/>
                  </a:lnTo>
                  <a:lnTo>
                    <a:pt x="248" y="253"/>
                  </a:lnTo>
                  <a:lnTo>
                    <a:pt x="248" y="253"/>
                  </a:lnTo>
                  <a:lnTo>
                    <a:pt x="236" y="259"/>
                  </a:lnTo>
                  <a:lnTo>
                    <a:pt x="220" y="265"/>
                  </a:lnTo>
                  <a:lnTo>
                    <a:pt x="202" y="267"/>
                  </a:lnTo>
                  <a:lnTo>
                    <a:pt x="180" y="269"/>
                  </a:lnTo>
                  <a:lnTo>
                    <a:pt x="160" y="269"/>
                  </a:lnTo>
                  <a:lnTo>
                    <a:pt x="160" y="131"/>
                  </a:lnTo>
                  <a:lnTo>
                    <a:pt x="182" y="131"/>
                  </a:lnTo>
                  <a:lnTo>
                    <a:pt x="182" y="131"/>
                  </a:lnTo>
                  <a:lnTo>
                    <a:pt x="204" y="133"/>
                  </a:lnTo>
                  <a:lnTo>
                    <a:pt x="222" y="135"/>
                  </a:lnTo>
                  <a:lnTo>
                    <a:pt x="238" y="141"/>
                  </a:lnTo>
                  <a:lnTo>
                    <a:pt x="250" y="149"/>
                  </a:lnTo>
                  <a:lnTo>
                    <a:pt x="250" y="149"/>
                  </a:lnTo>
                  <a:lnTo>
                    <a:pt x="258" y="157"/>
                  </a:lnTo>
                  <a:lnTo>
                    <a:pt x="264" y="171"/>
                  </a:lnTo>
                  <a:lnTo>
                    <a:pt x="266" y="185"/>
                  </a:lnTo>
                  <a:lnTo>
                    <a:pt x="268" y="203"/>
                  </a:lnTo>
                  <a:lnTo>
                    <a:pt x="268" y="20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4" name="Freeform 12"/>
            <p:cNvSpPr>
              <a:spLocks/>
            </p:cNvSpPr>
            <p:nvPr/>
          </p:nvSpPr>
          <p:spPr bwMode="auto">
            <a:xfrm>
              <a:off x="7112682" y="5299407"/>
              <a:ext cx="407717" cy="388174"/>
            </a:xfrm>
            <a:custGeom>
              <a:avLst/>
              <a:gdLst>
                <a:gd name="T0" fmla="*/ 303 w 605"/>
                <a:gd name="T1" fmla="*/ 393 h 576"/>
                <a:gd name="T2" fmla="*/ 423 w 605"/>
                <a:gd name="T3" fmla="*/ 576 h 576"/>
                <a:gd name="T4" fmla="*/ 605 w 605"/>
                <a:gd name="T5" fmla="*/ 576 h 576"/>
                <a:gd name="T6" fmla="*/ 401 w 605"/>
                <a:gd name="T7" fmla="*/ 271 h 576"/>
                <a:gd name="T8" fmla="*/ 585 w 605"/>
                <a:gd name="T9" fmla="*/ 0 h 576"/>
                <a:gd name="T10" fmla="*/ 401 w 605"/>
                <a:gd name="T11" fmla="*/ 0 h 576"/>
                <a:gd name="T12" fmla="*/ 303 w 605"/>
                <a:gd name="T13" fmla="*/ 151 h 576"/>
                <a:gd name="T14" fmla="*/ 205 w 605"/>
                <a:gd name="T15" fmla="*/ 0 h 576"/>
                <a:gd name="T16" fmla="*/ 20 w 605"/>
                <a:gd name="T17" fmla="*/ 0 h 576"/>
                <a:gd name="T18" fmla="*/ 205 w 605"/>
                <a:gd name="T19" fmla="*/ 271 h 576"/>
                <a:gd name="T20" fmla="*/ 0 w 605"/>
                <a:gd name="T21" fmla="*/ 576 h 576"/>
                <a:gd name="T22" fmla="*/ 185 w 605"/>
                <a:gd name="T23" fmla="*/ 576 h 576"/>
                <a:gd name="T24" fmla="*/ 303 w 605"/>
                <a:gd name="T25" fmla="*/ 39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 h="576">
                  <a:moveTo>
                    <a:pt x="303" y="393"/>
                  </a:moveTo>
                  <a:lnTo>
                    <a:pt x="423" y="576"/>
                  </a:lnTo>
                  <a:lnTo>
                    <a:pt x="605" y="576"/>
                  </a:lnTo>
                  <a:lnTo>
                    <a:pt x="401" y="271"/>
                  </a:lnTo>
                  <a:lnTo>
                    <a:pt x="585" y="0"/>
                  </a:lnTo>
                  <a:lnTo>
                    <a:pt x="401" y="0"/>
                  </a:lnTo>
                  <a:lnTo>
                    <a:pt x="303" y="151"/>
                  </a:lnTo>
                  <a:lnTo>
                    <a:pt x="205" y="0"/>
                  </a:lnTo>
                  <a:lnTo>
                    <a:pt x="20" y="0"/>
                  </a:lnTo>
                  <a:lnTo>
                    <a:pt x="205" y="271"/>
                  </a:lnTo>
                  <a:lnTo>
                    <a:pt x="0" y="576"/>
                  </a:lnTo>
                  <a:lnTo>
                    <a:pt x="185" y="576"/>
                  </a:lnTo>
                  <a:lnTo>
                    <a:pt x="303" y="39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5" name="Freeform 13"/>
            <p:cNvSpPr>
              <a:spLocks noEditPoints="1"/>
            </p:cNvSpPr>
            <p:nvPr/>
          </p:nvSpPr>
          <p:spPr bwMode="auto">
            <a:xfrm>
              <a:off x="7521747" y="5299407"/>
              <a:ext cx="94348" cy="93674"/>
            </a:xfrm>
            <a:custGeom>
              <a:avLst/>
              <a:gdLst>
                <a:gd name="T0" fmla="*/ 70 w 140"/>
                <a:gd name="T1" fmla="*/ 0 h 139"/>
                <a:gd name="T2" fmla="*/ 42 w 140"/>
                <a:gd name="T3" fmla="*/ 4 h 139"/>
                <a:gd name="T4" fmla="*/ 20 w 140"/>
                <a:gd name="T5" fmla="*/ 20 h 139"/>
                <a:gd name="T6" fmla="*/ 4 w 140"/>
                <a:gd name="T7" fmla="*/ 41 h 139"/>
                <a:gd name="T8" fmla="*/ 0 w 140"/>
                <a:gd name="T9" fmla="*/ 69 h 139"/>
                <a:gd name="T10" fmla="*/ 0 w 140"/>
                <a:gd name="T11" fmla="*/ 83 h 139"/>
                <a:gd name="T12" fmla="*/ 12 w 140"/>
                <a:gd name="T13" fmla="*/ 107 h 139"/>
                <a:gd name="T14" fmla="*/ 30 w 140"/>
                <a:gd name="T15" fmla="*/ 127 h 139"/>
                <a:gd name="T16" fmla="*/ 56 w 140"/>
                <a:gd name="T17" fmla="*/ 137 h 139"/>
                <a:gd name="T18" fmla="*/ 70 w 140"/>
                <a:gd name="T19" fmla="*/ 139 h 139"/>
                <a:gd name="T20" fmla="*/ 98 w 140"/>
                <a:gd name="T21" fmla="*/ 133 h 139"/>
                <a:gd name="T22" fmla="*/ 120 w 140"/>
                <a:gd name="T23" fmla="*/ 119 h 139"/>
                <a:gd name="T24" fmla="*/ 134 w 140"/>
                <a:gd name="T25" fmla="*/ 95 h 139"/>
                <a:gd name="T26" fmla="*/ 140 w 140"/>
                <a:gd name="T27" fmla="*/ 69 h 139"/>
                <a:gd name="T28" fmla="*/ 138 w 140"/>
                <a:gd name="T29" fmla="*/ 55 h 139"/>
                <a:gd name="T30" fmla="*/ 128 w 140"/>
                <a:gd name="T31" fmla="*/ 29 h 139"/>
                <a:gd name="T32" fmla="*/ 108 w 140"/>
                <a:gd name="T33" fmla="*/ 12 h 139"/>
                <a:gd name="T34" fmla="*/ 84 w 140"/>
                <a:gd name="T35" fmla="*/ 0 h 139"/>
                <a:gd name="T36" fmla="*/ 70 w 140"/>
                <a:gd name="T37" fmla="*/ 0 h 139"/>
                <a:gd name="T38" fmla="*/ 70 w 140"/>
                <a:gd name="T39" fmla="*/ 127 h 139"/>
                <a:gd name="T40" fmla="*/ 46 w 140"/>
                <a:gd name="T41" fmla="*/ 123 h 139"/>
                <a:gd name="T42" fmla="*/ 28 w 140"/>
                <a:gd name="T43" fmla="*/ 109 h 139"/>
                <a:gd name="T44" fmla="*/ 16 w 140"/>
                <a:gd name="T45" fmla="*/ 91 h 139"/>
                <a:gd name="T46" fmla="*/ 12 w 140"/>
                <a:gd name="T47" fmla="*/ 69 h 139"/>
                <a:gd name="T48" fmla="*/ 12 w 140"/>
                <a:gd name="T49" fmla="*/ 57 h 139"/>
                <a:gd name="T50" fmla="*/ 22 w 140"/>
                <a:gd name="T51" fmla="*/ 35 h 139"/>
                <a:gd name="T52" fmla="*/ 36 w 140"/>
                <a:gd name="T53" fmla="*/ 22 h 139"/>
                <a:gd name="T54" fmla="*/ 58 w 140"/>
                <a:gd name="T55" fmla="*/ 12 h 139"/>
                <a:gd name="T56" fmla="*/ 70 w 140"/>
                <a:gd name="T57" fmla="*/ 12 h 139"/>
                <a:gd name="T58" fmla="*/ 92 w 140"/>
                <a:gd name="T59" fmla="*/ 16 h 139"/>
                <a:gd name="T60" fmla="*/ 112 w 140"/>
                <a:gd name="T61" fmla="*/ 27 h 139"/>
                <a:gd name="T62" fmla="*/ 124 w 140"/>
                <a:gd name="T63" fmla="*/ 45 h 139"/>
                <a:gd name="T64" fmla="*/ 128 w 140"/>
                <a:gd name="T65" fmla="*/ 69 h 139"/>
                <a:gd name="T66" fmla="*/ 128 w 140"/>
                <a:gd name="T67" fmla="*/ 81 h 139"/>
                <a:gd name="T68" fmla="*/ 118 w 140"/>
                <a:gd name="T69" fmla="*/ 101 h 139"/>
                <a:gd name="T70" fmla="*/ 102 w 140"/>
                <a:gd name="T71" fmla="*/ 117 h 139"/>
                <a:gd name="T72" fmla="*/ 82 w 140"/>
                <a:gd name="T73" fmla="*/ 125 h 139"/>
                <a:gd name="T74" fmla="*/ 70 w 140"/>
                <a:gd name="T7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70" y="0"/>
                  </a:moveTo>
                  <a:lnTo>
                    <a:pt x="70" y="0"/>
                  </a:lnTo>
                  <a:lnTo>
                    <a:pt x="56" y="0"/>
                  </a:lnTo>
                  <a:lnTo>
                    <a:pt x="42" y="4"/>
                  </a:lnTo>
                  <a:lnTo>
                    <a:pt x="30" y="12"/>
                  </a:lnTo>
                  <a:lnTo>
                    <a:pt x="20" y="20"/>
                  </a:lnTo>
                  <a:lnTo>
                    <a:pt x="12" y="29"/>
                  </a:lnTo>
                  <a:lnTo>
                    <a:pt x="4" y="41"/>
                  </a:lnTo>
                  <a:lnTo>
                    <a:pt x="0" y="55"/>
                  </a:lnTo>
                  <a:lnTo>
                    <a:pt x="0" y="69"/>
                  </a:lnTo>
                  <a:lnTo>
                    <a:pt x="0" y="69"/>
                  </a:lnTo>
                  <a:lnTo>
                    <a:pt x="0" y="83"/>
                  </a:lnTo>
                  <a:lnTo>
                    <a:pt x="4" y="95"/>
                  </a:lnTo>
                  <a:lnTo>
                    <a:pt x="12" y="107"/>
                  </a:lnTo>
                  <a:lnTo>
                    <a:pt x="20" y="119"/>
                  </a:lnTo>
                  <a:lnTo>
                    <a:pt x="30" y="127"/>
                  </a:lnTo>
                  <a:lnTo>
                    <a:pt x="42" y="133"/>
                  </a:lnTo>
                  <a:lnTo>
                    <a:pt x="56" y="137"/>
                  </a:lnTo>
                  <a:lnTo>
                    <a:pt x="70" y="139"/>
                  </a:lnTo>
                  <a:lnTo>
                    <a:pt x="70" y="139"/>
                  </a:lnTo>
                  <a:lnTo>
                    <a:pt x="84" y="137"/>
                  </a:lnTo>
                  <a:lnTo>
                    <a:pt x="98" y="133"/>
                  </a:lnTo>
                  <a:lnTo>
                    <a:pt x="108" y="127"/>
                  </a:lnTo>
                  <a:lnTo>
                    <a:pt x="120" y="119"/>
                  </a:lnTo>
                  <a:lnTo>
                    <a:pt x="128" y="107"/>
                  </a:lnTo>
                  <a:lnTo>
                    <a:pt x="134" y="95"/>
                  </a:lnTo>
                  <a:lnTo>
                    <a:pt x="138" y="83"/>
                  </a:lnTo>
                  <a:lnTo>
                    <a:pt x="140" y="69"/>
                  </a:lnTo>
                  <a:lnTo>
                    <a:pt x="140" y="69"/>
                  </a:lnTo>
                  <a:lnTo>
                    <a:pt x="138" y="55"/>
                  </a:lnTo>
                  <a:lnTo>
                    <a:pt x="134" y="41"/>
                  </a:lnTo>
                  <a:lnTo>
                    <a:pt x="128" y="29"/>
                  </a:lnTo>
                  <a:lnTo>
                    <a:pt x="120" y="20"/>
                  </a:lnTo>
                  <a:lnTo>
                    <a:pt x="108" y="12"/>
                  </a:lnTo>
                  <a:lnTo>
                    <a:pt x="98" y="4"/>
                  </a:lnTo>
                  <a:lnTo>
                    <a:pt x="84" y="0"/>
                  </a:lnTo>
                  <a:lnTo>
                    <a:pt x="70" y="0"/>
                  </a:lnTo>
                  <a:lnTo>
                    <a:pt x="70" y="0"/>
                  </a:lnTo>
                  <a:close/>
                  <a:moveTo>
                    <a:pt x="70" y="127"/>
                  </a:moveTo>
                  <a:lnTo>
                    <a:pt x="70" y="127"/>
                  </a:lnTo>
                  <a:lnTo>
                    <a:pt x="58" y="125"/>
                  </a:lnTo>
                  <a:lnTo>
                    <a:pt x="46" y="123"/>
                  </a:lnTo>
                  <a:lnTo>
                    <a:pt x="36" y="117"/>
                  </a:lnTo>
                  <a:lnTo>
                    <a:pt x="28" y="109"/>
                  </a:lnTo>
                  <a:lnTo>
                    <a:pt x="22" y="101"/>
                  </a:lnTo>
                  <a:lnTo>
                    <a:pt x="16" y="91"/>
                  </a:lnTo>
                  <a:lnTo>
                    <a:pt x="12" y="81"/>
                  </a:lnTo>
                  <a:lnTo>
                    <a:pt x="12" y="69"/>
                  </a:lnTo>
                  <a:lnTo>
                    <a:pt x="12" y="69"/>
                  </a:lnTo>
                  <a:lnTo>
                    <a:pt x="12" y="57"/>
                  </a:lnTo>
                  <a:lnTo>
                    <a:pt x="16" y="45"/>
                  </a:lnTo>
                  <a:lnTo>
                    <a:pt x="22" y="35"/>
                  </a:lnTo>
                  <a:lnTo>
                    <a:pt x="28" y="27"/>
                  </a:lnTo>
                  <a:lnTo>
                    <a:pt x="36" y="22"/>
                  </a:lnTo>
                  <a:lnTo>
                    <a:pt x="46" y="16"/>
                  </a:lnTo>
                  <a:lnTo>
                    <a:pt x="58" y="12"/>
                  </a:lnTo>
                  <a:lnTo>
                    <a:pt x="70" y="12"/>
                  </a:lnTo>
                  <a:lnTo>
                    <a:pt x="70" y="12"/>
                  </a:lnTo>
                  <a:lnTo>
                    <a:pt x="82" y="12"/>
                  </a:lnTo>
                  <a:lnTo>
                    <a:pt x="92" y="16"/>
                  </a:lnTo>
                  <a:lnTo>
                    <a:pt x="102" y="22"/>
                  </a:lnTo>
                  <a:lnTo>
                    <a:pt x="112" y="27"/>
                  </a:lnTo>
                  <a:lnTo>
                    <a:pt x="118" y="35"/>
                  </a:lnTo>
                  <a:lnTo>
                    <a:pt x="124" y="45"/>
                  </a:lnTo>
                  <a:lnTo>
                    <a:pt x="128" y="57"/>
                  </a:lnTo>
                  <a:lnTo>
                    <a:pt x="128" y="69"/>
                  </a:lnTo>
                  <a:lnTo>
                    <a:pt x="128" y="69"/>
                  </a:lnTo>
                  <a:lnTo>
                    <a:pt x="128" y="81"/>
                  </a:lnTo>
                  <a:lnTo>
                    <a:pt x="124" y="91"/>
                  </a:lnTo>
                  <a:lnTo>
                    <a:pt x="118" y="101"/>
                  </a:lnTo>
                  <a:lnTo>
                    <a:pt x="112" y="109"/>
                  </a:lnTo>
                  <a:lnTo>
                    <a:pt x="102" y="117"/>
                  </a:lnTo>
                  <a:lnTo>
                    <a:pt x="92" y="123"/>
                  </a:lnTo>
                  <a:lnTo>
                    <a:pt x="82" y="125"/>
                  </a:lnTo>
                  <a:lnTo>
                    <a:pt x="70" y="127"/>
                  </a:lnTo>
                  <a:lnTo>
                    <a:pt x="70" y="127"/>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96" name="Freeform 14"/>
            <p:cNvSpPr>
              <a:spLocks noEditPoints="1"/>
            </p:cNvSpPr>
            <p:nvPr/>
          </p:nvSpPr>
          <p:spPr bwMode="auto">
            <a:xfrm>
              <a:off x="7550052" y="5318951"/>
              <a:ext cx="43130" cy="52565"/>
            </a:xfrm>
            <a:custGeom>
              <a:avLst/>
              <a:gdLst>
                <a:gd name="T0" fmla="*/ 60 w 64"/>
                <a:gd name="T1" fmla="*/ 24 h 78"/>
                <a:gd name="T2" fmla="*/ 60 w 64"/>
                <a:gd name="T3" fmla="*/ 24 h 78"/>
                <a:gd name="T4" fmla="*/ 60 w 64"/>
                <a:gd name="T5" fmla="*/ 16 h 78"/>
                <a:gd name="T6" fmla="*/ 58 w 64"/>
                <a:gd name="T7" fmla="*/ 12 h 78"/>
                <a:gd name="T8" fmla="*/ 54 w 64"/>
                <a:gd name="T9" fmla="*/ 8 h 78"/>
                <a:gd name="T10" fmla="*/ 52 w 64"/>
                <a:gd name="T11" fmla="*/ 4 h 78"/>
                <a:gd name="T12" fmla="*/ 42 w 64"/>
                <a:gd name="T13" fmla="*/ 0 h 78"/>
                <a:gd name="T14" fmla="*/ 34 w 64"/>
                <a:gd name="T15" fmla="*/ 0 h 78"/>
                <a:gd name="T16" fmla="*/ 0 w 64"/>
                <a:gd name="T17" fmla="*/ 0 h 78"/>
                <a:gd name="T18" fmla="*/ 0 w 64"/>
                <a:gd name="T19" fmla="*/ 78 h 78"/>
                <a:gd name="T20" fmla="*/ 12 w 64"/>
                <a:gd name="T21" fmla="*/ 78 h 78"/>
                <a:gd name="T22" fmla="*/ 12 w 64"/>
                <a:gd name="T23" fmla="*/ 46 h 78"/>
                <a:gd name="T24" fmla="*/ 30 w 64"/>
                <a:gd name="T25" fmla="*/ 46 h 78"/>
                <a:gd name="T26" fmla="*/ 50 w 64"/>
                <a:gd name="T27" fmla="*/ 78 h 78"/>
                <a:gd name="T28" fmla="*/ 50 w 64"/>
                <a:gd name="T29" fmla="*/ 78 h 78"/>
                <a:gd name="T30" fmla="*/ 64 w 64"/>
                <a:gd name="T31" fmla="*/ 78 h 78"/>
                <a:gd name="T32" fmla="*/ 44 w 64"/>
                <a:gd name="T33" fmla="*/ 46 h 78"/>
                <a:gd name="T34" fmla="*/ 44 w 64"/>
                <a:gd name="T35" fmla="*/ 46 h 78"/>
                <a:gd name="T36" fmla="*/ 52 w 64"/>
                <a:gd name="T37" fmla="*/ 42 h 78"/>
                <a:gd name="T38" fmla="*/ 58 w 64"/>
                <a:gd name="T39" fmla="*/ 36 h 78"/>
                <a:gd name="T40" fmla="*/ 60 w 64"/>
                <a:gd name="T41" fmla="*/ 30 h 78"/>
                <a:gd name="T42" fmla="*/ 60 w 64"/>
                <a:gd name="T43" fmla="*/ 24 h 78"/>
                <a:gd name="T44" fmla="*/ 60 w 64"/>
                <a:gd name="T45" fmla="*/ 24 h 78"/>
                <a:gd name="T46" fmla="*/ 48 w 64"/>
                <a:gd name="T47" fmla="*/ 24 h 78"/>
                <a:gd name="T48" fmla="*/ 48 w 64"/>
                <a:gd name="T49" fmla="*/ 24 h 78"/>
                <a:gd name="T50" fmla="*/ 48 w 64"/>
                <a:gd name="T51" fmla="*/ 28 h 78"/>
                <a:gd name="T52" fmla="*/ 44 w 64"/>
                <a:gd name="T53" fmla="*/ 32 h 78"/>
                <a:gd name="T54" fmla="*/ 40 w 64"/>
                <a:gd name="T55" fmla="*/ 34 h 78"/>
                <a:gd name="T56" fmla="*/ 34 w 64"/>
                <a:gd name="T57" fmla="*/ 34 h 78"/>
                <a:gd name="T58" fmla="*/ 12 w 64"/>
                <a:gd name="T59" fmla="*/ 34 h 78"/>
                <a:gd name="T60" fmla="*/ 12 w 64"/>
                <a:gd name="T61" fmla="*/ 12 h 78"/>
                <a:gd name="T62" fmla="*/ 34 w 64"/>
                <a:gd name="T63" fmla="*/ 12 h 78"/>
                <a:gd name="T64" fmla="*/ 34 w 64"/>
                <a:gd name="T65" fmla="*/ 12 h 78"/>
                <a:gd name="T66" fmla="*/ 40 w 64"/>
                <a:gd name="T67" fmla="*/ 12 h 78"/>
                <a:gd name="T68" fmla="*/ 44 w 64"/>
                <a:gd name="T69" fmla="*/ 14 h 78"/>
                <a:gd name="T70" fmla="*/ 48 w 64"/>
                <a:gd name="T71" fmla="*/ 18 h 78"/>
                <a:gd name="T72" fmla="*/ 48 w 64"/>
                <a:gd name="T73" fmla="*/ 24 h 78"/>
                <a:gd name="T74" fmla="*/ 48 w 64"/>
                <a:gd name="T7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8">
                  <a:moveTo>
                    <a:pt x="60" y="24"/>
                  </a:moveTo>
                  <a:lnTo>
                    <a:pt x="60" y="24"/>
                  </a:lnTo>
                  <a:lnTo>
                    <a:pt x="60" y="16"/>
                  </a:lnTo>
                  <a:lnTo>
                    <a:pt x="58" y="12"/>
                  </a:lnTo>
                  <a:lnTo>
                    <a:pt x="54" y="8"/>
                  </a:lnTo>
                  <a:lnTo>
                    <a:pt x="52" y="4"/>
                  </a:lnTo>
                  <a:lnTo>
                    <a:pt x="42" y="0"/>
                  </a:lnTo>
                  <a:lnTo>
                    <a:pt x="34" y="0"/>
                  </a:lnTo>
                  <a:lnTo>
                    <a:pt x="0" y="0"/>
                  </a:lnTo>
                  <a:lnTo>
                    <a:pt x="0" y="78"/>
                  </a:lnTo>
                  <a:lnTo>
                    <a:pt x="12" y="78"/>
                  </a:lnTo>
                  <a:lnTo>
                    <a:pt x="12" y="46"/>
                  </a:lnTo>
                  <a:lnTo>
                    <a:pt x="30" y="46"/>
                  </a:lnTo>
                  <a:lnTo>
                    <a:pt x="50" y="78"/>
                  </a:lnTo>
                  <a:lnTo>
                    <a:pt x="50" y="78"/>
                  </a:lnTo>
                  <a:lnTo>
                    <a:pt x="64" y="78"/>
                  </a:lnTo>
                  <a:lnTo>
                    <a:pt x="44" y="46"/>
                  </a:lnTo>
                  <a:lnTo>
                    <a:pt x="44" y="46"/>
                  </a:lnTo>
                  <a:lnTo>
                    <a:pt x="52" y="42"/>
                  </a:lnTo>
                  <a:lnTo>
                    <a:pt x="58" y="36"/>
                  </a:lnTo>
                  <a:lnTo>
                    <a:pt x="60" y="30"/>
                  </a:lnTo>
                  <a:lnTo>
                    <a:pt x="60" y="24"/>
                  </a:lnTo>
                  <a:lnTo>
                    <a:pt x="60" y="24"/>
                  </a:lnTo>
                  <a:close/>
                  <a:moveTo>
                    <a:pt x="48" y="24"/>
                  </a:moveTo>
                  <a:lnTo>
                    <a:pt x="48" y="24"/>
                  </a:lnTo>
                  <a:lnTo>
                    <a:pt x="48" y="28"/>
                  </a:lnTo>
                  <a:lnTo>
                    <a:pt x="44" y="32"/>
                  </a:lnTo>
                  <a:lnTo>
                    <a:pt x="40" y="34"/>
                  </a:lnTo>
                  <a:lnTo>
                    <a:pt x="34" y="34"/>
                  </a:lnTo>
                  <a:lnTo>
                    <a:pt x="12" y="34"/>
                  </a:lnTo>
                  <a:lnTo>
                    <a:pt x="12" y="12"/>
                  </a:lnTo>
                  <a:lnTo>
                    <a:pt x="34" y="12"/>
                  </a:lnTo>
                  <a:lnTo>
                    <a:pt x="34" y="12"/>
                  </a:lnTo>
                  <a:lnTo>
                    <a:pt x="40" y="12"/>
                  </a:lnTo>
                  <a:lnTo>
                    <a:pt x="44" y="14"/>
                  </a:lnTo>
                  <a:lnTo>
                    <a:pt x="48" y="18"/>
                  </a:lnTo>
                  <a:lnTo>
                    <a:pt x="48" y="24"/>
                  </a:lnTo>
                  <a:lnTo>
                    <a:pt x="48" y="24"/>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nvGrpSpPr>
          <p:cNvPr id="198" name="Group 197"/>
          <p:cNvGrpSpPr/>
          <p:nvPr/>
        </p:nvGrpSpPr>
        <p:grpSpPr>
          <a:xfrm>
            <a:off x="5452161" y="4877127"/>
            <a:ext cx="1410652" cy="958519"/>
            <a:chOff x="5583952" y="4550177"/>
            <a:chExt cx="1410652" cy="958519"/>
          </a:xfrm>
        </p:grpSpPr>
        <p:sp>
          <p:nvSpPr>
            <p:cNvPr id="199" name="Freeform 198"/>
            <p:cNvSpPr/>
            <p:nvPr/>
          </p:nvSpPr>
          <p:spPr>
            <a:xfrm>
              <a:off x="5583952" y="4550177"/>
              <a:ext cx="1410652" cy="958519"/>
            </a:xfrm>
            <a:custGeom>
              <a:avLst/>
              <a:gdLst>
                <a:gd name="connsiteX0" fmla="*/ 654342 w 1308684"/>
                <a:gd name="connsiteY0" fmla="*/ 0 h 889233"/>
                <a:gd name="connsiteX1" fmla="*/ 1308684 w 1308684"/>
                <a:gd name="connsiteY1" fmla="*/ 654342 h 889233"/>
                <a:gd name="connsiteX2" fmla="*/ 1295390 w 1308684"/>
                <a:gd name="connsiteY2" fmla="*/ 786215 h 889233"/>
                <a:gd name="connsiteX3" fmla="*/ 1263411 w 1308684"/>
                <a:gd name="connsiteY3" fmla="*/ 889233 h 889233"/>
                <a:gd name="connsiteX4" fmla="*/ 45273 w 1308684"/>
                <a:gd name="connsiteY4" fmla="*/ 889233 h 889233"/>
                <a:gd name="connsiteX5" fmla="*/ 13294 w 1308684"/>
                <a:gd name="connsiteY5" fmla="*/ 786215 h 889233"/>
                <a:gd name="connsiteX6" fmla="*/ 0 w 1308684"/>
                <a:gd name="connsiteY6" fmla="*/ 654342 h 889233"/>
                <a:gd name="connsiteX7" fmla="*/ 654342 w 1308684"/>
                <a:gd name="connsiteY7" fmla="*/ 0 h 88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684" h="889233">
                  <a:moveTo>
                    <a:pt x="654342" y="0"/>
                  </a:moveTo>
                  <a:cubicBezTo>
                    <a:pt x="1015725" y="0"/>
                    <a:pt x="1308684" y="292959"/>
                    <a:pt x="1308684" y="654342"/>
                  </a:cubicBezTo>
                  <a:cubicBezTo>
                    <a:pt x="1308684" y="699515"/>
                    <a:pt x="1304107" y="743619"/>
                    <a:pt x="1295390" y="786215"/>
                  </a:cubicBezTo>
                  <a:lnTo>
                    <a:pt x="1263411" y="889233"/>
                  </a:lnTo>
                  <a:lnTo>
                    <a:pt x="45273" y="889233"/>
                  </a:lnTo>
                  <a:lnTo>
                    <a:pt x="13294" y="786215"/>
                  </a:lnTo>
                  <a:cubicBezTo>
                    <a:pt x="4578" y="743619"/>
                    <a:pt x="0" y="699515"/>
                    <a:pt x="0" y="654342"/>
                  </a:cubicBezTo>
                  <a:cubicBezTo>
                    <a:pt x="0" y="292959"/>
                    <a:pt x="292959" y="0"/>
                    <a:pt x="654342"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0" name="TextBox 199"/>
            <p:cNvSpPr txBox="1"/>
            <p:nvPr/>
          </p:nvSpPr>
          <p:spPr>
            <a:xfrm>
              <a:off x="5590521" y="4881120"/>
              <a:ext cx="1362970" cy="590931"/>
            </a:xfrm>
            <a:prstGeom prst="rect">
              <a:avLst/>
            </a:prstGeom>
            <a:noFill/>
          </p:spPr>
          <p:txBody>
            <a:bodyPr wrap="square" rtlCol="0">
              <a:spAutoFit/>
            </a:bodyPr>
            <a:lstStyle/>
            <a:p>
              <a:pPr algn="ctr">
                <a:lnSpc>
                  <a:spcPct val="80000"/>
                </a:lnSpc>
              </a:pPr>
              <a:r>
                <a:rPr lang="en-US" sz="2000" b="1" dirty="0">
                  <a:solidFill>
                    <a:schemeClr val="bg1"/>
                  </a:solidFill>
                </a:rPr>
                <a:t>Citrix Workspace</a:t>
              </a:r>
            </a:p>
          </p:txBody>
        </p:sp>
      </p:grpSp>
      <p:sp>
        <p:nvSpPr>
          <p:cNvPr id="201" name="Oval 200"/>
          <p:cNvSpPr/>
          <p:nvPr/>
        </p:nvSpPr>
        <p:spPr>
          <a:xfrm>
            <a:off x="8093888" y="3998541"/>
            <a:ext cx="1801906" cy="749517"/>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2" name="Oval 201"/>
          <p:cNvSpPr/>
          <p:nvPr/>
        </p:nvSpPr>
        <p:spPr>
          <a:xfrm>
            <a:off x="2405084" y="4047883"/>
            <a:ext cx="1795284" cy="668002"/>
          </a:xfrm>
          <a:prstGeom prst="ellipse">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203" name="Group 202"/>
          <p:cNvGrpSpPr/>
          <p:nvPr/>
        </p:nvGrpSpPr>
        <p:grpSpPr>
          <a:xfrm>
            <a:off x="7761921" y="1390200"/>
            <a:ext cx="2240359" cy="2059017"/>
            <a:chOff x="7915826" y="2330518"/>
            <a:chExt cx="2331771" cy="2143029"/>
          </a:xfrm>
        </p:grpSpPr>
        <p:grpSp>
          <p:nvGrpSpPr>
            <p:cNvPr id="204" name="Group 203"/>
            <p:cNvGrpSpPr/>
            <p:nvPr/>
          </p:nvGrpSpPr>
          <p:grpSpPr>
            <a:xfrm>
              <a:off x="7915826" y="2330518"/>
              <a:ext cx="2331771" cy="2143029"/>
              <a:chOff x="2420850" y="3644069"/>
              <a:chExt cx="2331771" cy="2143029"/>
            </a:xfrm>
          </p:grpSpPr>
          <p:sp>
            <p:nvSpPr>
              <p:cNvPr id="206" name="Oval 205"/>
              <p:cNvSpPr/>
              <p:nvPr/>
            </p:nvSpPr>
            <p:spPr>
              <a:xfrm>
                <a:off x="2609592" y="3644069"/>
                <a:ext cx="2143029" cy="214302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err="1"/>
              </a:p>
            </p:txBody>
          </p:sp>
          <p:pic>
            <p:nvPicPr>
              <p:cNvPr id="207" name="Picture 206"/>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t="-1" r="62578" b="-16486"/>
              <a:stretch/>
            </p:blipFill>
            <p:spPr>
              <a:xfrm>
                <a:off x="4016591" y="5015347"/>
                <a:ext cx="395737" cy="428319"/>
              </a:xfrm>
              <a:prstGeom prst="rect">
                <a:avLst/>
              </a:prstGeom>
            </p:spPr>
          </p:pic>
          <p:pic>
            <p:nvPicPr>
              <p:cNvPr id="208" name="Picture 207"/>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3519490" y="5473336"/>
                <a:ext cx="737989" cy="97783"/>
              </a:xfrm>
              <a:prstGeom prst="rect">
                <a:avLst/>
              </a:prstGeom>
            </p:spPr>
          </p:pic>
          <p:grpSp>
            <p:nvGrpSpPr>
              <p:cNvPr id="209" name="Group 208"/>
              <p:cNvGrpSpPr/>
              <p:nvPr/>
            </p:nvGrpSpPr>
            <p:grpSpPr>
              <a:xfrm>
                <a:off x="2420850" y="3931819"/>
                <a:ext cx="1116116" cy="710851"/>
                <a:chOff x="2477294" y="4078574"/>
                <a:chExt cx="1116116" cy="710851"/>
              </a:xfrm>
            </p:grpSpPr>
            <p:sp>
              <p:nvSpPr>
                <p:cNvPr id="217" name="Freeform 23"/>
                <p:cNvSpPr>
                  <a:spLocks/>
                </p:cNvSpPr>
                <p:nvPr/>
              </p:nvSpPr>
              <p:spPr bwMode="auto">
                <a:xfrm>
                  <a:off x="2477294" y="4078574"/>
                  <a:ext cx="1116116"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18" name="Picture 217"/>
                <p:cNvPicPr>
                  <a:picLocks noChangeAspect="1"/>
                </p:cNvPicPr>
                <p:nvPr/>
              </p:nvPicPr>
              <p:blipFill rotWithShape="1">
                <a:blip r:embed="rId9" cstate="print">
                  <a:extLst>
                    <a:ext uri="{28A0092B-C50C-407E-A947-70E740481C1C}">
                      <a14:useLocalDpi xmlns:a14="http://schemas.microsoft.com/office/drawing/2010/main" val="0"/>
                    </a:ext>
                  </a:extLst>
                </a:blip>
                <a:srcRect r="35241"/>
                <a:stretch/>
              </p:blipFill>
              <p:spPr>
                <a:xfrm>
                  <a:off x="2846917" y="4315118"/>
                  <a:ext cx="504179" cy="347708"/>
                </a:xfrm>
                <a:prstGeom prst="rect">
                  <a:avLst/>
                </a:prstGeom>
                <a:ln>
                  <a:noFill/>
                </a:ln>
              </p:spPr>
            </p:pic>
          </p:grpSp>
          <p:grpSp>
            <p:nvGrpSpPr>
              <p:cNvPr id="210" name="Group 209"/>
              <p:cNvGrpSpPr/>
              <p:nvPr/>
            </p:nvGrpSpPr>
            <p:grpSpPr>
              <a:xfrm>
                <a:off x="3539773" y="4209409"/>
                <a:ext cx="1116115" cy="710851"/>
                <a:chOff x="3539773" y="4819009"/>
                <a:chExt cx="1116115" cy="710851"/>
              </a:xfrm>
            </p:grpSpPr>
            <p:sp>
              <p:nvSpPr>
                <p:cNvPr id="215" name="Freeform 23"/>
                <p:cNvSpPr>
                  <a:spLocks/>
                </p:cNvSpPr>
                <p:nvPr/>
              </p:nvSpPr>
              <p:spPr bwMode="auto">
                <a:xfrm>
                  <a:off x="3539773" y="4819009"/>
                  <a:ext cx="1116115"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16" name="Picture 2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2443" y="5087001"/>
                  <a:ext cx="439057" cy="230078"/>
                </a:xfrm>
                <a:prstGeom prst="rect">
                  <a:avLst/>
                </a:prstGeom>
                <a:ln>
                  <a:noFill/>
                </a:ln>
              </p:spPr>
            </p:pic>
          </p:grpSp>
          <p:grpSp>
            <p:nvGrpSpPr>
              <p:cNvPr id="211" name="Group 210"/>
              <p:cNvGrpSpPr/>
              <p:nvPr/>
            </p:nvGrpSpPr>
            <p:grpSpPr>
              <a:xfrm>
                <a:off x="2714573" y="4453858"/>
                <a:ext cx="1116116" cy="710851"/>
                <a:chOff x="2601685" y="4657060"/>
                <a:chExt cx="1116116" cy="710851"/>
              </a:xfrm>
            </p:grpSpPr>
            <p:sp>
              <p:nvSpPr>
                <p:cNvPr id="213" name="Freeform 23"/>
                <p:cNvSpPr>
                  <a:spLocks/>
                </p:cNvSpPr>
                <p:nvPr/>
              </p:nvSpPr>
              <p:spPr bwMode="auto">
                <a:xfrm>
                  <a:off x="2601685" y="4657060"/>
                  <a:ext cx="1116116" cy="710851"/>
                </a:xfrm>
                <a:custGeom>
                  <a:avLst/>
                  <a:gdLst>
                    <a:gd name="T0" fmla="*/ 3840 w 5908"/>
                    <a:gd name="T1" fmla="*/ 14 h 3660"/>
                    <a:gd name="T2" fmla="*/ 2632 w 5908"/>
                    <a:gd name="T3" fmla="*/ 854 h 3660"/>
                    <a:gd name="T4" fmla="*/ 2193 w 5908"/>
                    <a:gd name="T5" fmla="*/ 751 h 3660"/>
                    <a:gd name="T6" fmla="*/ 1107 w 5908"/>
                    <a:gd name="T7" fmla="*/ 1598 h 3660"/>
                    <a:gd name="T8" fmla="*/ 894 w 5908"/>
                    <a:gd name="T9" fmla="*/ 1568 h 3660"/>
                    <a:gd name="T10" fmla="*/ 11 w 5908"/>
                    <a:gd name="T11" fmla="*/ 2396 h 3660"/>
                    <a:gd name="T12" fmla="*/ 853 w 5908"/>
                    <a:gd name="T13" fmla="*/ 3265 h 3660"/>
                    <a:gd name="T14" fmla="*/ 1269 w 5908"/>
                    <a:gd name="T15" fmla="*/ 3172 h 3660"/>
                    <a:gd name="T16" fmla="*/ 2205 w 5908"/>
                    <a:gd name="T17" fmla="*/ 3546 h 3660"/>
                    <a:gd name="T18" fmla="*/ 3018 w 5908"/>
                    <a:gd name="T19" fmla="*/ 3330 h 3660"/>
                    <a:gd name="T20" fmla="*/ 3719 w 5908"/>
                    <a:gd name="T21" fmla="*/ 3651 h 3660"/>
                    <a:gd name="T22" fmla="*/ 4584 w 5908"/>
                    <a:gd name="T23" fmla="*/ 3179 h 3660"/>
                    <a:gd name="T24" fmla="*/ 4975 w 5908"/>
                    <a:gd name="T25" fmla="*/ 3295 h 3660"/>
                    <a:gd name="T26" fmla="*/ 5894 w 5908"/>
                    <a:gd name="T27" fmla="*/ 2292 h 3660"/>
                    <a:gd name="T28" fmla="*/ 5078 w 5908"/>
                    <a:gd name="T29" fmla="*/ 1248 h 3660"/>
                    <a:gd name="T30" fmla="*/ 3840 w 5908"/>
                    <a:gd name="T31" fmla="*/ 14 h 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8" h="3660">
                      <a:moveTo>
                        <a:pt x="3840" y="14"/>
                      </a:moveTo>
                      <a:cubicBezTo>
                        <a:pt x="3301" y="0"/>
                        <a:pt x="2832" y="349"/>
                        <a:pt x="2632" y="854"/>
                      </a:cubicBezTo>
                      <a:cubicBezTo>
                        <a:pt x="2498" y="791"/>
                        <a:pt x="2350" y="756"/>
                        <a:pt x="2193" y="751"/>
                      </a:cubicBezTo>
                      <a:cubicBezTo>
                        <a:pt x="1663" y="739"/>
                        <a:pt x="1215" y="1103"/>
                        <a:pt x="1107" y="1598"/>
                      </a:cubicBezTo>
                      <a:cubicBezTo>
                        <a:pt x="1039" y="1579"/>
                        <a:pt x="967" y="1569"/>
                        <a:pt x="894" y="1568"/>
                      </a:cubicBezTo>
                      <a:cubicBezTo>
                        <a:pt x="418" y="1557"/>
                        <a:pt x="22" y="1928"/>
                        <a:pt x="11" y="2396"/>
                      </a:cubicBezTo>
                      <a:cubicBezTo>
                        <a:pt x="0" y="2864"/>
                        <a:pt x="377" y="3252"/>
                        <a:pt x="853" y="3265"/>
                      </a:cubicBezTo>
                      <a:cubicBezTo>
                        <a:pt x="1003" y="3268"/>
                        <a:pt x="1145" y="3235"/>
                        <a:pt x="1269" y="3172"/>
                      </a:cubicBezTo>
                      <a:cubicBezTo>
                        <a:pt x="1476" y="3388"/>
                        <a:pt x="1817" y="3536"/>
                        <a:pt x="2205" y="3546"/>
                      </a:cubicBezTo>
                      <a:cubicBezTo>
                        <a:pt x="2518" y="3553"/>
                        <a:pt x="2804" y="3469"/>
                        <a:pt x="3018" y="3330"/>
                      </a:cubicBezTo>
                      <a:cubicBezTo>
                        <a:pt x="3193" y="3522"/>
                        <a:pt x="3442" y="3644"/>
                        <a:pt x="3719" y="3651"/>
                      </a:cubicBezTo>
                      <a:cubicBezTo>
                        <a:pt x="4081" y="3660"/>
                        <a:pt x="4404" y="3471"/>
                        <a:pt x="4584" y="3179"/>
                      </a:cubicBezTo>
                      <a:cubicBezTo>
                        <a:pt x="4701" y="3249"/>
                        <a:pt x="4835" y="3292"/>
                        <a:pt x="4975" y="3295"/>
                      </a:cubicBezTo>
                      <a:cubicBezTo>
                        <a:pt x="5468" y="3307"/>
                        <a:pt x="5881" y="2856"/>
                        <a:pt x="5894" y="2292"/>
                      </a:cubicBezTo>
                      <a:cubicBezTo>
                        <a:pt x="5908" y="1744"/>
                        <a:pt x="5546" y="1292"/>
                        <a:pt x="5078" y="1248"/>
                      </a:cubicBezTo>
                      <a:cubicBezTo>
                        <a:pt x="5015" y="567"/>
                        <a:pt x="4491" y="29"/>
                        <a:pt x="3840" y="14"/>
                      </a:cubicBezTo>
                      <a:close/>
                    </a:path>
                  </a:pathLst>
                </a:custGeom>
                <a:solidFill>
                  <a:schemeClr val="bg1"/>
                </a:solidFill>
                <a:ln w="25400" cap="flat">
                  <a:solidFill>
                    <a:schemeClr val="accent1">
                      <a:lumMod val="60000"/>
                      <a:lumOff val="40000"/>
                    </a:schemeClr>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sz="1400">
                    <a:solidFill>
                      <a:srgbClr val="FFFFFF"/>
                    </a:solidFill>
                  </a:endParaRPr>
                </a:p>
              </p:txBody>
            </p:sp>
            <p:pic>
              <p:nvPicPr>
                <p:cNvPr id="214" name="Picture 2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3239" y="4829430"/>
                  <a:ext cx="640546" cy="427029"/>
                </a:xfrm>
                <a:prstGeom prst="rect">
                  <a:avLst/>
                </a:prstGeom>
                <a:ln>
                  <a:noFill/>
                </a:ln>
              </p:spPr>
            </p:pic>
          </p:grpSp>
          <p:pic>
            <p:nvPicPr>
              <p:cNvPr id="212" name="Picture 211"/>
              <p:cNvPicPr>
                <a:picLocks noChangeAspect="1"/>
              </p:cNvPicPr>
              <p:nvPr/>
            </p:nvPicPr>
            <p:blipFill>
              <a:blip r:embed="rId12">
                <a:clrChange>
                  <a:clrFrom>
                    <a:srgbClr val="03B0EC"/>
                  </a:clrFrom>
                  <a:clrTo>
                    <a:srgbClr val="03B0EC">
                      <a:alpha val="0"/>
                    </a:srgbClr>
                  </a:clrTo>
                </a:clrChange>
              </a:blip>
              <a:stretch>
                <a:fillRect/>
              </a:stretch>
            </p:blipFill>
            <p:spPr>
              <a:xfrm>
                <a:off x="3149600" y="5202481"/>
                <a:ext cx="489554" cy="240499"/>
              </a:xfrm>
              <a:prstGeom prst="rect">
                <a:avLst/>
              </a:prstGeom>
            </p:spPr>
          </p:pic>
        </p:grpSp>
        <p:sp>
          <p:nvSpPr>
            <p:cNvPr id="205" name="Title 2"/>
            <p:cNvSpPr txBox="1">
              <a:spLocks/>
            </p:cNvSpPr>
            <p:nvPr/>
          </p:nvSpPr>
          <p:spPr bwMode="gray">
            <a:xfrm>
              <a:off x="8785284" y="2613446"/>
              <a:ext cx="1127342" cy="235772"/>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App</a:t>
              </a:r>
            </a:p>
          </p:txBody>
        </p:sp>
      </p:grpSp>
      <p:grpSp>
        <p:nvGrpSpPr>
          <p:cNvPr id="219" name="Group 218"/>
          <p:cNvGrpSpPr/>
          <p:nvPr/>
        </p:nvGrpSpPr>
        <p:grpSpPr>
          <a:xfrm>
            <a:off x="2179454" y="1466087"/>
            <a:ext cx="2119483" cy="1907242"/>
            <a:chOff x="3149557" y="2383526"/>
            <a:chExt cx="2381510" cy="2143029"/>
          </a:xfrm>
        </p:grpSpPr>
        <p:sp>
          <p:nvSpPr>
            <p:cNvPr id="220" name="Oval 219"/>
            <p:cNvSpPr/>
            <p:nvPr/>
          </p:nvSpPr>
          <p:spPr>
            <a:xfrm>
              <a:off x="3388038" y="2383526"/>
              <a:ext cx="2143029" cy="214302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err="1"/>
            </a:p>
          </p:txBody>
        </p:sp>
        <p:sp>
          <p:nvSpPr>
            <p:cNvPr id="221" name="Title 2"/>
            <p:cNvSpPr txBox="1">
              <a:spLocks/>
            </p:cNvSpPr>
            <p:nvPr/>
          </p:nvSpPr>
          <p:spPr bwMode="gray">
            <a:xfrm>
              <a:off x="4561618" y="2755811"/>
              <a:ext cx="785961" cy="315549"/>
            </a:xfrm>
            <a:prstGeom prst="rect">
              <a:avLst/>
            </a:prstGeom>
          </p:spPr>
          <p:txBody>
            <a:bodyPr vert="horz" lIns="0" tIns="0" rIns="0" bIns="0" rtlCol="0" anchor="ctr" anchorCtr="0">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algn="ctr"/>
              <a:r>
                <a:rPr lang="en-US" sz="1400" b="0" dirty="0">
                  <a:solidFill>
                    <a:schemeClr val="bg1"/>
                  </a:solidFill>
                </a:rPr>
                <a:t>Any Device</a:t>
              </a:r>
            </a:p>
          </p:txBody>
        </p:sp>
        <p:grpSp>
          <p:nvGrpSpPr>
            <p:cNvPr id="222" name="Group 221"/>
            <p:cNvGrpSpPr/>
            <p:nvPr/>
          </p:nvGrpSpPr>
          <p:grpSpPr>
            <a:xfrm>
              <a:off x="3149557" y="2579376"/>
              <a:ext cx="1934846" cy="1619311"/>
              <a:chOff x="4753935" y="2347294"/>
              <a:chExt cx="2328924" cy="1949123"/>
            </a:xfrm>
          </p:grpSpPr>
          <p:grpSp>
            <p:nvGrpSpPr>
              <p:cNvPr id="223" name="Group 222"/>
              <p:cNvGrpSpPr/>
              <p:nvPr/>
            </p:nvGrpSpPr>
            <p:grpSpPr>
              <a:xfrm>
                <a:off x="5104064" y="2347294"/>
                <a:ext cx="1202171" cy="848141"/>
                <a:chOff x="5637083" y="2516146"/>
                <a:chExt cx="1081587" cy="763068"/>
              </a:xfrm>
              <a:effectLst/>
            </p:grpSpPr>
            <p:sp>
              <p:nvSpPr>
                <p:cNvPr id="233" name="Rectangle 232"/>
                <p:cNvSpPr/>
                <p:nvPr/>
              </p:nvSpPr>
              <p:spPr>
                <a:xfrm>
                  <a:off x="5654591" y="2536616"/>
                  <a:ext cx="1055046" cy="725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34" name="Freeform 233"/>
                <p:cNvSpPr/>
                <p:nvPr/>
              </p:nvSpPr>
              <p:spPr>
                <a:xfrm rot="16200000">
                  <a:off x="5796343" y="2356886"/>
                  <a:ext cx="763068" cy="1081587"/>
                </a:xfrm>
                <a:custGeom>
                  <a:avLst/>
                  <a:gdLst>
                    <a:gd name="connsiteX0" fmla="*/ 406178 w 763068"/>
                    <a:gd name="connsiteY0" fmla="*/ 1034831 h 1081587"/>
                    <a:gd name="connsiteX1" fmla="*/ 381535 w 763068"/>
                    <a:gd name="connsiteY1" fmla="*/ 1010188 h 1081587"/>
                    <a:gd name="connsiteX2" fmla="*/ 356892 w 763068"/>
                    <a:gd name="connsiteY2" fmla="*/ 1034831 h 1081587"/>
                    <a:gd name="connsiteX3" fmla="*/ 381535 w 763068"/>
                    <a:gd name="connsiteY3" fmla="*/ 1059474 h 1081587"/>
                    <a:gd name="connsiteX4" fmla="*/ 406178 w 763068"/>
                    <a:gd name="connsiteY4" fmla="*/ 1034831 h 1081587"/>
                    <a:gd name="connsiteX5" fmla="*/ 725122 w 763068"/>
                    <a:gd name="connsiteY5" fmla="*/ 41153 h 1081587"/>
                    <a:gd name="connsiteX6" fmla="*/ 37947 w 763068"/>
                    <a:gd name="connsiteY6" fmla="*/ 41153 h 1081587"/>
                    <a:gd name="connsiteX7" fmla="*/ 37947 w 763068"/>
                    <a:gd name="connsiteY7" fmla="*/ 985504 h 1081587"/>
                    <a:gd name="connsiteX8" fmla="*/ 725122 w 763068"/>
                    <a:gd name="connsiteY8" fmla="*/ 985504 h 1081587"/>
                    <a:gd name="connsiteX9" fmla="*/ 763068 w 763068"/>
                    <a:gd name="connsiteY9" fmla="*/ 36475 h 1081587"/>
                    <a:gd name="connsiteX10" fmla="*/ 763068 w 763068"/>
                    <a:gd name="connsiteY10" fmla="*/ 1045112 h 1081587"/>
                    <a:gd name="connsiteX11" fmla="*/ 726593 w 763068"/>
                    <a:gd name="connsiteY11" fmla="*/ 1081587 h 1081587"/>
                    <a:gd name="connsiteX12" fmla="*/ 36475 w 763068"/>
                    <a:gd name="connsiteY12" fmla="*/ 1081587 h 1081587"/>
                    <a:gd name="connsiteX13" fmla="*/ 0 w 763068"/>
                    <a:gd name="connsiteY13" fmla="*/ 1045112 h 1081587"/>
                    <a:gd name="connsiteX14" fmla="*/ 0 w 763068"/>
                    <a:gd name="connsiteY14" fmla="*/ 36475 h 1081587"/>
                    <a:gd name="connsiteX15" fmla="*/ 36475 w 763068"/>
                    <a:gd name="connsiteY15" fmla="*/ 0 h 1081587"/>
                    <a:gd name="connsiteX16" fmla="*/ 726593 w 763068"/>
                    <a:gd name="connsiteY16" fmla="*/ 0 h 1081587"/>
                    <a:gd name="connsiteX17" fmla="*/ 763068 w 763068"/>
                    <a:gd name="connsiteY17" fmla="*/ 36475 h 108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068" h="1081587">
                      <a:moveTo>
                        <a:pt x="406178" y="1034831"/>
                      </a:moveTo>
                      <a:cubicBezTo>
                        <a:pt x="406178" y="1021221"/>
                        <a:pt x="395145" y="1010188"/>
                        <a:pt x="381535" y="1010188"/>
                      </a:cubicBezTo>
                      <a:cubicBezTo>
                        <a:pt x="367925" y="1010188"/>
                        <a:pt x="356892" y="1021221"/>
                        <a:pt x="356892" y="1034831"/>
                      </a:cubicBezTo>
                      <a:cubicBezTo>
                        <a:pt x="356892" y="1048441"/>
                        <a:pt x="367925" y="1059474"/>
                        <a:pt x="381535" y="1059474"/>
                      </a:cubicBezTo>
                      <a:cubicBezTo>
                        <a:pt x="395145" y="1059474"/>
                        <a:pt x="406178" y="1048441"/>
                        <a:pt x="406178" y="1034831"/>
                      </a:cubicBezTo>
                      <a:close/>
                      <a:moveTo>
                        <a:pt x="725122" y="41153"/>
                      </a:moveTo>
                      <a:lnTo>
                        <a:pt x="37947" y="41153"/>
                      </a:lnTo>
                      <a:lnTo>
                        <a:pt x="37947" y="985504"/>
                      </a:lnTo>
                      <a:lnTo>
                        <a:pt x="725122" y="985504"/>
                      </a:lnTo>
                      <a:close/>
                      <a:moveTo>
                        <a:pt x="763068" y="36475"/>
                      </a:moveTo>
                      <a:lnTo>
                        <a:pt x="763068" y="1045112"/>
                      </a:lnTo>
                      <a:cubicBezTo>
                        <a:pt x="763068" y="1065257"/>
                        <a:pt x="746738" y="1081587"/>
                        <a:pt x="726593" y="1081587"/>
                      </a:cubicBezTo>
                      <a:lnTo>
                        <a:pt x="36475" y="1081587"/>
                      </a:lnTo>
                      <a:cubicBezTo>
                        <a:pt x="16330" y="1081587"/>
                        <a:pt x="0" y="1065257"/>
                        <a:pt x="0" y="1045112"/>
                      </a:cubicBezTo>
                      <a:lnTo>
                        <a:pt x="0" y="36475"/>
                      </a:lnTo>
                      <a:cubicBezTo>
                        <a:pt x="0" y="16330"/>
                        <a:pt x="16330" y="0"/>
                        <a:pt x="36475" y="0"/>
                      </a:cubicBezTo>
                      <a:lnTo>
                        <a:pt x="726593" y="0"/>
                      </a:lnTo>
                      <a:cubicBezTo>
                        <a:pt x="746738" y="0"/>
                        <a:pt x="763068" y="16330"/>
                        <a:pt x="763068" y="364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24" name="Group 223"/>
              <p:cNvGrpSpPr/>
              <p:nvPr/>
            </p:nvGrpSpPr>
            <p:grpSpPr>
              <a:xfrm>
                <a:off x="5068322" y="3077247"/>
                <a:ext cx="2014537" cy="1151642"/>
                <a:chOff x="5211310" y="3457495"/>
                <a:chExt cx="1812468" cy="1036126"/>
              </a:xfrm>
              <a:effectLst/>
            </p:grpSpPr>
            <p:sp>
              <p:nvSpPr>
                <p:cNvPr id="231" name="Rectangle 230"/>
                <p:cNvSpPr/>
                <p:nvPr/>
              </p:nvSpPr>
              <p:spPr>
                <a:xfrm>
                  <a:off x="5425987" y="3482303"/>
                  <a:ext cx="1380540" cy="974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32" name="Freeform 231"/>
                <p:cNvSpPr/>
                <p:nvPr/>
              </p:nvSpPr>
              <p:spPr>
                <a:xfrm rot="16200000">
                  <a:off x="5599481" y="3069324"/>
                  <a:ext cx="1036126" cy="1812468"/>
                </a:xfrm>
                <a:custGeom>
                  <a:avLst/>
                  <a:gdLst>
                    <a:gd name="connsiteX0" fmla="*/ 985092 w 1036126"/>
                    <a:gd name="connsiteY0" fmla="*/ 240173 h 1812468"/>
                    <a:gd name="connsiteX1" fmla="*/ 60897 w 1036126"/>
                    <a:gd name="connsiteY1" fmla="*/ 240173 h 1812468"/>
                    <a:gd name="connsiteX2" fmla="*/ 60897 w 1036126"/>
                    <a:gd name="connsiteY2" fmla="*/ 1582543 h 1812468"/>
                    <a:gd name="connsiteX3" fmla="*/ 985092 w 1036126"/>
                    <a:gd name="connsiteY3" fmla="*/ 1582543 h 1812468"/>
                    <a:gd name="connsiteX4" fmla="*/ 1036126 w 1036126"/>
                    <a:gd name="connsiteY4" fmla="*/ 233881 h 1812468"/>
                    <a:gd name="connsiteX5" fmla="*/ 1036126 w 1036126"/>
                    <a:gd name="connsiteY5" fmla="*/ 1590417 h 1812468"/>
                    <a:gd name="connsiteX6" fmla="*/ 987071 w 1036126"/>
                    <a:gd name="connsiteY6" fmla="*/ 1639472 h 1812468"/>
                    <a:gd name="connsiteX7" fmla="*/ 58917 w 1036126"/>
                    <a:gd name="connsiteY7" fmla="*/ 1639472 h 1812468"/>
                    <a:gd name="connsiteX8" fmla="*/ 57712 w 1036126"/>
                    <a:gd name="connsiteY8" fmla="*/ 1638973 h 1812468"/>
                    <a:gd name="connsiteX9" fmla="*/ 57712 w 1036126"/>
                    <a:gd name="connsiteY9" fmla="*/ 1802915 h 1812468"/>
                    <a:gd name="connsiteX10" fmla="*/ 48093 w 1036126"/>
                    <a:gd name="connsiteY10" fmla="*/ 1812468 h 1812468"/>
                    <a:gd name="connsiteX11" fmla="*/ 25564 w 1036126"/>
                    <a:gd name="connsiteY11" fmla="*/ 1812184 h 1812468"/>
                    <a:gd name="connsiteX12" fmla="*/ 0 w 1036126"/>
                    <a:gd name="connsiteY12" fmla="*/ 1759268 h 1812468"/>
                    <a:gd name="connsiteX13" fmla="*/ 0 w 1036126"/>
                    <a:gd name="connsiteY13" fmla="*/ 1003446 h 1812468"/>
                    <a:gd name="connsiteX14" fmla="*/ 0 w 1036126"/>
                    <a:gd name="connsiteY14" fmla="*/ 815813 h 1812468"/>
                    <a:gd name="connsiteX15" fmla="*/ 0 w 1036126"/>
                    <a:gd name="connsiteY15" fmla="*/ 53563 h 1812468"/>
                    <a:gd name="connsiteX16" fmla="*/ 25564 w 1036126"/>
                    <a:gd name="connsiteY16" fmla="*/ 286 h 1812468"/>
                    <a:gd name="connsiteX17" fmla="*/ 48093 w 1036126"/>
                    <a:gd name="connsiteY17" fmla="*/ 0 h 1812468"/>
                    <a:gd name="connsiteX18" fmla="*/ 57712 w 1036126"/>
                    <a:gd name="connsiteY18" fmla="*/ 9619 h 1812468"/>
                    <a:gd name="connsiteX19" fmla="*/ 57712 w 1036126"/>
                    <a:gd name="connsiteY19" fmla="*/ 185324 h 1812468"/>
                    <a:gd name="connsiteX20" fmla="*/ 58917 w 1036126"/>
                    <a:gd name="connsiteY20" fmla="*/ 184825 h 1812468"/>
                    <a:gd name="connsiteX21" fmla="*/ 987071 w 1036126"/>
                    <a:gd name="connsiteY21" fmla="*/ 184825 h 1812468"/>
                    <a:gd name="connsiteX22" fmla="*/ 1036126 w 1036126"/>
                    <a:gd name="connsiteY22" fmla="*/ 233881 h 18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6126" h="1812468">
                      <a:moveTo>
                        <a:pt x="985092" y="240173"/>
                      </a:moveTo>
                      <a:lnTo>
                        <a:pt x="60897" y="240173"/>
                      </a:lnTo>
                      <a:lnTo>
                        <a:pt x="60897" y="1582543"/>
                      </a:lnTo>
                      <a:lnTo>
                        <a:pt x="985092" y="1582543"/>
                      </a:lnTo>
                      <a:close/>
                      <a:moveTo>
                        <a:pt x="1036126" y="233881"/>
                      </a:moveTo>
                      <a:lnTo>
                        <a:pt x="1036126" y="1590417"/>
                      </a:lnTo>
                      <a:cubicBezTo>
                        <a:pt x="1036126" y="1617509"/>
                        <a:pt x="1014163" y="1639472"/>
                        <a:pt x="987071" y="1639472"/>
                      </a:cubicBezTo>
                      <a:lnTo>
                        <a:pt x="58917" y="1639472"/>
                      </a:lnTo>
                      <a:lnTo>
                        <a:pt x="57712" y="1638973"/>
                      </a:lnTo>
                      <a:lnTo>
                        <a:pt x="57712" y="1802915"/>
                      </a:lnTo>
                      <a:cubicBezTo>
                        <a:pt x="57712" y="1808191"/>
                        <a:pt x="53406" y="1812468"/>
                        <a:pt x="48093" y="1812468"/>
                      </a:cubicBezTo>
                      <a:cubicBezTo>
                        <a:pt x="40584" y="1812374"/>
                        <a:pt x="33074" y="1812279"/>
                        <a:pt x="25564" y="1812184"/>
                      </a:cubicBezTo>
                      <a:cubicBezTo>
                        <a:pt x="20252" y="1812184"/>
                        <a:pt x="0" y="1772235"/>
                        <a:pt x="0" y="1759268"/>
                      </a:cubicBezTo>
                      <a:lnTo>
                        <a:pt x="0" y="1003446"/>
                      </a:lnTo>
                      <a:lnTo>
                        <a:pt x="0" y="815813"/>
                      </a:lnTo>
                      <a:lnTo>
                        <a:pt x="0" y="53563"/>
                      </a:lnTo>
                      <a:cubicBezTo>
                        <a:pt x="0" y="40507"/>
                        <a:pt x="20252" y="286"/>
                        <a:pt x="25564" y="286"/>
                      </a:cubicBezTo>
                      <a:cubicBezTo>
                        <a:pt x="33074" y="191"/>
                        <a:pt x="40584" y="95"/>
                        <a:pt x="48093" y="0"/>
                      </a:cubicBezTo>
                      <a:cubicBezTo>
                        <a:pt x="53406" y="0"/>
                        <a:pt x="57712" y="4306"/>
                        <a:pt x="57712" y="9619"/>
                      </a:cubicBezTo>
                      <a:lnTo>
                        <a:pt x="57712" y="185324"/>
                      </a:lnTo>
                      <a:lnTo>
                        <a:pt x="58917" y="184825"/>
                      </a:lnTo>
                      <a:lnTo>
                        <a:pt x="987071" y="184825"/>
                      </a:lnTo>
                      <a:cubicBezTo>
                        <a:pt x="1014163" y="184825"/>
                        <a:pt x="1036126" y="206788"/>
                        <a:pt x="1036126" y="23388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25" name="Group 224"/>
              <p:cNvGrpSpPr/>
              <p:nvPr/>
            </p:nvGrpSpPr>
            <p:grpSpPr>
              <a:xfrm>
                <a:off x="4753935" y="2724258"/>
                <a:ext cx="416547" cy="700350"/>
                <a:chOff x="4747178" y="3245817"/>
                <a:chExt cx="374765" cy="630101"/>
              </a:xfrm>
              <a:effectLst/>
            </p:grpSpPr>
            <p:sp>
              <p:nvSpPr>
                <p:cNvPr id="229" name="Rectangle 228"/>
                <p:cNvSpPr/>
                <p:nvPr/>
              </p:nvSpPr>
              <p:spPr>
                <a:xfrm>
                  <a:off x="4771836" y="3251873"/>
                  <a:ext cx="327004" cy="623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30" name="Freeform 229"/>
                <p:cNvSpPr/>
                <p:nvPr/>
              </p:nvSpPr>
              <p:spPr>
                <a:xfrm>
                  <a:off x="4747178" y="3245817"/>
                  <a:ext cx="374765" cy="630101"/>
                </a:xfrm>
                <a:custGeom>
                  <a:avLst/>
                  <a:gdLst>
                    <a:gd name="connsiteX0" fmla="*/ 671823 w 1343649"/>
                    <a:gd name="connsiteY0" fmla="*/ 2045553 h 2259105"/>
                    <a:gd name="connsiteX1" fmla="*/ 598117 w 1343649"/>
                    <a:gd name="connsiteY1" fmla="*/ 2119259 h 2259105"/>
                    <a:gd name="connsiteX2" fmla="*/ 671823 w 1343649"/>
                    <a:gd name="connsiteY2" fmla="*/ 2192965 h 2259105"/>
                    <a:gd name="connsiteX3" fmla="*/ 745529 w 1343649"/>
                    <a:gd name="connsiteY3" fmla="*/ 2119259 h 2259105"/>
                    <a:gd name="connsiteX4" fmla="*/ 671823 w 1343649"/>
                    <a:gd name="connsiteY4" fmla="*/ 2045553 h 2259105"/>
                    <a:gd name="connsiteX5" fmla="*/ 110740 w 1343649"/>
                    <a:gd name="connsiteY5" fmla="*/ 111284 h 2259105"/>
                    <a:gd name="connsiteX6" fmla="*/ 110740 w 1343649"/>
                    <a:gd name="connsiteY6" fmla="*/ 1971725 h 2259105"/>
                    <a:gd name="connsiteX7" fmla="*/ 1232909 w 1343649"/>
                    <a:gd name="connsiteY7" fmla="*/ 1971725 h 2259105"/>
                    <a:gd name="connsiteX8" fmla="*/ 1232909 w 1343649"/>
                    <a:gd name="connsiteY8" fmla="*/ 111284 h 2259105"/>
                    <a:gd name="connsiteX9" fmla="*/ 120592 w 1343649"/>
                    <a:gd name="connsiteY9" fmla="*/ 0 h 2259105"/>
                    <a:gd name="connsiteX10" fmla="*/ 1223057 w 1343649"/>
                    <a:gd name="connsiteY10" fmla="*/ 0 h 2259105"/>
                    <a:gd name="connsiteX11" fmla="*/ 1343649 w 1343649"/>
                    <a:gd name="connsiteY11" fmla="*/ 120592 h 2259105"/>
                    <a:gd name="connsiteX12" fmla="*/ 1343649 w 1343649"/>
                    <a:gd name="connsiteY12" fmla="*/ 2138513 h 2259105"/>
                    <a:gd name="connsiteX13" fmla="*/ 1223057 w 1343649"/>
                    <a:gd name="connsiteY13" fmla="*/ 2259105 h 2259105"/>
                    <a:gd name="connsiteX14" fmla="*/ 120592 w 1343649"/>
                    <a:gd name="connsiteY14" fmla="*/ 2259105 h 2259105"/>
                    <a:gd name="connsiteX15" fmla="*/ 0 w 1343649"/>
                    <a:gd name="connsiteY15" fmla="*/ 2138513 h 2259105"/>
                    <a:gd name="connsiteX16" fmla="*/ 0 w 1343649"/>
                    <a:gd name="connsiteY16" fmla="*/ 120592 h 2259105"/>
                    <a:gd name="connsiteX17" fmla="*/ 120592 w 1343649"/>
                    <a:gd name="connsiteY17" fmla="*/ 0 h 22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649" h="2259105">
                      <a:moveTo>
                        <a:pt x="671823" y="2045553"/>
                      </a:moveTo>
                      <a:cubicBezTo>
                        <a:pt x="631116" y="2045553"/>
                        <a:pt x="598117" y="2078552"/>
                        <a:pt x="598117" y="2119259"/>
                      </a:cubicBezTo>
                      <a:cubicBezTo>
                        <a:pt x="598117" y="2159966"/>
                        <a:pt x="631116" y="2192965"/>
                        <a:pt x="671823" y="2192965"/>
                      </a:cubicBezTo>
                      <a:cubicBezTo>
                        <a:pt x="712530" y="2192965"/>
                        <a:pt x="745529" y="2159966"/>
                        <a:pt x="745529" y="2119259"/>
                      </a:cubicBezTo>
                      <a:cubicBezTo>
                        <a:pt x="745529" y="2078552"/>
                        <a:pt x="712530" y="2045553"/>
                        <a:pt x="671823" y="2045553"/>
                      </a:cubicBezTo>
                      <a:close/>
                      <a:moveTo>
                        <a:pt x="110740" y="111284"/>
                      </a:moveTo>
                      <a:lnTo>
                        <a:pt x="110740" y="1971725"/>
                      </a:lnTo>
                      <a:lnTo>
                        <a:pt x="1232909" y="1971725"/>
                      </a:lnTo>
                      <a:lnTo>
                        <a:pt x="1232909" y="111284"/>
                      </a:lnTo>
                      <a:close/>
                      <a:moveTo>
                        <a:pt x="120592" y="0"/>
                      </a:moveTo>
                      <a:lnTo>
                        <a:pt x="1223057" y="0"/>
                      </a:lnTo>
                      <a:cubicBezTo>
                        <a:pt x="1289658" y="0"/>
                        <a:pt x="1343649" y="53991"/>
                        <a:pt x="1343649" y="120592"/>
                      </a:cubicBezTo>
                      <a:lnTo>
                        <a:pt x="1343649" y="2138513"/>
                      </a:lnTo>
                      <a:cubicBezTo>
                        <a:pt x="1343649" y="2205114"/>
                        <a:pt x="1289658" y="2259105"/>
                        <a:pt x="1223057" y="2259105"/>
                      </a:cubicBezTo>
                      <a:lnTo>
                        <a:pt x="120592" y="2259105"/>
                      </a:lnTo>
                      <a:cubicBezTo>
                        <a:pt x="53991" y="2259105"/>
                        <a:pt x="0" y="2205114"/>
                        <a:pt x="0" y="2138513"/>
                      </a:cubicBezTo>
                      <a:lnTo>
                        <a:pt x="0" y="120592"/>
                      </a:lnTo>
                      <a:cubicBezTo>
                        <a:pt x="0" y="53991"/>
                        <a:pt x="53991" y="0"/>
                        <a:pt x="1205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226" name="Group 225"/>
              <p:cNvGrpSpPr/>
              <p:nvPr/>
            </p:nvGrpSpPr>
            <p:grpSpPr>
              <a:xfrm>
                <a:off x="6528914" y="3933249"/>
                <a:ext cx="217901" cy="363168"/>
                <a:chOff x="5120469" y="3847964"/>
                <a:chExt cx="196044" cy="326740"/>
              </a:xfrm>
              <a:effectLst/>
            </p:grpSpPr>
            <p:sp>
              <p:nvSpPr>
                <p:cNvPr id="227" name="Rounded Rectangle 226"/>
                <p:cNvSpPr/>
                <p:nvPr/>
              </p:nvSpPr>
              <p:spPr>
                <a:xfrm>
                  <a:off x="5134704" y="3912433"/>
                  <a:ext cx="176134" cy="194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8" name="Freeform 28"/>
                <p:cNvSpPr>
                  <a:spLocks noEditPoints="1"/>
                </p:cNvSpPr>
                <p:nvPr/>
              </p:nvSpPr>
              <p:spPr bwMode="auto">
                <a:xfrm>
                  <a:off x="5120469" y="3847964"/>
                  <a:ext cx="196044" cy="326740"/>
                </a:xfrm>
                <a:custGeom>
                  <a:avLst/>
                  <a:gdLst>
                    <a:gd name="T0" fmla="*/ 56 w 960"/>
                    <a:gd name="T1" fmla="*/ 441 h 1600"/>
                    <a:gd name="T2" fmla="*/ 70 w 960"/>
                    <a:gd name="T3" fmla="*/ 382 h 1600"/>
                    <a:gd name="T4" fmla="*/ 106 w 960"/>
                    <a:gd name="T5" fmla="*/ 336 h 1600"/>
                    <a:gd name="T6" fmla="*/ 155 w 960"/>
                    <a:gd name="T7" fmla="*/ 306 h 1600"/>
                    <a:gd name="T8" fmla="*/ 215 w 960"/>
                    <a:gd name="T9" fmla="*/ 252 h 1600"/>
                    <a:gd name="T10" fmla="*/ 229 w 960"/>
                    <a:gd name="T11" fmla="*/ 150 h 1600"/>
                    <a:gd name="T12" fmla="*/ 239 w 960"/>
                    <a:gd name="T13" fmla="*/ 106 h 1600"/>
                    <a:gd name="T14" fmla="*/ 285 w 960"/>
                    <a:gd name="T15" fmla="*/ 56 h 1600"/>
                    <a:gd name="T16" fmla="*/ 364 w 960"/>
                    <a:gd name="T17" fmla="*/ 18 h 1600"/>
                    <a:gd name="T18" fmla="*/ 476 w 960"/>
                    <a:gd name="T19" fmla="*/ 0 h 1600"/>
                    <a:gd name="T20" fmla="*/ 572 w 960"/>
                    <a:gd name="T21" fmla="*/ 2 h 1600"/>
                    <a:gd name="T22" fmla="*/ 675 w 960"/>
                    <a:gd name="T23" fmla="*/ 26 h 1600"/>
                    <a:gd name="T24" fmla="*/ 747 w 960"/>
                    <a:gd name="T25" fmla="*/ 66 h 1600"/>
                    <a:gd name="T26" fmla="*/ 783 w 960"/>
                    <a:gd name="T27" fmla="*/ 120 h 1600"/>
                    <a:gd name="T28" fmla="*/ 793 w 960"/>
                    <a:gd name="T29" fmla="*/ 222 h 1600"/>
                    <a:gd name="T30" fmla="*/ 807 w 960"/>
                    <a:gd name="T31" fmla="*/ 260 h 1600"/>
                    <a:gd name="T32" fmla="*/ 882 w 960"/>
                    <a:gd name="T33" fmla="*/ 318 h 1600"/>
                    <a:gd name="T34" fmla="*/ 922 w 960"/>
                    <a:gd name="T35" fmla="*/ 346 h 1600"/>
                    <a:gd name="T36" fmla="*/ 952 w 960"/>
                    <a:gd name="T37" fmla="*/ 396 h 1600"/>
                    <a:gd name="T38" fmla="*/ 960 w 960"/>
                    <a:gd name="T39" fmla="*/ 791 h 1600"/>
                    <a:gd name="T40" fmla="*/ 960 w 960"/>
                    <a:gd name="T41" fmla="*/ 1173 h 1600"/>
                    <a:gd name="T42" fmla="*/ 940 w 960"/>
                    <a:gd name="T43" fmla="*/ 1228 h 1600"/>
                    <a:gd name="T44" fmla="*/ 910 w 960"/>
                    <a:gd name="T45" fmla="*/ 1262 h 1600"/>
                    <a:gd name="T46" fmla="*/ 844 w 960"/>
                    <a:gd name="T47" fmla="*/ 1306 h 1600"/>
                    <a:gd name="T48" fmla="*/ 797 w 960"/>
                    <a:gd name="T49" fmla="*/ 1356 h 1600"/>
                    <a:gd name="T50" fmla="*/ 789 w 960"/>
                    <a:gd name="T51" fmla="*/ 1450 h 1600"/>
                    <a:gd name="T52" fmla="*/ 767 w 960"/>
                    <a:gd name="T53" fmla="*/ 1506 h 1600"/>
                    <a:gd name="T54" fmla="*/ 711 w 960"/>
                    <a:gd name="T55" fmla="*/ 1554 h 1600"/>
                    <a:gd name="T56" fmla="*/ 623 w 960"/>
                    <a:gd name="T57" fmla="*/ 1588 h 1600"/>
                    <a:gd name="T58" fmla="*/ 510 w 960"/>
                    <a:gd name="T59" fmla="*/ 1600 h 1600"/>
                    <a:gd name="T60" fmla="*/ 424 w 960"/>
                    <a:gd name="T61" fmla="*/ 1592 h 1600"/>
                    <a:gd name="T62" fmla="*/ 327 w 960"/>
                    <a:gd name="T63" fmla="*/ 1564 h 1600"/>
                    <a:gd name="T64" fmla="*/ 261 w 960"/>
                    <a:gd name="T65" fmla="*/ 1520 h 1600"/>
                    <a:gd name="T66" fmla="*/ 229 w 960"/>
                    <a:gd name="T67" fmla="*/ 1464 h 1600"/>
                    <a:gd name="T68" fmla="*/ 223 w 960"/>
                    <a:gd name="T69" fmla="*/ 1366 h 1600"/>
                    <a:gd name="T70" fmla="*/ 193 w 960"/>
                    <a:gd name="T71" fmla="*/ 1322 h 1600"/>
                    <a:gd name="T72" fmla="*/ 118 w 960"/>
                    <a:gd name="T73" fmla="*/ 1270 h 1600"/>
                    <a:gd name="T74" fmla="*/ 86 w 960"/>
                    <a:gd name="T75" fmla="*/ 1242 h 1600"/>
                    <a:gd name="T76" fmla="*/ 60 w 960"/>
                    <a:gd name="T77" fmla="*/ 1189 h 1600"/>
                    <a:gd name="T78" fmla="*/ 44 w 960"/>
                    <a:gd name="T79" fmla="*/ 1057 h 1600"/>
                    <a:gd name="T80" fmla="*/ 30 w 960"/>
                    <a:gd name="T81" fmla="*/ 1047 h 1600"/>
                    <a:gd name="T82" fmla="*/ 30 w 960"/>
                    <a:gd name="T83" fmla="*/ 811 h 1600"/>
                    <a:gd name="T84" fmla="*/ 56 w 960"/>
                    <a:gd name="T85" fmla="*/ 801 h 1600"/>
                    <a:gd name="T86" fmla="*/ 52 w 960"/>
                    <a:gd name="T87" fmla="*/ 691 h 1600"/>
                    <a:gd name="T88" fmla="*/ 14 w 960"/>
                    <a:gd name="T89" fmla="*/ 675 h 1600"/>
                    <a:gd name="T90" fmla="*/ 0 w 960"/>
                    <a:gd name="T91" fmla="*/ 637 h 1600"/>
                    <a:gd name="T92" fmla="*/ 4 w 960"/>
                    <a:gd name="T93" fmla="*/ 561 h 1600"/>
                    <a:gd name="T94" fmla="*/ 32 w 960"/>
                    <a:gd name="T95" fmla="*/ 533 h 1600"/>
                    <a:gd name="T96" fmla="*/ 127 w 960"/>
                    <a:gd name="T97" fmla="*/ 1111 h 1600"/>
                    <a:gd name="T98" fmla="*/ 137 w 960"/>
                    <a:gd name="T99" fmla="*/ 1157 h 1600"/>
                    <a:gd name="T100" fmla="*/ 201 w 960"/>
                    <a:gd name="T101" fmla="*/ 1220 h 1600"/>
                    <a:gd name="T102" fmla="*/ 771 w 960"/>
                    <a:gd name="T103" fmla="*/ 1230 h 1600"/>
                    <a:gd name="T104" fmla="*/ 819 w 960"/>
                    <a:gd name="T105" fmla="*/ 1220 h 1600"/>
                    <a:gd name="T106" fmla="*/ 884 w 960"/>
                    <a:gd name="T107" fmla="*/ 1157 h 1600"/>
                    <a:gd name="T108" fmla="*/ 894 w 960"/>
                    <a:gd name="T109" fmla="*/ 485 h 1600"/>
                    <a:gd name="T110" fmla="*/ 884 w 960"/>
                    <a:gd name="T111" fmla="*/ 439 h 1600"/>
                    <a:gd name="T112" fmla="*/ 819 w 960"/>
                    <a:gd name="T113" fmla="*/ 374 h 1600"/>
                    <a:gd name="T114" fmla="*/ 247 w 960"/>
                    <a:gd name="T115" fmla="*/ 366 h 1600"/>
                    <a:gd name="T116" fmla="*/ 201 w 960"/>
                    <a:gd name="T117" fmla="*/ 374 h 1600"/>
                    <a:gd name="T118" fmla="*/ 137 w 960"/>
                    <a:gd name="T119" fmla="*/ 439 h 1600"/>
                    <a:gd name="T120" fmla="*/ 127 w 960"/>
                    <a:gd name="T121" fmla="*/ 1111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0" h="1600">
                      <a:moveTo>
                        <a:pt x="52" y="529"/>
                      </a:moveTo>
                      <a:lnTo>
                        <a:pt x="56" y="529"/>
                      </a:lnTo>
                      <a:lnTo>
                        <a:pt x="56" y="441"/>
                      </a:lnTo>
                      <a:lnTo>
                        <a:pt x="56" y="441"/>
                      </a:lnTo>
                      <a:lnTo>
                        <a:pt x="58" y="425"/>
                      </a:lnTo>
                      <a:lnTo>
                        <a:pt x="60" y="411"/>
                      </a:lnTo>
                      <a:lnTo>
                        <a:pt x="64" y="396"/>
                      </a:lnTo>
                      <a:lnTo>
                        <a:pt x="70" y="382"/>
                      </a:lnTo>
                      <a:lnTo>
                        <a:pt x="78" y="370"/>
                      </a:lnTo>
                      <a:lnTo>
                        <a:pt x="86" y="358"/>
                      </a:lnTo>
                      <a:lnTo>
                        <a:pt x="96" y="346"/>
                      </a:lnTo>
                      <a:lnTo>
                        <a:pt x="106" y="336"/>
                      </a:lnTo>
                      <a:lnTo>
                        <a:pt x="106" y="336"/>
                      </a:lnTo>
                      <a:lnTo>
                        <a:pt x="118" y="328"/>
                      </a:lnTo>
                      <a:lnTo>
                        <a:pt x="135" y="318"/>
                      </a:lnTo>
                      <a:lnTo>
                        <a:pt x="155" y="306"/>
                      </a:lnTo>
                      <a:lnTo>
                        <a:pt x="175" y="292"/>
                      </a:lnTo>
                      <a:lnTo>
                        <a:pt x="193" y="278"/>
                      </a:lnTo>
                      <a:lnTo>
                        <a:pt x="209" y="260"/>
                      </a:lnTo>
                      <a:lnTo>
                        <a:pt x="215" y="252"/>
                      </a:lnTo>
                      <a:lnTo>
                        <a:pt x="219" y="242"/>
                      </a:lnTo>
                      <a:lnTo>
                        <a:pt x="223" y="232"/>
                      </a:lnTo>
                      <a:lnTo>
                        <a:pt x="223" y="222"/>
                      </a:lnTo>
                      <a:lnTo>
                        <a:pt x="229" y="150"/>
                      </a:lnTo>
                      <a:lnTo>
                        <a:pt x="229" y="150"/>
                      </a:lnTo>
                      <a:lnTo>
                        <a:pt x="229" y="134"/>
                      </a:lnTo>
                      <a:lnTo>
                        <a:pt x="233" y="120"/>
                      </a:lnTo>
                      <a:lnTo>
                        <a:pt x="239" y="106"/>
                      </a:lnTo>
                      <a:lnTo>
                        <a:pt x="247" y="92"/>
                      </a:lnTo>
                      <a:lnTo>
                        <a:pt x="257" y="80"/>
                      </a:lnTo>
                      <a:lnTo>
                        <a:pt x="269" y="66"/>
                      </a:lnTo>
                      <a:lnTo>
                        <a:pt x="285" y="56"/>
                      </a:lnTo>
                      <a:lnTo>
                        <a:pt x="301" y="44"/>
                      </a:lnTo>
                      <a:lnTo>
                        <a:pt x="319" y="34"/>
                      </a:lnTo>
                      <a:lnTo>
                        <a:pt x="341" y="26"/>
                      </a:lnTo>
                      <a:lnTo>
                        <a:pt x="364" y="18"/>
                      </a:lnTo>
                      <a:lnTo>
                        <a:pt x="390" y="12"/>
                      </a:lnTo>
                      <a:lnTo>
                        <a:pt x="416" y="6"/>
                      </a:lnTo>
                      <a:lnTo>
                        <a:pt x="446" y="2"/>
                      </a:lnTo>
                      <a:lnTo>
                        <a:pt x="476" y="0"/>
                      </a:lnTo>
                      <a:lnTo>
                        <a:pt x="508" y="0"/>
                      </a:lnTo>
                      <a:lnTo>
                        <a:pt x="508" y="0"/>
                      </a:lnTo>
                      <a:lnTo>
                        <a:pt x="540" y="0"/>
                      </a:lnTo>
                      <a:lnTo>
                        <a:pt x="572" y="2"/>
                      </a:lnTo>
                      <a:lnTo>
                        <a:pt x="601" y="6"/>
                      </a:lnTo>
                      <a:lnTo>
                        <a:pt x="627" y="12"/>
                      </a:lnTo>
                      <a:lnTo>
                        <a:pt x="653" y="18"/>
                      </a:lnTo>
                      <a:lnTo>
                        <a:pt x="675" y="26"/>
                      </a:lnTo>
                      <a:lnTo>
                        <a:pt x="697" y="34"/>
                      </a:lnTo>
                      <a:lnTo>
                        <a:pt x="715" y="44"/>
                      </a:lnTo>
                      <a:lnTo>
                        <a:pt x="733" y="56"/>
                      </a:lnTo>
                      <a:lnTo>
                        <a:pt x="747" y="66"/>
                      </a:lnTo>
                      <a:lnTo>
                        <a:pt x="759" y="80"/>
                      </a:lnTo>
                      <a:lnTo>
                        <a:pt x="769" y="92"/>
                      </a:lnTo>
                      <a:lnTo>
                        <a:pt x="779" y="106"/>
                      </a:lnTo>
                      <a:lnTo>
                        <a:pt x="783" y="120"/>
                      </a:lnTo>
                      <a:lnTo>
                        <a:pt x="787" y="134"/>
                      </a:lnTo>
                      <a:lnTo>
                        <a:pt x="789" y="150"/>
                      </a:lnTo>
                      <a:lnTo>
                        <a:pt x="793" y="222"/>
                      </a:lnTo>
                      <a:lnTo>
                        <a:pt x="793" y="222"/>
                      </a:lnTo>
                      <a:lnTo>
                        <a:pt x="795" y="232"/>
                      </a:lnTo>
                      <a:lnTo>
                        <a:pt x="797" y="242"/>
                      </a:lnTo>
                      <a:lnTo>
                        <a:pt x="801" y="252"/>
                      </a:lnTo>
                      <a:lnTo>
                        <a:pt x="807" y="260"/>
                      </a:lnTo>
                      <a:lnTo>
                        <a:pt x="823" y="278"/>
                      </a:lnTo>
                      <a:lnTo>
                        <a:pt x="844" y="292"/>
                      </a:lnTo>
                      <a:lnTo>
                        <a:pt x="862" y="306"/>
                      </a:lnTo>
                      <a:lnTo>
                        <a:pt x="882" y="318"/>
                      </a:lnTo>
                      <a:lnTo>
                        <a:pt x="898" y="328"/>
                      </a:lnTo>
                      <a:lnTo>
                        <a:pt x="910" y="336"/>
                      </a:lnTo>
                      <a:lnTo>
                        <a:pt x="910" y="336"/>
                      </a:lnTo>
                      <a:lnTo>
                        <a:pt x="922" y="346"/>
                      </a:lnTo>
                      <a:lnTo>
                        <a:pt x="930" y="358"/>
                      </a:lnTo>
                      <a:lnTo>
                        <a:pt x="940" y="370"/>
                      </a:lnTo>
                      <a:lnTo>
                        <a:pt x="946" y="382"/>
                      </a:lnTo>
                      <a:lnTo>
                        <a:pt x="952" y="396"/>
                      </a:lnTo>
                      <a:lnTo>
                        <a:pt x="956" y="411"/>
                      </a:lnTo>
                      <a:lnTo>
                        <a:pt x="960" y="425"/>
                      </a:lnTo>
                      <a:lnTo>
                        <a:pt x="960" y="441"/>
                      </a:lnTo>
                      <a:lnTo>
                        <a:pt x="960" y="791"/>
                      </a:lnTo>
                      <a:lnTo>
                        <a:pt x="960" y="809"/>
                      </a:lnTo>
                      <a:lnTo>
                        <a:pt x="960" y="1157"/>
                      </a:lnTo>
                      <a:lnTo>
                        <a:pt x="960" y="1157"/>
                      </a:lnTo>
                      <a:lnTo>
                        <a:pt x="960" y="1173"/>
                      </a:lnTo>
                      <a:lnTo>
                        <a:pt x="956" y="1189"/>
                      </a:lnTo>
                      <a:lnTo>
                        <a:pt x="952" y="1202"/>
                      </a:lnTo>
                      <a:lnTo>
                        <a:pt x="946" y="1216"/>
                      </a:lnTo>
                      <a:lnTo>
                        <a:pt x="940" y="1228"/>
                      </a:lnTo>
                      <a:lnTo>
                        <a:pt x="930" y="1242"/>
                      </a:lnTo>
                      <a:lnTo>
                        <a:pt x="922" y="1252"/>
                      </a:lnTo>
                      <a:lnTo>
                        <a:pt x="910" y="1262"/>
                      </a:lnTo>
                      <a:lnTo>
                        <a:pt x="910" y="1262"/>
                      </a:lnTo>
                      <a:lnTo>
                        <a:pt x="898" y="1270"/>
                      </a:lnTo>
                      <a:lnTo>
                        <a:pt x="882" y="1280"/>
                      </a:lnTo>
                      <a:lnTo>
                        <a:pt x="862" y="1292"/>
                      </a:lnTo>
                      <a:lnTo>
                        <a:pt x="844" y="1306"/>
                      </a:lnTo>
                      <a:lnTo>
                        <a:pt x="823" y="1322"/>
                      </a:lnTo>
                      <a:lnTo>
                        <a:pt x="807" y="1338"/>
                      </a:lnTo>
                      <a:lnTo>
                        <a:pt x="801" y="1348"/>
                      </a:lnTo>
                      <a:lnTo>
                        <a:pt x="797" y="1356"/>
                      </a:lnTo>
                      <a:lnTo>
                        <a:pt x="795" y="1366"/>
                      </a:lnTo>
                      <a:lnTo>
                        <a:pt x="793" y="1376"/>
                      </a:lnTo>
                      <a:lnTo>
                        <a:pt x="789" y="1450"/>
                      </a:lnTo>
                      <a:lnTo>
                        <a:pt x="789" y="1450"/>
                      </a:lnTo>
                      <a:lnTo>
                        <a:pt x="787" y="1464"/>
                      </a:lnTo>
                      <a:lnTo>
                        <a:pt x="783" y="1478"/>
                      </a:lnTo>
                      <a:lnTo>
                        <a:pt x="777" y="1492"/>
                      </a:lnTo>
                      <a:lnTo>
                        <a:pt x="767" y="1506"/>
                      </a:lnTo>
                      <a:lnTo>
                        <a:pt x="757" y="1520"/>
                      </a:lnTo>
                      <a:lnTo>
                        <a:pt x="743" y="1532"/>
                      </a:lnTo>
                      <a:lnTo>
                        <a:pt x="727" y="1544"/>
                      </a:lnTo>
                      <a:lnTo>
                        <a:pt x="711" y="1554"/>
                      </a:lnTo>
                      <a:lnTo>
                        <a:pt x="691" y="1564"/>
                      </a:lnTo>
                      <a:lnTo>
                        <a:pt x="669" y="1574"/>
                      </a:lnTo>
                      <a:lnTo>
                        <a:pt x="647" y="1582"/>
                      </a:lnTo>
                      <a:lnTo>
                        <a:pt x="623" y="1588"/>
                      </a:lnTo>
                      <a:lnTo>
                        <a:pt x="596" y="1592"/>
                      </a:lnTo>
                      <a:lnTo>
                        <a:pt x="568" y="1596"/>
                      </a:lnTo>
                      <a:lnTo>
                        <a:pt x="540" y="1600"/>
                      </a:lnTo>
                      <a:lnTo>
                        <a:pt x="510" y="1600"/>
                      </a:lnTo>
                      <a:lnTo>
                        <a:pt x="510" y="1600"/>
                      </a:lnTo>
                      <a:lnTo>
                        <a:pt x="480" y="1600"/>
                      </a:lnTo>
                      <a:lnTo>
                        <a:pt x="452" y="1596"/>
                      </a:lnTo>
                      <a:lnTo>
                        <a:pt x="424" y="1592"/>
                      </a:lnTo>
                      <a:lnTo>
                        <a:pt x="398" y="1588"/>
                      </a:lnTo>
                      <a:lnTo>
                        <a:pt x="374" y="1582"/>
                      </a:lnTo>
                      <a:lnTo>
                        <a:pt x="349" y="1574"/>
                      </a:lnTo>
                      <a:lnTo>
                        <a:pt x="327" y="1564"/>
                      </a:lnTo>
                      <a:lnTo>
                        <a:pt x="307" y="1554"/>
                      </a:lnTo>
                      <a:lnTo>
                        <a:pt x="291" y="1544"/>
                      </a:lnTo>
                      <a:lnTo>
                        <a:pt x="275" y="1532"/>
                      </a:lnTo>
                      <a:lnTo>
                        <a:pt x="261" y="1520"/>
                      </a:lnTo>
                      <a:lnTo>
                        <a:pt x="249" y="1506"/>
                      </a:lnTo>
                      <a:lnTo>
                        <a:pt x="241" y="1492"/>
                      </a:lnTo>
                      <a:lnTo>
                        <a:pt x="233" y="1478"/>
                      </a:lnTo>
                      <a:lnTo>
                        <a:pt x="229" y="1464"/>
                      </a:lnTo>
                      <a:lnTo>
                        <a:pt x="229" y="1450"/>
                      </a:lnTo>
                      <a:lnTo>
                        <a:pt x="223" y="1376"/>
                      </a:lnTo>
                      <a:lnTo>
                        <a:pt x="223" y="1376"/>
                      </a:lnTo>
                      <a:lnTo>
                        <a:pt x="223" y="1366"/>
                      </a:lnTo>
                      <a:lnTo>
                        <a:pt x="219" y="1356"/>
                      </a:lnTo>
                      <a:lnTo>
                        <a:pt x="215" y="1348"/>
                      </a:lnTo>
                      <a:lnTo>
                        <a:pt x="209" y="1338"/>
                      </a:lnTo>
                      <a:lnTo>
                        <a:pt x="193" y="1322"/>
                      </a:lnTo>
                      <a:lnTo>
                        <a:pt x="175" y="1306"/>
                      </a:lnTo>
                      <a:lnTo>
                        <a:pt x="155" y="1292"/>
                      </a:lnTo>
                      <a:lnTo>
                        <a:pt x="135" y="1280"/>
                      </a:lnTo>
                      <a:lnTo>
                        <a:pt x="118" y="1270"/>
                      </a:lnTo>
                      <a:lnTo>
                        <a:pt x="106" y="1262"/>
                      </a:lnTo>
                      <a:lnTo>
                        <a:pt x="106" y="1262"/>
                      </a:lnTo>
                      <a:lnTo>
                        <a:pt x="96" y="1252"/>
                      </a:lnTo>
                      <a:lnTo>
                        <a:pt x="86" y="1242"/>
                      </a:lnTo>
                      <a:lnTo>
                        <a:pt x="78" y="1228"/>
                      </a:lnTo>
                      <a:lnTo>
                        <a:pt x="70" y="1216"/>
                      </a:lnTo>
                      <a:lnTo>
                        <a:pt x="64" y="1202"/>
                      </a:lnTo>
                      <a:lnTo>
                        <a:pt x="60" y="1189"/>
                      </a:lnTo>
                      <a:lnTo>
                        <a:pt x="58" y="1173"/>
                      </a:lnTo>
                      <a:lnTo>
                        <a:pt x="56" y="1157"/>
                      </a:lnTo>
                      <a:lnTo>
                        <a:pt x="56" y="1057"/>
                      </a:lnTo>
                      <a:lnTo>
                        <a:pt x="44" y="1057"/>
                      </a:lnTo>
                      <a:lnTo>
                        <a:pt x="44" y="1057"/>
                      </a:lnTo>
                      <a:lnTo>
                        <a:pt x="38" y="1055"/>
                      </a:lnTo>
                      <a:lnTo>
                        <a:pt x="32" y="1051"/>
                      </a:lnTo>
                      <a:lnTo>
                        <a:pt x="30" y="1047"/>
                      </a:lnTo>
                      <a:lnTo>
                        <a:pt x="28" y="1039"/>
                      </a:lnTo>
                      <a:lnTo>
                        <a:pt x="28" y="817"/>
                      </a:lnTo>
                      <a:lnTo>
                        <a:pt x="28" y="817"/>
                      </a:lnTo>
                      <a:lnTo>
                        <a:pt x="30" y="811"/>
                      </a:lnTo>
                      <a:lnTo>
                        <a:pt x="32" y="805"/>
                      </a:lnTo>
                      <a:lnTo>
                        <a:pt x="38" y="801"/>
                      </a:lnTo>
                      <a:lnTo>
                        <a:pt x="44" y="801"/>
                      </a:lnTo>
                      <a:lnTo>
                        <a:pt x="56" y="801"/>
                      </a:lnTo>
                      <a:lnTo>
                        <a:pt x="56" y="791"/>
                      </a:lnTo>
                      <a:lnTo>
                        <a:pt x="56" y="691"/>
                      </a:lnTo>
                      <a:lnTo>
                        <a:pt x="52" y="691"/>
                      </a:lnTo>
                      <a:lnTo>
                        <a:pt x="52" y="691"/>
                      </a:lnTo>
                      <a:lnTo>
                        <a:pt x="42" y="689"/>
                      </a:lnTo>
                      <a:lnTo>
                        <a:pt x="32" y="687"/>
                      </a:lnTo>
                      <a:lnTo>
                        <a:pt x="22" y="681"/>
                      </a:lnTo>
                      <a:lnTo>
                        <a:pt x="14" y="675"/>
                      </a:lnTo>
                      <a:lnTo>
                        <a:pt x="8" y="667"/>
                      </a:lnTo>
                      <a:lnTo>
                        <a:pt x="4" y="659"/>
                      </a:lnTo>
                      <a:lnTo>
                        <a:pt x="0" y="649"/>
                      </a:lnTo>
                      <a:lnTo>
                        <a:pt x="0" y="637"/>
                      </a:lnTo>
                      <a:lnTo>
                        <a:pt x="0" y="583"/>
                      </a:lnTo>
                      <a:lnTo>
                        <a:pt x="0" y="583"/>
                      </a:lnTo>
                      <a:lnTo>
                        <a:pt x="0" y="571"/>
                      </a:lnTo>
                      <a:lnTo>
                        <a:pt x="4" y="561"/>
                      </a:lnTo>
                      <a:lnTo>
                        <a:pt x="8" y="553"/>
                      </a:lnTo>
                      <a:lnTo>
                        <a:pt x="14" y="545"/>
                      </a:lnTo>
                      <a:lnTo>
                        <a:pt x="22" y="539"/>
                      </a:lnTo>
                      <a:lnTo>
                        <a:pt x="32" y="533"/>
                      </a:lnTo>
                      <a:lnTo>
                        <a:pt x="42" y="531"/>
                      </a:lnTo>
                      <a:lnTo>
                        <a:pt x="52" y="529"/>
                      </a:lnTo>
                      <a:lnTo>
                        <a:pt x="52" y="529"/>
                      </a:lnTo>
                      <a:close/>
                      <a:moveTo>
                        <a:pt x="127" y="1111"/>
                      </a:moveTo>
                      <a:lnTo>
                        <a:pt x="127" y="1111"/>
                      </a:lnTo>
                      <a:lnTo>
                        <a:pt x="127" y="1123"/>
                      </a:lnTo>
                      <a:lnTo>
                        <a:pt x="129" y="1135"/>
                      </a:lnTo>
                      <a:lnTo>
                        <a:pt x="137" y="1157"/>
                      </a:lnTo>
                      <a:lnTo>
                        <a:pt x="147" y="1177"/>
                      </a:lnTo>
                      <a:lnTo>
                        <a:pt x="161" y="1195"/>
                      </a:lnTo>
                      <a:lnTo>
                        <a:pt x="179" y="1210"/>
                      </a:lnTo>
                      <a:lnTo>
                        <a:pt x="201" y="1220"/>
                      </a:lnTo>
                      <a:lnTo>
                        <a:pt x="223" y="1228"/>
                      </a:lnTo>
                      <a:lnTo>
                        <a:pt x="235" y="1230"/>
                      </a:lnTo>
                      <a:lnTo>
                        <a:pt x="247" y="1230"/>
                      </a:lnTo>
                      <a:lnTo>
                        <a:pt x="771" y="1230"/>
                      </a:lnTo>
                      <a:lnTo>
                        <a:pt x="771" y="1230"/>
                      </a:lnTo>
                      <a:lnTo>
                        <a:pt x="783" y="1230"/>
                      </a:lnTo>
                      <a:lnTo>
                        <a:pt x="795" y="1228"/>
                      </a:lnTo>
                      <a:lnTo>
                        <a:pt x="819" y="1220"/>
                      </a:lnTo>
                      <a:lnTo>
                        <a:pt x="839" y="1210"/>
                      </a:lnTo>
                      <a:lnTo>
                        <a:pt x="858" y="1195"/>
                      </a:lnTo>
                      <a:lnTo>
                        <a:pt x="872" y="1177"/>
                      </a:lnTo>
                      <a:lnTo>
                        <a:pt x="884" y="1157"/>
                      </a:lnTo>
                      <a:lnTo>
                        <a:pt x="890" y="1135"/>
                      </a:lnTo>
                      <a:lnTo>
                        <a:pt x="892" y="1123"/>
                      </a:lnTo>
                      <a:lnTo>
                        <a:pt x="894" y="1111"/>
                      </a:lnTo>
                      <a:lnTo>
                        <a:pt x="894" y="485"/>
                      </a:lnTo>
                      <a:lnTo>
                        <a:pt x="894" y="485"/>
                      </a:lnTo>
                      <a:lnTo>
                        <a:pt x="892" y="473"/>
                      </a:lnTo>
                      <a:lnTo>
                        <a:pt x="890" y="461"/>
                      </a:lnTo>
                      <a:lnTo>
                        <a:pt x="884" y="439"/>
                      </a:lnTo>
                      <a:lnTo>
                        <a:pt x="872" y="417"/>
                      </a:lnTo>
                      <a:lnTo>
                        <a:pt x="858" y="400"/>
                      </a:lnTo>
                      <a:lnTo>
                        <a:pt x="839" y="386"/>
                      </a:lnTo>
                      <a:lnTo>
                        <a:pt x="819" y="374"/>
                      </a:lnTo>
                      <a:lnTo>
                        <a:pt x="795" y="368"/>
                      </a:lnTo>
                      <a:lnTo>
                        <a:pt x="783" y="366"/>
                      </a:lnTo>
                      <a:lnTo>
                        <a:pt x="771" y="366"/>
                      </a:lnTo>
                      <a:lnTo>
                        <a:pt x="247" y="366"/>
                      </a:lnTo>
                      <a:lnTo>
                        <a:pt x="247" y="366"/>
                      </a:lnTo>
                      <a:lnTo>
                        <a:pt x="235" y="366"/>
                      </a:lnTo>
                      <a:lnTo>
                        <a:pt x="223" y="368"/>
                      </a:lnTo>
                      <a:lnTo>
                        <a:pt x="201" y="374"/>
                      </a:lnTo>
                      <a:lnTo>
                        <a:pt x="179" y="386"/>
                      </a:lnTo>
                      <a:lnTo>
                        <a:pt x="161" y="400"/>
                      </a:lnTo>
                      <a:lnTo>
                        <a:pt x="147" y="417"/>
                      </a:lnTo>
                      <a:lnTo>
                        <a:pt x="137" y="439"/>
                      </a:lnTo>
                      <a:lnTo>
                        <a:pt x="129" y="461"/>
                      </a:lnTo>
                      <a:lnTo>
                        <a:pt x="127" y="473"/>
                      </a:lnTo>
                      <a:lnTo>
                        <a:pt x="127" y="485"/>
                      </a:lnTo>
                      <a:lnTo>
                        <a:pt x="127" y="111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defRPr/>
                  </a:pPr>
                  <a:endParaRPr lang="en-US" sz="1400" kern="0">
                    <a:solidFill>
                      <a:srgbClr val="000000">
                        <a:alpha val="0"/>
                      </a:srgbClr>
                    </a:solidFill>
                  </a:endParaRPr>
                </a:p>
              </p:txBody>
            </p:sp>
          </p:grpSp>
        </p:grpSp>
      </p:grpSp>
      <p:cxnSp>
        <p:nvCxnSpPr>
          <p:cNvPr id="235" name="Straight Connector 234"/>
          <p:cNvCxnSpPr/>
          <p:nvPr/>
        </p:nvCxnSpPr>
        <p:spPr>
          <a:xfrm>
            <a:off x="8998566"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150678"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283010" y="3449217"/>
            <a:ext cx="0" cy="933488"/>
          </a:xfrm>
          <a:prstGeom prst="line">
            <a:avLst/>
          </a:prstGeom>
          <a:ln w="381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837591" y="5823710"/>
            <a:ext cx="2720326" cy="400110"/>
          </a:xfrm>
          <a:prstGeom prst="rect">
            <a:avLst/>
          </a:prstGeom>
          <a:noFill/>
        </p:spPr>
        <p:txBody>
          <a:bodyPr wrap="square" rtlCol="0" anchor="ctr">
            <a:spAutoFit/>
          </a:bodyPr>
          <a:lstStyle/>
          <a:p>
            <a:pPr algn="ctr"/>
            <a:r>
              <a:rPr lang="en-US" sz="2000" dirty="0">
                <a:solidFill>
                  <a:schemeClr val="accent5"/>
                </a:solidFill>
              </a:rPr>
              <a:t>App Ops</a:t>
            </a:r>
          </a:p>
        </p:txBody>
      </p:sp>
      <p:sp>
        <p:nvSpPr>
          <p:cNvPr id="85" name="TextBox 84"/>
          <p:cNvSpPr txBox="1"/>
          <p:nvPr/>
        </p:nvSpPr>
        <p:spPr>
          <a:xfrm>
            <a:off x="8035109" y="5823710"/>
            <a:ext cx="2087797" cy="400110"/>
          </a:xfrm>
          <a:prstGeom prst="rect">
            <a:avLst/>
          </a:prstGeom>
          <a:noFill/>
        </p:spPr>
        <p:txBody>
          <a:bodyPr wrap="square" rtlCol="0" anchor="ctr">
            <a:spAutoFit/>
          </a:bodyPr>
          <a:lstStyle/>
          <a:p>
            <a:pPr algn="ctr"/>
            <a:r>
              <a:rPr lang="en-US" sz="2000" dirty="0">
                <a:solidFill>
                  <a:schemeClr val="accent5"/>
                </a:solidFill>
              </a:rPr>
              <a:t>Content Control</a:t>
            </a:r>
          </a:p>
        </p:txBody>
      </p:sp>
      <p:sp>
        <p:nvSpPr>
          <p:cNvPr id="86" name="Rectangle 85"/>
          <p:cNvSpPr/>
          <p:nvPr/>
        </p:nvSpPr>
        <p:spPr>
          <a:xfrm>
            <a:off x="1624172" y="5823710"/>
            <a:ext cx="3095873" cy="400110"/>
          </a:xfrm>
          <a:prstGeom prst="rect">
            <a:avLst/>
          </a:prstGeom>
        </p:spPr>
        <p:txBody>
          <a:bodyPr wrap="square" anchor="ctr">
            <a:spAutoFit/>
          </a:bodyPr>
          <a:lstStyle/>
          <a:p>
            <a:pPr algn="ctr"/>
            <a:r>
              <a:rPr lang="en-US" sz="2000" dirty="0">
                <a:solidFill>
                  <a:schemeClr val="accent5"/>
                </a:solidFill>
              </a:rPr>
              <a:t>Unified Endpoint Mgmt.</a:t>
            </a:r>
          </a:p>
        </p:txBody>
      </p:sp>
      <p:sp>
        <p:nvSpPr>
          <p:cNvPr id="88" name="Rectangle 87"/>
          <p:cNvSpPr/>
          <p:nvPr/>
        </p:nvSpPr>
        <p:spPr>
          <a:xfrm>
            <a:off x="22898" y="6156903"/>
            <a:ext cx="1363551" cy="646331"/>
          </a:xfrm>
          <a:prstGeom prst="rect">
            <a:avLst/>
          </a:prstGeom>
          <a:solidFill>
            <a:schemeClr val="bg1"/>
          </a:solidFill>
        </p:spPr>
        <p:txBody>
          <a:bodyPr wrap="square">
            <a:spAutoFit/>
          </a:bodyPr>
          <a:lstStyle/>
          <a:p>
            <a:pPr algn="ctr"/>
            <a:r>
              <a:rPr lang="en-US" dirty="0"/>
              <a:t>Run Where You Want</a:t>
            </a:r>
          </a:p>
        </p:txBody>
      </p:sp>
    </p:spTree>
    <p:extLst>
      <p:ext uri="{BB962C8B-B14F-4D97-AF65-F5344CB8AC3E}">
        <p14:creationId xmlns:p14="http://schemas.microsoft.com/office/powerpoint/2010/main" val="425796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3612" y="1703087"/>
            <a:ext cx="6917552" cy="3265728"/>
          </a:xfrm>
          <a:prstGeom prst="rect">
            <a:avLst/>
          </a:prstGeom>
        </p:spPr>
      </p:pic>
    </p:spTree>
    <p:extLst>
      <p:ext uri="{BB962C8B-B14F-4D97-AF65-F5344CB8AC3E}">
        <p14:creationId xmlns:p14="http://schemas.microsoft.com/office/powerpoint/2010/main" val="27182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0" name="Group 689">
            <a:extLst>
              <a:ext uri="{FF2B5EF4-FFF2-40B4-BE49-F238E27FC236}">
                <a16:creationId xmlns:a16="http://schemas.microsoft.com/office/drawing/2014/main" id="{DF721D53-3A79-4406-B35C-789535DD5F72}"/>
              </a:ext>
            </a:extLst>
          </p:cNvPr>
          <p:cNvGrpSpPr/>
          <p:nvPr/>
        </p:nvGrpSpPr>
        <p:grpSpPr>
          <a:xfrm>
            <a:off x="0" y="0"/>
            <a:ext cx="12192001" cy="6858002"/>
            <a:chOff x="0" y="0"/>
            <a:chExt cx="20596226" cy="6858000"/>
          </a:xfrm>
        </p:grpSpPr>
        <p:pic>
          <p:nvPicPr>
            <p:cNvPr id="691" name="Picture 690" descr="A person sitting at a desk&#10;&#10;Description generated with very high confidence">
              <a:extLst>
                <a:ext uri="{FF2B5EF4-FFF2-40B4-BE49-F238E27FC236}">
                  <a16:creationId xmlns:a16="http://schemas.microsoft.com/office/drawing/2014/main" id="{64622275-9C50-4F4B-AD73-ACE3CC37A07A}"/>
                </a:ext>
              </a:extLst>
            </p:cNvPr>
            <p:cNvPicPr>
              <a:picLocks noChangeAspect="1"/>
            </p:cNvPicPr>
            <p:nvPr/>
          </p:nvPicPr>
          <p:blipFill rotWithShape="1">
            <a:blip r:embed="rId3"/>
            <a:srcRect l="31719" t="4545" r="13093" b="4545"/>
            <a:stretch/>
          </p:blipFill>
          <p:spPr>
            <a:xfrm>
              <a:off x="0" y="0"/>
              <a:ext cx="20596226" cy="6858000"/>
            </a:xfrm>
            <a:prstGeom prst="rect">
              <a:avLst/>
            </a:prstGeom>
          </p:spPr>
        </p:pic>
        <p:sp>
          <p:nvSpPr>
            <p:cNvPr id="692" name="Rectangle 691">
              <a:extLst>
                <a:ext uri="{FF2B5EF4-FFF2-40B4-BE49-F238E27FC236}">
                  <a16:creationId xmlns:a16="http://schemas.microsoft.com/office/drawing/2014/main" id="{4B0E78F9-3A40-4DCB-98EC-719215C6239C}"/>
                </a:ext>
              </a:extLst>
            </p:cNvPr>
            <p:cNvSpPr/>
            <p:nvPr/>
          </p:nvSpPr>
          <p:spPr>
            <a:xfrm>
              <a:off x="110" y="0"/>
              <a:ext cx="20596115" cy="6857999"/>
            </a:xfrm>
            <a:prstGeom prst="rect">
              <a:avLst/>
            </a:prstGeom>
            <a:gradFill flip="none" rotWithShape="1">
              <a:gsLst>
                <a:gs pos="34000">
                  <a:schemeClr val="tx1">
                    <a:alpha val="74000"/>
                  </a:schemeClr>
                </a:gs>
                <a:gs pos="100000">
                  <a:schemeClr val="tx1">
                    <a:alpha val="6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dirty="0">
                <a:solidFill>
                  <a:prstClr val="white"/>
                </a:solidFill>
                <a:latin typeface="Calibri" panose="020F0502020204030204"/>
              </a:endParaRPr>
            </a:p>
          </p:txBody>
        </p:sp>
      </p:grpSp>
      <p:grpSp>
        <p:nvGrpSpPr>
          <p:cNvPr id="512" name="Group 511">
            <a:extLst>
              <a:ext uri="{FF2B5EF4-FFF2-40B4-BE49-F238E27FC236}">
                <a16:creationId xmlns:a16="http://schemas.microsoft.com/office/drawing/2014/main" id="{69493E81-225B-43ED-8AE1-C95883877559}"/>
              </a:ext>
            </a:extLst>
          </p:cNvPr>
          <p:cNvGrpSpPr/>
          <p:nvPr/>
        </p:nvGrpSpPr>
        <p:grpSpPr>
          <a:xfrm>
            <a:off x="0" y="-426"/>
            <a:ext cx="12192002" cy="6858426"/>
            <a:chOff x="-1" y="-360"/>
            <a:chExt cx="20596228" cy="6858000"/>
          </a:xfrm>
        </p:grpSpPr>
        <p:pic>
          <p:nvPicPr>
            <p:cNvPr id="513" name="Picture 512">
              <a:extLst>
                <a:ext uri="{FF2B5EF4-FFF2-40B4-BE49-F238E27FC236}">
                  <a16:creationId xmlns:a16="http://schemas.microsoft.com/office/drawing/2014/main" id="{788F4016-1748-4CF5-A6BA-B2FFC8ADB538}"/>
                </a:ext>
              </a:extLst>
            </p:cNvPr>
            <p:cNvPicPr>
              <a:picLocks noChangeAspect="1"/>
            </p:cNvPicPr>
            <p:nvPr/>
          </p:nvPicPr>
          <p:blipFill rotWithShape="1">
            <a:blip r:embed="rId4"/>
            <a:srcRect l="20404" r="20404"/>
            <a:stretch/>
          </p:blipFill>
          <p:spPr>
            <a:xfrm>
              <a:off x="-1" y="359"/>
              <a:ext cx="20596225" cy="6857281"/>
            </a:xfrm>
            <a:prstGeom prst="rect">
              <a:avLst/>
            </a:prstGeom>
          </p:spPr>
        </p:pic>
        <p:sp>
          <p:nvSpPr>
            <p:cNvPr id="514" name="Rectangle 513">
              <a:extLst>
                <a:ext uri="{FF2B5EF4-FFF2-40B4-BE49-F238E27FC236}">
                  <a16:creationId xmlns:a16="http://schemas.microsoft.com/office/drawing/2014/main" id="{8E333FBF-E1D7-4AAE-8A62-1BF236D7BCF5}"/>
                </a:ext>
              </a:extLst>
            </p:cNvPr>
            <p:cNvSpPr/>
            <p:nvPr/>
          </p:nvSpPr>
          <p:spPr>
            <a:xfrm>
              <a:off x="1" y="-360"/>
              <a:ext cx="20596226" cy="6857999"/>
            </a:xfrm>
            <a:prstGeom prst="rect">
              <a:avLst/>
            </a:prstGeom>
            <a:solidFill>
              <a:sysClr val="windowText" lastClr="000000">
                <a:alpha val="83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15" name="Title 1">
            <a:extLst>
              <a:ext uri="{FF2B5EF4-FFF2-40B4-BE49-F238E27FC236}">
                <a16:creationId xmlns:a16="http://schemas.microsoft.com/office/drawing/2014/main" id="{B5659F37-8CE5-4BBD-BFA6-AEEEE737A330}"/>
              </a:ext>
            </a:extLst>
          </p:cNvPr>
          <p:cNvSpPr txBox="1">
            <a:spLocks/>
          </p:cNvSpPr>
          <p:nvPr/>
        </p:nvSpPr>
        <p:spPr>
          <a:xfrm>
            <a:off x="3839924" y="488482"/>
            <a:ext cx="4512152" cy="541540"/>
          </a:xfrm>
          <a:prstGeom prst="rect">
            <a:avLst/>
          </a:prstGeom>
        </p:spPr>
        <p:txBody>
          <a:bodyPr vert="horz" lIns="54128" tIns="27064" rIns="54128" bIns="27064" rtlCol="0" anchor="t" anchorCtr="0">
            <a:noAutofit/>
          </a:bodyPr>
          <a:lstStyle>
            <a:lvl1pPr algn="ctr" defTabSz="914400" rtl="0" eaLnBrk="1" latinLnBrk="0" hangingPunct="1">
              <a:lnSpc>
                <a:spcPct val="90000"/>
              </a:lnSpc>
              <a:spcBef>
                <a:spcPct val="0"/>
              </a:spcBef>
              <a:buNone/>
              <a:defRPr sz="4000" kern="1200">
                <a:solidFill>
                  <a:schemeClr val="bg1"/>
                </a:solidFill>
                <a:latin typeface="Citrix New Sans" panose="020F05030402000600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B7DB00"/>
                </a:solidFill>
                <a:effectLst/>
                <a:uLnTx/>
                <a:uFillTx/>
                <a:latin typeface="Citrix New Sans Semibold" panose="020F0703040200060004" pitchFamily="34" charset="0"/>
                <a:ea typeface="+mj-ea"/>
                <a:cs typeface="+mj-cs"/>
              </a:rPr>
              <a:t>DIVERSITY OF APPS,</a:t>
            </a:r>
            <a:br>
              <a:rPr kumimoji="0" lang="en-US" sz="3600" b="0" i="0" u="none" strike="noStrike" kern="1200" cap="none" spc="0" normalizeH="0" baseline="0" noProof="0" dirty="0">
                <a:ln>
                  <a:noFill/>
                </a:ln>
                <a:solidFill>
                  <a:srgbClr val="B7DB00"/>
                </a:solidFill>
                <a:effectLst/>
                <a:uLnTx/>
                <a:uFillTx/>
                <a:latin typeface="Citrix New Sans Semibold" panose="020F0703040200060004" pitchFamily="34" charset="0"/>
                <a:ea typeface="+mj-ea"/>
                <a:cs typeface="+mj-cs"/>
              </a:rPr>
            </a:br>
            <a:r>
              <a:rPr kumimoji="0" lang="en-US" sz="3600" b="0" i="0" u="none" strike="noStrike" kern="1200" cap="none" spc="0" normalizeH="0" baseline="0" noProof="0" dirty="0">
                <a:ln>
                  <a:noFill/>
                </a:ln>
                <a:solidFill>
                  <a:srgbClr val="B7DB00"/>
                </a:solidFill>
                <a:effectLst/>
                <a:uLnTx/>
                <a:uFillTx/>
                <a:latin typeface="Citrix New Sans Semibold" panose="020F0703040200060004" pitchFamily="34" charset="0"/>
                <a:ea typeface="+mj-ea"/>
                <a:cs typeface="+mj-cs"/>
              </a:rPr>
              <a:t>DEVICES, AND WORK STYLES</a:t>
            </a:r>
            <a:endParaRPr kumimoji="0" lang="en-US" sz="3200" b="0" i="0" u="none" strike="noStrike" kern="1200" cap="none" spc="0" normalizeH="0" baseline="0" noProof="0" dirty="0">
              <a:ln>
                <a:noFill/>
              </a:ln>
              <a:solidFill>
                <a:prstClr val="white"/>
              </a:solidFill>
              <a:effectLst/>
              <a:uLnTx/>
              <a:uFillTx/>
              <a:latin typeface="Citrix New Sans" panose="020F0503040200060004" pitchFamily="34" charset="0"/>
              <a:ea typeface="+mj-ea"/>
              <a:cs typeface="+mj-cs"/>
            </a:endParaRPr>
          </a:p>
        </p:txBody>
      </p:sp>
      <p:sp>
        <p:nvSpPr>
          <p:cNvPr id="516" name="Down Arrow 3">
            <a:extLst>
              <a:ext uri="{FF2B5EF4-FFF2-40B4-BE49-F238E27FC236}">
                <a16:creationId xmlns:a16="http://schemas.microsoft.com/office/drawing/2014/main" id="{FAE704C2-E4B3-424F-8832-DBEB59135EB8}"/>
              </a:ext>
            </a:extLst>
          </p:cNvPr>
          <p:cNvSpPr/>
          <p:nvPr/>
        </p:nvSpPr>
        <p:spPr>
          <a:xfrm rot="16200000">
            <a:off x="5613629" y="1517538"/>
            <a:ext cx="1074611" cy="4186416"/>
          </a:xfrm>
          <a:prstGeom prst="downArrow">
            <a:avLst>
              <a:gd name="adj1" fmla="val 57958"/>
              <a:gd name="adj2" fmla="val 57069"/>
            </a:avLst>
          </a:prstGeom>
          <a:gradFill>
            <a:gsLst>
              <a:gs pos="0">
                <a:srgbClr val="B7DB00">
                  <a:alpha val="0"/>
                </a:srgbClr>
              </a:gs>
              <a:gs pos="100000">
                <a:srgbClr val="B7DB00"/>
              </a:gs>
            </a:gsLst>
            <a:lin ang="5400000" scaled="1"/>
          </a:gradFill>
          <a:ln w="12700" cap="flat" cmpd="sng" algn="ctr">
            <a:noFill/>
            <a:prstDash val="solid"/>
            <a:miter lim="800000"/>
          </a:ln>
          <a:effectLst/>
        </p:spPr>
        <p:txBody>
          <a:bodyPr vert="vert" wrap="none" lIns="0" tIns="162385" rIns="162385"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131" b="0" i="0" u="none" strike="noStrike" kern="0" cap="none" spc="0" normalizeH="0" baseline="0" noProof="0" dirty="0">
                <a:ln>
                  <a:noFill/>
                </a:ln>
                <a:solidFill>
                  <a:prstClr val="white"/>
                </a:solidFill>
                <a:effectLst/>
                <a:uLnTx/>
                <a:uFillTx/>
                <a:latin typeface="Citrix New Sans Semibold" panose="020F0703040200060004" pitchFamily="34" charset="0"/>
                <a:ea typeface="+mn-ea"/>
                <a:cs typeface="+mn-cs"/>
              </a:rPr>
              <a:t>Cloud / Mobile Era</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84" b="0" i="0" u="none" strike="noStrike" kern="0" cap="none" spc="0" normalizeH="0" baseline="0" noProof="0" dirty="0" err="1">
              <a:ln>
                <a:noFill/>
              </a:ln>
              <a:solidFill>
                <a:prstClr val="white"/>
              </a:solidFill>
              <a:effectLst/>
              <a:uLnTx/>
              <a:uFillTx/>
              <a:latin typeface="Citrix New Sans"/>
              <a:ea typeface="+mn-ea"/>
              <a:cs typeface="+mn-cs"/>
            </a:endParaRPr>
          </a:p>
        </p:txBody>
      </p:sp>
      <p:grpSp>
        <p:nvGrpSpPr>
          <p:cNvPr id="6" name="Group 5">
            <a:extLst>
              <a:ext uri="{FF2B5EF4-FFF2-40B4-BE49-F238E27FC236}">
                <a16:creationId xmlns:a16="http://schemas.microsoft.com/office/drawing/2014/main" id="{E8886818-4977-48C5-AD44-FA6E654B0085}"/>
              </a:ext>
            </a:extLst>
          </p:cNvPr>
          <p:cNvGrpSpPr/>
          <p:nvPr/>
        </p:nvGrpSpPr>
        <p:grpSpPr>
          <a:xfrm>
            <a:off x="2" y="-11226"/>
            <a:ext cx="3839921" cy="6869226"/>
            <a:chOff x="2" y="-11226"/>
            <a:chExt cx="3839921" cy="6869226"/>
          </a:xfrm>
        </p:grpSpPr>
        <p:sp>
          <p:nvSpPr>
            <p:cNvPr id="688" name="Freeform: Shape 687">
              <a:extLst>
                <a:ext uri="{FF2B5EF4-FFF2-40B4-BE49-F238E27FC236}">
                  <a16:creationId xmlns:a16="http://schemas.microsoft.com/office/drawing/2014/main" id="{58253606-842B-40A0-AB04-D6E10D5AF772}"/>
                </a:ext>
              </a:extLst>
            </p:cNvPr>
            <p:cNvSpPr/>
            <p:nvPr/>
          </p:nvSpPr>
          <p:spPr>
            <a:xfrm>
              <a:off x="2" y="-11226"/>
              <a:ext cx="3839921" cy="6869226"/>
            </a:xfrm>
            <a:custGeom>
              <a:avLst/>
              <a:gdLst>
                <a:gd name="connsiteX0" fmla="*/ 0 w 3839921"/>
                <a:gd name="connsiteY0" fmla="*/ 0 h 6869226"/>
                <a:gd name="connsiteX1" fmla="*/ 1289067 w 3839921"/>
                <a:gd name="connsiteY1" fmla="*/ 0 h 6869226"/>
                <a:gd name="connsiteX2" fmla="*/ 1398147 w 3839921"/>
                <a:gd name="connsiteY2" fmla="*/ 36909 h 6869226"/>
                <a:gd name="connsiteX3" fmla="*/ 3839921 w 3839921"/>
                <a:gd name="connsiteY3" fmla="*/ 3532375 h 6869226"/>
                <a:gd name="connsiteX4" fmla="*/ 1892428 w 3839921"/>
                <a:gd name="connsiteY4" fmla="*/ 6804510 h 6869226"/>
                <a:gd name="connsiteX5" fmla="*/ 1766070 w 3839921"/>
                <a:gd name="connsiteY5" fmla="*/ 6869226 h 6869226"/>
                <a:gd name="connsiteX6" fmla="*/ 0 w 3839921"/>
                <a:gd name="connsiteY6" fmla="*/ 6869226 h 6869226"/>
                <a:gd name="connsiteX7" fmla="*/ 0 w 3839921"/>
                <a:gd name="connsiteY7" fmla="*/ 0 h 68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21" h="6869226">
                  <a:moveTo>
                    <a:pt x="0" y="0"/>
                  </a:moveTo>
                  <a:lnTo>
                    <a:pt x="1289067" y="0"/>
                  </a:lnTo>
                  <a:lnTo>
                    <a:pt x="1398147" y="36909"/>
                  </a:lnTo>
                  <a:cubicBezTo>
                    <a:pt x="2823033" y="558629"/>
                    <a:pt x="3839921" y="1926749"/>
                    <a:pt x="3839921" y="3532375"/>
                  </a:cubicBezTo>
                  <a:cubicBezTo>
                    <a:pt x="3839921" y="4945327"/>
                    <a:pt x="3052443" y="6174352"/>
                    <a:pt x="1892428" y="6804510"/>
                  </a:cubicBezTo>
                  <a:lnTo>
                    <a:pt x="1766070" y="6869226"/>
                  </a:lnTo>
                  <a:lnTo>
                    <a:pt x="0" y="6869226"/>
                  </a:lnTo>
                  <a:lnTo>
                    <a:pt x="0" y="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p>
              <a:pPr algn="ctr" defTabSz="457200"/>
              <a:endParaRPr lang="en-US" sz="1200" kern="0" dirty="0" err="1">
                <a:solidFill>
                  <a:prstClr val="white"/>
                </a:solidFill>
                <a:latin typeface="Citrix New Sans"/>
              </a:endParaRPr>
            </a:p>
          </p:txBody>
        </p:sp>
        <p:grpSp>
          <p:nvGrpSpPr>
            <p:cNvPr id="517" name="Group 516">
              <a:extLst>
                <a:ext uri="{FF2B5EF4-FFF2-40B4-BE49-F238E27FC236}">
                  <a16:creationId xmlns:a16="http://schemas.microsoft.com/office/drawing/2014/main" id="{1CAFC892-5306-4617-875F-39CF265D9250}"/>
                </a:ext>
              </a:extLst>
            </p:cNvPr>
            <p:cNvGrpSpPr/>
            <p:nvPr/>
          </p:nvGrpSpPr>
          <p:grpSpPr>
            <a:xfrm>
              <a:off x="264289" y="2540071"/>
              <a:ext cx="3406758" cy="2614258"/>
              <a:chOff x="446470" y="1927312"/>
              <a:chExt cx="5755115" cy="4416326"/>
            </a:xfrm>
          </p:grpSpPr>
          <p:sp>
            <p:nvSpPr>
              <p:cNvPr id="519" name="TextBox 518">
                <a:extLst>
                  <a:ext uri="{FF2B5EF4-FFF2-40B4-BE49-F238E27FC236}">
                    <a16:creationId xmlns:a16="http://schemas.microsoft.com/office/drawing/2014/main" id="{DDB911E4-7926-46C8-A692-A5DA01DCA6A8}"/>
                  </a:ext>
                </a:extLst>
              </p:cNvPr>
              <p:cNvSpPr txBox="1"/>
              <p:nvPr/>
            </p:nvSpPr>
            <p:spPr>
              <a:xfrm>
                <a:off x="1376649" y="2713204"/>
                <a:ext cx="4677941"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On-Premise + ERP Apps</a:t>
                </a:r>
              </a:p>
            </p:txBody>
          </p:sp>
          <p:sp>
            <p:nvSpPr>
              <p:cNvPr id="520" name="TextBox 519">
                <a:extLst>
                  <a:ext uri="{FF2B5EF4-FFF2-40B4-BE49-F238E27FC236}">
                    <a16:creationId xmlns:a16="http://schemas.microsoft.com/office/drawing/2014/main" id="{B2D2EFED-6B31-4645-8204-C833CCE52EA8}"/>
                  </a:ext>
                </a:extLst>
              </p:cNvPr>
              <p:cNvSpPr txBox="1"/>
              <p:nvPr/>
            </p:nvSpPr>
            <p:spPr>
              <a:xfrm>
                <a:off x="1376649" y="3499096"/>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Company-Issued Desktops</a:t>
                </a:r>
              </a:p>
            </p:txBody>
          </p:sp>
          <p:sp>
            <p:nvSpPr>
              <p:cNvPr id="521" name="TextBox 520">
                <a:extLst>
                  <a:ext uri="{FF2B5EF4-FFF2-40B4-BE49-F238E27FC236}">
                    <a16:creationId xmlns:a16="http://schemas.microsoft.com/office/drawing/2014/main" id="{D3112E87-C265-4C59-8A18-49A773B3B058}"/>
                  </a:ext>
                </a:extLst>
              </p:cNvPr>
              <p:cNvSpPr txBox="1"/>
              <p:nvPr/>
            </p:nvSpPr>
            <p:spPr>
              <a:xfrm>
                <a:off x="1376649" y="4284988"/>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Office Workers</a:t>
                </a:r>
              </a:p>
            </p:txBody>
          </p:sp>
          <p:sp>
            <p:nvSpPr>
              <p:cNvPr id="522" name="TextBox 521">
                <a:extLst>
                  <a:ext uri="{FF2B5EF4-FFF2-40B4-BE49-F238E27FC236}">
                    <a16:creationId xmlns:a16="http://schemas.microsoft.com/office/drawing/2014/main" id="{76EBAB22-D3BC-4CD2-A46C-1CC13D3EA674}"/>
                  </a:ext>
                </a:extLst>
              </p:cNvPr>
              <p:cNvSpPr txBox="1"/>
              <p:nvPr/>
            </p:nvSpPr>
            <p:spPr>
              <a:xfrm>
                <a:off x="1376649" y="5856776"/>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Datacenter On-Premise </a:t>
                </a:r>
              </a:p>
            </p:txBody>
          </p:sp>
          <p:sp>
            <p:nvSpPr>
              <p:cNvPr id="523" name="Rectangle 522">
                <a:extLst>
                  <a:ext uri="{FF2B5EF4-FFF2-40B4-BE49-F238E27FC236}">
                    <a16:creationId xmlns:a16="http://schemas.microsoft.com/office/drawing/2014/main" id="{597A6D88-CD58-489C-96F3-23BF55120519}"/>
                  </a:ext>
                </a:extLst>
              </p:cNvPr>
              <p:cNvSpPr/>
              <p:nvPr/>
            </p:nvSpPr>
            <p:spPr>
              <a:xfrm>
                <a:off x="1376649" y="5070880"/>
                <a:ext cx="4824936" cy="457200"/>
              </a:xfrm>
              <a:prstGeom prst="rect">
                <a:avLst/>
              </a:prstGeom>
            </p:spPr>
            <p:txBody>
              <a:bodyPr wrap="square" lIns="0" tIns="0" rIns="0" bIns="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App + Network Traffic</a:t>
                </a:r>
              </a:p>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Within Datacenter</a:t>
                </a:r>
              </a:p>
            </p:txBody>
          </p:sp>
          <p:cxnSp>
            <p:nvCxnSpPr>
              <p:cNvPr id="524" name="Straight Connector 523">
                <a:extLst>
                  <a:ext uri="{FF2B5EF4-FFF2-40B4-BE49-F238E27FC236}">
                    <a16:creationId xmlns:a16="http://schemas.microsoft.com/office/drawing/2014/main" id="{5C573AE1-613C-436A-9FF1-AD01178D4C2B}"/>
                  </a:ext>
                </a:extLst>
              </p:cNvPr>
              <p:cNvCxnSpPr>
                <a:cxnSpLocks/>
              </p:cNvCxnSpPr>
              <p:nvPr/>
            </p:nvCxnSpPr>
            <p:spPr>
              <a:xfrm>
                <a:off x="446470" y="4906534"/>
                <a:ext cx="5183824" cy="0"/>
              </a:xfrm>
              <a:prstGeom prst="line">
                <a:avLst/>
              </a:prstGeom>
              <a:noFill/>
              <a:ln w="12700" cap="flat" cmpd="sng" algn="ctr">
                <a:solidFill>
                  <a:sysClr val="window" lastClr="FFFFFF">
                    <a:alpha val="26000"/>
                  </a:sysClr>
                </a:solidFill>
                <a:prstDash val="solid"/>
                <a:miter lim="800000"/>
              </a:ln>
              <a:effectLst/>
            </p:spPr>
          </p:cxnSp>
          <p:cxnSp>
            <p:nvCxnSpPr>
              <p:cNvPr id="525" name="Straight Connector 524">
                <a:extLst>
                  <a:ext uri="{FF2B5EF4-FFF2-40B4-BE49-F238E27FC236}">
                    <a16:creationId xmlns:a16="http://schemas.microsoft.com/office/drawing/2014/main" id="{FC81C3B1-8D7F-4173-8CF3-972A9F9A18AB}"/>
                  </a:ext>
                </a:extLst>
              </p:cNvPr>
              <p:cNvCxnSpPr>
                <a:cxnSpLocks/>
              </p:cNvCxnSpPr>
              <p:nvPr/>
            </p:nvCxnSpPr>
            <p:spPr>
              <a:xfrm>
                <a:off x="446470" y="5692426"/>
                <a:ext cx="4572000" cy="0"/>
              </a:xfrm>
              <a:prstGeom prst="line">
                <a:avLst/>
              </a:prstGeom>
              <a:noFill/>
              <a:ln w="12700" cap="flat" cmpd="sng" algn="ctr">
                <a:solidFill>
                  <a:sysClr val="window" lastClr="FFFFFF">
                    <a:alpha val="26000"/>
                  </a:sysClr>
                </a:solidFill>
                <a:prstDash val="solid"/>
                <a:miter lim="800000"/>
              </a:ln>
              <a:effectLst/>
            </p:spPr>
          </p:cxnSp>
          <p:grpSp>
            <p:nvGrpSpPr>
              <p:cNvPr id="526" name="Group 81">
                <a:extLst>
                  <a:ext uri="{FF2B5EF4-FFF2-40B4-BE49-F238E27FC236}">
                    <a16:creationId xmlns:a16="http://schemas.microsoft.com/office/drawing/2014/main" id="{23BF179F-7EFA-4757-8628-63FC5E2F0ED9}"/>
                  </a:ext>
                </a:extLst>
              </p:cNvPr>
              <p:cNvGrpSpPr>
                <a:grpSpLocks noChangeAspect="1"/>
              </p:cNvGrpSpPr>
              <p:nvPr/>
            </p:nvGrpSpPr>
            <p:grpSpPr bwMode="auto">
              <a:xfrm>
                <a:off x="612108" y="5046908"/>
                <a:ext cx="563712" cy="501618"/>
                <a:chOff x="5839" y="3382"/>
                <a:chExt cx="581" cy="517"/>
              </a:xfrm>
              <a:solidFill>
                <a:sysClr val="window" lastClr="FFFFFF"/>
              </a:solidFill>
            </p:grpSpPr>
            <p:sp>
              <p:nvSpPr>
                <p:cNvPr id="601" name="Freeform 82">
                  <a:extLst>
                    <a:ext uri="{FF2B5EF4-FFF2-40B4-BE49-F238E27FC236}">
                      <a16:creationId xmlns:a16="http://schemas.microsoft.com/office/drawing/2014/main" id="{74EB5667-8A47-4A40-9265-B3C3C6B4D3BE}"/>
                    </a:ext>
                  </a:extLst>
                </p:cNvPr>
                <p:cNvSpPr>
                  <a:spLocks noEditPoints="1"/>
                </p:cNvSpPr>
                <p:nvPr/>
              </p:nvSpPr>
              <p:spPr bwMode="auto">
                <a:xfrm>
                  <a:off x="5839" y="3382"/>
                  <a:ext cx="325" cy="325"/>
                </a:xfrm>
                <a:custGeom>
                  <a:avLst/>
                  <a:gdLst>
                    <a:gd name="T0" fmla="*/ 28 w 154"/>
                    <a:gd name="T1" fmla="*/ 133 h 154"/>
                    <a:gd name="T2" fmla="*/ 49 w 154"/>
                    <a:gd name="T3" fmla="*/ 149 h 154"/>
                    <a:gd name="T4" fmla="*/ 63 w 154"/>
                    <a:gd name="T5" fmla="*/ 135 h 154"/>
                    <a:gd name="T6" fmla="*/ 82 w 154"/>
                    <a:gd name="T7" fmla="*/ 152 h 154"/>
                    <a:gd name="T8" fmla="*/ 86 w 154"/>
                    <a:gd name="T9" fmla="*/ 154 h 154"/>
                    <a:gd name="T10" fmla="*/ 110 w 154"/>
                    <a:gd name="T11" fmla="*/ 144 h 154"/>
                    <a:gd name="T12" fmla="*/ 119 w 154"/>
                    <a:gd name="T13" fmla="*/ 120 h 154"/>
                    <a:gd name="T14" fmla="*/ 137 w 154"/>
                    <a:gd name="T15" fmla="*/ 125 h 154"/>
                    <a:gd name="T16" fmla="*/ 148 w 154"/>
                    <a:gd name="T17" fmla="*/ 101 h 154"/>
                    <a:gd name="T18" fmla="*/ 137 w 154"/>
                    <a:gd name="T19" fmla="*/ 78 h 154"/>
                    <a:gd name="T20" fmla="*/ 154 w 154"/>
                    <a:gd name="T21" fmla="*/ 69 h 154"/>
                    <a:gd name="T22" fmla="*/ 144 w 154"/>
                    <a:gd name="T23" fmla="*/ 44 h 154"/>
                    <a:gd name="T24" fmla="*/ 120 w 154"/>
                    <a:gd name="T25" fmla="*/ 36 h 154"/>
                    <a:gd name="T26" fmla="*/ 125 w 154"/>
                    <a:gd name="T27" fmla="*/ 17 h 154"/>
                    <a:gd name="T28" fmla="*/ 101 w 154"/>
                    <a:gd name="T29" fmla="*/ 6 h 154"/>
                    <a:gd name="T30" fmla="*/ 78 w 154"/>
                    <a:gd name="T31" fmla="*/ 17 h 154"/>
                    <a:gd name="T32" fmla="*/ 69 w 154"/>
                    <a:gd name="T33" fmla="*/ 1 h 154"/>
                    <a:gd name="T34" fmla="*/ 44 w 154"/>
                    <a:gd name="T35" fmla="*/ 10 h 154"/>
                    <a:gd name="T36" fmla="*/ 36 w 154"/>
                    <a:gd name="T37" fmla="*/ 34 h 154"/>
                    <a:gd name="T38" fmla="*/ 17 w 154"/>
                    <a:gd name="T39" fmla="*/ 29 h 154"/>
                    <a:gd name="T40" fmla="*/ 6 w 154"/>
                    <a:gd name="T41" fmla="*/ 53 h 154"/>
                    <a:gd name="T42" fmla="*/ 17 w 154"/>
                    <a:gd name="T43" fmla="*/ 76 h 154"/>
                    <a:gd name="T44" fmla="*/ 1 w 154"/>
                    <a:gd name="T45" fmla="*/ 86 h 154"/>
                    <a:gd name="T46" fmla="*/ 10 w 154"/>
                    <a:gd name="T47" fmla="*/ 110 h 154"/>
                    <a:gd name="T48" fmla="*/ 34 w 154"/>
                    <a:gd name="T49" fmla="*/ 119 h 154"/>
                    <a:gd name="T50" fmla="*/ 22 w 154"/>
                    <a:gd name="T51" fmla="*/ 81 h 154"/>
                    <a:gd name="T52" fmla="*/ 26 w 154"/>
                    <a:gd name="T53" fmla="*/ 62 h 154"/>
                    <a:gd name="T54" fmla="*/ 12 w 154"/>
                    <a:gd name="T55" fmla="*/ 50 h 154"/>
                    <a:gd name="T56" fmla="*/ 35 w 154"/>
                    <a:gd name="T57" fmla="*/ 41 h 154"/>
                    <a:gd name="T58" fmla="*/ 51 w 154"/>
                    <a:gd name="T59" fmla="*/ 30 h 154"/>
                    <a:gd name="T60" fmla="*/ 51 w 154"/>
                    <a:gd name="T61" fmla="*/ 12 h 154"/>
                    <a:gd name="T62" fmla="*/ 73 w 154"/>
                    <a:gd name="T63" fmla="*/ 21 h 154"/>
                    <a:gd name="T64" fmla="*/ 77 w 154"/>
                    <a:gd name="T65" fmla="*/ 23 h 154"/>
                    <a:gd name="T66" fmla="*/ 95 w 154"/>
                    <a:gd name="T67" fmla="*/ 24 h 154"/>
                    <a:gd name="T68" fmla="*/ 120 w 154"/>
                    <a:gd name="T69" fmla="*/ 21 h 154"/>
                    <a:gd name="T70" fmla="*/ 115 w 154"/>
                    <a:gd name="T71" fmla="*/ 38 h 154"/>
                    <a:gd name="T72" fmla="*/ 128 w 154"/>
                    <a:gd name="T73" fmla="*/ 53 h 154"/>
                    <a:gd name="T74" fmla="*/ 147 w 154"/>
                    <a:gd name="T75" fmla="*/ 68 h 154"/>
                    <a:gd name="T76" fmla="*/ 131 w 154"/>
                    <a:gd name="T77" fmla="*/ 76 h 154"/>
                    <a:gd name="T78" fmla="*/ 130 w 154"/>
                    <a:gd name="T79" fmla="*/ 95 h 154"/>
                    <a:gd name="T80" fmla="*/ 133 w 154"/>
                    <a:gd name="T81" fmla="*/ 120 h 154"/>
                    <a:gd name="T82" fmla="*/ 116 w 154"/>
                    <a:gd name="T83" fmla="*/ 115 h 154"/>
                    <a:gd name="T84" fmla="*/ 102 w 154"/>
                    <a:gd name="T85" fmla="*/ 127 h 154"/>
                    <a:gd name="T86" fmla="*/ 87 w 154"/>
                    <a:gd name="T87" fmla="*/ 147 h 154"/>
                    <a:gd name="T88" fmla="*/ 78 w 154"/>
                    <a:gd name="T89" fmla="*/ 131 h 154"/>
                    <a:gd name="T90" fmla="*/ 77 w 154"/>
                    <a:gd name="T91" fmla="*/ 131 h 154"/>
                    <a:gd name="T92" fmla="*/ 59 w 154"/>
                    <a:gd name="T93" fmla="*/ 130 h 154"/>
                    <a:gd name="T94" fmla="*/ 35 w 154"/>
                    <a:gd name="T95" fmla="*/ 133 h 154"/>
                    <a:gd name="T96" fmla="*/ 40 w 154"/>
                    <a:gd name="T97" fmla="*/ 116 h 154"/>
                    <a:gd name="T98" fmla="*/ 27 w 154"/>
                    <a:gd name="T99" fmla="*/ 102 h 154"/>
                    <a:gd name="T100" fmla="*/ 7 w 154"/>
                    <a:gd name="T101" fmla="*/ 8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154">
                      <a:moveTo>
                        <a:pt x="34" y="119"/>
                      </a:moveTo>
                      <a:cubicBezTo>
                        <a:pt x="28" y="133"/>
                        <a:pt x="28" y="133"/>
                        <a:pt x="28" y="133"/>
                      </a:cubicBezTo>
                      <a:cubicBezTo>
                        <a:pt x="27" y="135"/>
                        <a:pt x="28" y="136"/>
                        <a:pt x="29" y="137"/>
                      </a:cubicBezTo>
                      <a:cubicBezTo>
                        <a:pt x="49" y="149"/>
                        <a:pt x="49" y="149"/>
                        <a:pt x="49" y="149"/>
                      </a:cubicBezTo>
                      <a:cubicBezTo>
                        <a:pt x="51" y="150"/>
                        <a:pt x="52" y="149"/>
                        <a:pt x="53" y="148"/>
                      </a:cubicBezTo>
                      <a:cubicBezTo>
                        <a:pt x="63" y="135"/>
                        <a:pt x="63" y="135"/>
                        <a:pt x="63" y="135"/>
                      </a:cubicBezTo>
                      <a:cubicBezTo>
                        <a:pt x="67" y="136"/>
                        <a:pt x="72" y="137"/>
                        <a:pt x="76" y="137"/>
                      </a:cubicBezTo>
                      <a:cubicBezTo>
                        <a:pt x="82" y="152"/>
                        <a:pt x="82" y="152"/>
                        <a:pt x="82" y="152"/>
                      </a:cubicBezTo>
                      <a:cubicBezTo>
                        <a:pt x="83" y="153"/>
                        <a:pt x="84" y="154"/>
                        <a:pt x="85" y="154"/>
                      </a:cubicBezTo>
                      <a:cubicBezTo>
                        <a:pt x="85" y="154"/>
                        <a:pt x="85" y="154"/>
                        <a:pt x="86" y="154"/>
                      </a:cubicBezTo>
                      <a:cubicBezTo>
                        <a:pt x="108" y="148"/>
                        <a:pt x="108" y="148"/>
                        <a:pt x="108" y="148"/>
                      </a:cubicBezTo>
                      <a:cubicBezTo>
                        <a:pt x="110" y="147"/>
                        <a:pt x="111" y="146"/>
                        <a:pt x="110" y="144"/>
                      </a:cubicBezTo>
                      <a:cubicBezTo>
                        <a:pt x="108" y="129"/>
                        <a:pt x="108" y="129"/>
                        <a:pt x="108" y="129"/>
                      </a:cubicBezTo>
                      <a:cubicBezTo>
                        <a:pt x="112" y="126"/>
                        <a:pt x="116" y="123"/>
                        <a:pt x="119" y="120"/>
                      </a:cubicBezTo>
                      <a:cubicBezTo>
                        <a:pt x="133" y="127"/>
                        <a:pt x="133" y="127"/>
                        <a:pt x="133" y="127"/>
                      </a:cubicBezTo>
                      <a:cubicBezTo>
                        <a:pt x="135" y="127"/>
                        <a:pt x="137" y="127"/>
                        <a:pt x="137" y="125"/>
                      </a:cubicBezTo>
                      <a:cubicBezTo>
                        <a:pt x="149" y="105"/>
                        <a:pt x="149" y="105"/>
                        <a:pt x="149" y="105"/>
                      </a:cubicBezTo>
                      <a:cubicBezTo>
                        <a:pt x="150" y="104"/>
                        <a:pt x="149" y="102"/>
                        <a:pt x="148" y="101"/>
                      </a:cubicBezTo>
                      <a:cubicBezTo>
                        <a:pt x="135" y="92"/>
                        <a:pt x="135" y="92"/>
                        <a:pt x="135" y="92"/>
                      </a:cubicBezTo>
                      <a:cubicBezTo>
                        <a:pt x="136" y="87"/>
                        <a:pt x="137" y="83"/>
                        <a:pt x="137" y="78"/>
                      </a:cubicBezTo>
                      <a:cubicBezTo>
                        <a:pt x="152" y="72"/>
                        <a:pt x="152" y="72"/>
                        <a:pt x="152" y="72"/>
                      </a:cubicBezTo>
                      <a:cubicBezTo>
                        <a:pt x="153" y="72"/>
                        <a:pt x="154" y="70"/>
                        <a:pt x="154" y="69"/>
                      </a:cubicBezTo>
                      <a:cubicBezTo>
                        <a:pt x="148" y="46"/>
                        <a:pt x="148" y="46"/>
                        <a:pt x="148" y="46"/>
                      </a:cubicBezTo>
                      <a:cubicBezTo>
                        <a:pt x="147" y="45"/>
                        <a:pt x="146" y="44"/>
                        <a:pt x="144" y="44"/>
                      </a:cubicBezTo>
                      <a:cubicBezTo>
                        <a:pt x="129" y="46"/>
                        <a:pt x="129" y="46"/>
                        <a:pt x="129" y="46"/>
                      </a:cubicBezTo>
                      <a:cubicBezTo>
                        <a:pt x="126" y="43"/>
                        <a:pt x="123" y="39"/>
                        <a:pt x="120" y="36"/>
                      </a:cubicBezTo>
                      <a:cubicBezTo>
                        <a:pt x="127" y="21"/>
                        <a:pt x="127" y="21"/>
                        <a:pt x="127" y="21"/>
                      </a:cubicBezTo>
                      <a:cubicBezTo>
                        <a:pt x="127" y="20"/>
                        <a:pt x="127" y="18"/>
                        <a:pt x="125" y="17"/>
                      </a:cubicBezTo>
                      <a:cubicBezTo>
                        <a:pt x="105" y="6"/>
                        <a:pt x="105" y="6"/>
                        <a:pt x="105" y="6"/>
                      </a:cubicBezTo>
                      <a:cubicBezTo>
                        <a:pt x="104" y="5"/>
                        <a:pt x="102" y="5"/>
                        <a:pt x="101" y="6"/>
                      </a:cubicBezTo>
                      <a:cubicBezTo>
                        <a:pt x="92" y="19"/>
                        <a:pt x="92" y="19"/>
                        <a:pt x="92" y="19"/>
                      </a:cubicBezTo>
                      <a:cubicBezTo>
                        <a:pt x="87" y="18"/>
                        <a:pt x="83" y="17"/>
                        <a:pt x="78" y="17"/>
                      </a:cubicBezTo>
                      <a:cubicBezTo>
                        <a:pt x="72" y="3"/>
                        <a:pt x="72" y="3"/>
                        <a:pt x="72" y="3"/>
                      </a:cubicBezTo>
                      <a:cubicBezTo>
                        <a:pt x="72" y="1"/>
                        <a:pt x="70" y="0"/>
                        <a:pt x="69" y="1"/>
                      </a:cubicBezTo>
                      <a:cubicBezTo>
                        <a:pt x="46" y="7"/>
                        <a:pt x="46" y="7"/>
                        <a:pt x="46" y="7"/>
                      </a:cubicBezTo>
                      <a:cubicBezTo>
                        <a:pt x="45" y="7"/>
                        <a:pt x="44" y="9"/>
                        <a:pt x="44" y="10"/>
                      </a:cubicBezTo>
                      <a:cubicBezTo>
                        <a:pt x="47" y="26"/>
                        <a:pt x="47" y="26"/>
                        <a:pt x="47" y="26"/>
                      </a:cubicBezTo>
                      <a:cubicBezTo>
                        <a:pt x="43" y="28"/>
                        <a:pt x="39" y="31"/>
                        <a:pt x="36" y="34"/>
                      </a:cubicBezTo>
                      <a:cubicBezTo>
                        <a:pt x="21" y="28"/>
                        <a:pt x="21" y="28"/>
                        <a:pt x="21" y="28"/>
                      </a:cubicBezTo>
                      <a:cubicBezTo>
                        <a:pt x="20" y="27"/>
                        <a:pt x="18" y="28"/>
                        <a:pt x="17" y="29"/>
                      </a:cubicBezTo>
                      <a:cubicBezTo>
                        <a:pt x="6" y="49"/>
                        <a:pt x="6" y="49"/>
                        <a:pt x="6" y="49"/>
                      </a:cubicBezTo>
                      <a:cubicBezTo>
                        <a:pt x="5" y="51"/>
                        <a:pt x="5" y="52"/>
                        <a:pt x="6" y="53"/>
                      </a:cubicBezTo>
                      <a:cubicBezTo>
                        <a:pt x="19" y="63"/>
                        <a:pt x="19" y="63"/>
                        <a:pt x="19" y="63"/>
                      </a:cubicBezTo>
                      <a:cubicBezTo>
                        <a:pt x="18" y="67"/>
                        <a:pt x="18" y="72"/>
                        <a:pt x="17" y="76"/>
                      </a:cubicBezTo>
                      <a:cubicBezTo>
                        <a:pt x="3" y="82"/>
                        <a:pt x="3" y="82"/>
                        <a:pt x="3" y="82"/>
                      </a:cubicBezTo>
                      <a:cubicBezTo>
                        <a:pt x="1" y="83"/>
                        <a:pt x="0" y="84"/>
                        <a:pt x="1" y="86"/>
                      </a:cubicBezTo>
                      <a:cubicBezTo>
                        <a:pt x="7" y="108"/>
                        <a:pt x="7" y="108"/>
                        <a:pt x="7" y="108"/>
                      </a:cubicBezTo>
                      <a:cubicBezTo>
                        <a:pt x="7" y="110"/>
                        <a:pt x="9" y="111"/>
                        <a:pt x="10" y="110"/>
                      </a:cubicBezTo>
                      <a:cubicBezTo>
                        <a:pt x="26" y="108"/>
                        <a:pt x="26" y="108"/>
                        <a:pt x="26" y="108"/>
                      </a:cubicBezTo>
                      <a:cubicBezTo>
                        <a:pt x="28" y="112"/>
                        <a:pt x="31" y="116"/>
                        <a:pt x="34" y="119"/>
                      </a:cubicBezTo>
                      <a:close/>
                      <a:moveTo>
                        <a:pt x="7" y="87"/>
                      </a:moveTo>
                      <a:cubicBezTo>
                        <a:pt x="22" y="81"/>
                        <a:pt x="22" y="81"/>
                        <a:pt x="22" y="81"/>
                      </a:cubicBezTo>
                      <a:cubicBezTo>
                        <a:pt x="23" y="81"/>
                        <a:pt x="24" y="80"/>
                        <a:pt x="23" y="78"/>
                      </a:cubicBezTo>
                      <a:cubicBezTo>
                        <a:pt x="23" y="73"/>
                        <a:pt x="24" y="67"/>
                        <a:pt x="26" y="62"/>
                      </a:cubicBezTo>
                      <a:cubicBezTo>
                        <a:pt x="26" y="61"/>
                        <a:pt x="25" y="60"/>
                        <a:pt x="24" y="59"/>
                      </a:cubicBezTo>
                      <a:cubicBezTo>
                        <a:pt x="12" y="50"/>
                        <a:pt x="12" y="50"/>
                        <a:pt x="12" y="50"/>
                      </a:cubicBezTo>
                      <a:cubicBezTo>
                        <a:pt x="21" y="34"/>
                        <a:pt x="21" y="34"/>
                        <a:pt x="21" y="34"/>
                      </a:cubicBezTo>
                      <a:cubicBezTo>
                        <a:pt x="35" y="41"/>
                        <a:pt x="35" y="41"/>
                        <a:pt x="35" y="41"/>
                      </a:cubicBezTo>
                      <a:cubicBezTo>
                        <a:pt x="36" y="41"/>
                        <a:pt x="38" y="41"/>
                        <a:pt x="38" y="40"/>
                      </a:cubicBezTo>
                      <a:cubicBezTo>
                        <a:pt x="42" y="36"/>
                        <a:pt x="47" y="33"/>
                        <a:pt x="51" y="30"/>
                      </a:cubicBezTo>
                      <a:cubicBezTo>
                        <a:pt x="52" y="29"/>
                        <a:pt x="53" y="28"/>
                        <a:pt x="53" y="27"/>
                      </a:cubicBezTo>
                      <a:cubicBezTo>
                        <a:pt x="51" y="12"/>
                        <a:pt x="51" y="12"/>
                        <a:pt x="51" y="12"/>
                      </a:cubicBezTo>
                      <a:cubicBezTo>
                        <a:pt x="68" y="7"/>
                        <a:pt x="68" y="7"/>
                        <a:pt x="68" y="7"/>
                      </a:cubicBezTo>
                      <a:cubicBezTo>
                        <a:pt x="73" y="21"/>
                        <a:pt x="73" y="21"/>
                        <a:pt x="73" y="21"/>
                      </a:cubicBezTo>
                      <a:cubicBezTo>
                        <a:pt x="74" y="23"/>
                        <a:pt x="75" y="23"/>
                        <a:pt x="76" y="23"/>
                      </a:cubicBezTo>
                      <a:cubicBezTo>
                        <a:pt x="77" y="23"/>
                        <a:pt x="77" y="23"/>
                        <a:pt x="77" y="23"/>
                      </a:cubicBezTo>
                      <a:cubicBezTo>
                        <a:pt x="82" y="23"/>
                        <a:pt x="87" y="24"/>
                        <a:pt x="92" y="25"/>
                      </a:cubicBezTo>
                      <a:cubicBezTo>
                        <a:pt x="93" y="26"/>
                        <a:pt x="95" y="25"/>
                        <a:pt x="95" y="24"/>
                      </a:cubicBezTo>
                      <a:cubicBezTo>
                        <a:pt x="105" y="12"/>
                        <a:pt x="105" y="12"/>
                        <a:pt x="105" y="12"/>
                      </a:cubicBezTo>
                      <a:cubicBezTo>
                        <a:pt x="120" y="21"/>
                        <a:pt x="120" y="21"/>
                        <a:pt x="120" y="21"/>
                      </a:cubicBezTo>
                      <a:cubicBezTo>
                        <a:pt x="114" y="35"/>
                        <a:pt x="114" y="35"/>
                        <a:pt x="114" y="35"/>
                      </a:cubicBezTo>
                      <a:cubicBezTo>
                        <a:pt x="113" y="36"/>
                        <a:pt x="114" y="38"/>
                        <a:pt x="115" y="38"/>
                      </a:cubicBezTo>
                      <a:cubicBezTo>
                        <a:pt x="119" y="42"/>
                        <a:pt x="122" y="46"/>
                        <a:pt x="124" y="51"/>
                      </a:cubicBezTo>
                      <a:cubicBezTo>
                        <a:pt x="125" y="52"/>
                        <a:pt x="126" y="53"/>
                        <a:pt x="128" y="53"/>
                      </a:cubicBezTo>
                      <a:cubicBezTo>
                        <a:pt x="143" y="50"/>
                        <a:pt x="143" y="50"/>
                        <a:pt x="143" y="50"/>
                      </a:cubicBezTo>
                      <a:cubicBezTo>
                        <a:pt x="147" y="68"/>
                        <a:pt x="147" y="68"/>
                        <a:pt x="147" y="68"/>
                      </a:cubicBezTo>
                      <a:cubicBezTo>
                        <a:pt x="133" y="73"/>
                        <a:pt x="133" y="73"/>
                        <a:pt x="133" y="73"/>
                      </a:cubicBezTo>
                      <a:cubicBezTo>
                        <a:pt x="132" y="74"/>
                        <a:pt x="131" y="75"/>
                        <a:pt x="131" y="76"/>
                      </a:cubicBezTo>
                      <a:cubicBezTo>
                        <a:pt x="131" y="82"/>
                        <a:pt x="131" y="87"/>
                        <a:pt x="129" y="92"/>
                      </a:cubicBezTo>
                      <a:cubicBezTo>
                        <a:pt x="129" y="93"/>
                        <a:pt x="129" y="95"/>
                        <a:pt x="130" y="95"/>
                      </a:cubicBezTo>
                      <a:cubicBezTo>
                        <a:pt x="142" y="104"/>
                        <a:pt x="142" y="104"/>
                        <a:pt x="142" y="104"/>
                      </a:cubicBezTo>
                      <a:cubicBezTo>
                        <a:pt x="133" y="120"/>
                        <a:pt x="133" y="120"/>
                        <a:pt x="133" y="120"/>
                      </a:cubicBezTo>
                      <a:cubicBezTo>
                        <a:pt x="119" y="114"/>
                        <a:pt x="119" y="114"/>
                        <a:pt x="119" y="114"/>
                      </a:cubicBezTo>
                      <a:cubicBezTo>
                        <a:pt x="118" y="113"/>
                        <a:pt x="117" y="114"/>
                        <a:pt x="116" y="115"/>
                      </a:cubicBezTo>
                      <a:cubicBezTo>
                        <a:pt x="112" y="118"/>
                        <a:pt x="108" y="122"/>
                        <a:pt x="103" y="124"/>
                      </a:cubicBezTo>
                      <a:cubicBezTo>
                        <a:pt x="102" y="125"/>
                        <a:pt x="102" y="126"/>
                        <a:pt x="102" y="127"/>
                      </a:cubicBezTo>
                      <a:cubicBezTo>
                        <a:pt x="104" y="142"/>
                        <a:pt x="104" y="142"/>
                        <a:pt x="104" y="142"/>
                      </a:cubicBezTo>
                      <a:cubicBezTo>
                        <a:pt x="87" y="147"/>
                        <a:pt x="87" y="147"/>
                        <a:pt x="87" y="147"/>
                      </a:cubicBezTo>
                      <a:cubicBezTo>
                        <a:pt x="81" y="133"/>
                        <a:pt x="81" y="133"/>
                        <a:pt x="81" y="133"/>
                      </a:cubicBezTo>
                      <a:cubicBezTo>
                        <a:pt x="81" y="132"/>
                        <a:pt x="80" y="131"/>
                        <a:pt x="78" y="131"/>
                      </a:cubicBezTo>
                      <a:cubicBezTo>
                        <a:pt x="78" y="131"/>
                        <a:pt x="78" y="131"/>
                        <a:pt x="78" y="131"/>
                      </a:cubicBezTo>
                      <a:cubicBezTo>
                        <a:pt x="77" y="131"/>
                        <a:pt x="77" y="131"/>
                        <a:pt x="77" y="131"/>
                      </a:cubicBezTo>
                      <a:cubicBezTo>
                        <a:pt x="72" y="131"/>
                        <a:pt x="67" y="130"/>
                        <a:pt x="62" y="129"/>
                      </a:cubicBezTo>
                      <a:cubicBezTo>
                        <a:pt x="61" y="129"/>
                        <a:pt x="60" y="129"/>
                        <a:pt x="59" y="130"/>
                      </a:cubicBezTo>
                      <a:cubicBezTo>
                        <a:pt x="50" y="142"/>
                        <a:pt x="50" y="142"/>
                        <a:pt x="50" y="142"/>
                      </a:cubicBezTo>
                      <a:cubicBezTo>
                        <a:pt x="35" y="133"/>
                        <a:pt x="35" y="133"/>
                        <a:pt x="35" y="133"/>
                      </a:cubicBezTo>
                      <a:cubicBezTo>
                        <a:pt x="41" y="119"/>
                        <a:pt x="41" y="119"/>
                        <a:pt x="41" y="119"/>
                      </a:cubicBezTo>
                      <a:cubicBezTo>
                        <a:pt x="41" y="118"/>
                        <a:pt x="41" y="117"/>
                        <a:pt x="40" y="116"/>
                      </a:cubicBezTo>
                      <a:cubicBezTo>
                        <a:pt x="36" y="112"/>
                        <a:pt x="33" y="108"/>
                        <a:pt x="30" y="103"/>
                      </a:cubicBezTo>
                      <a:cubicBezTo>
                        <a:pt x="30" y="102"/>
                        <a:pt x="28" y="101"/>
                        <a:pt x="27" y="102"/>
                      </a:cubicBezTo>
                      <a:cubicBezTo>
                        <a:pt x="12" y="104"/>
                        <a:pt x="12" y="104"/>
                        <a:pt x="12" y="104"/>
                      </a:cubicBezTo>
                      <a:lnTo>
                        <a:pt x="7"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2" name="Freeform 83">
                  <a:extLst>
                    <a:ext uri="{FF2B5EF4-FFF2-40B4-BE49-F238E27FC236}">
                      <a16:creationId xmlns:a16="http://schemas.microsoft.com/office/drawing/2014/main" id="{E23ADCF8-AE46-45BA-93F9-6A433D9AED42}"/>
                    </a:ext>
                  </a:extLst>
                </p:cNvPr>
                <p:cNvSpPr>
                  <a:spLocks noEditPoints="1"/>
                </p:cNvSpPr>
                <p:nvPr/>
              </p:nvSpPr>
              <p:spPr bwMode="auto">
                <a:xfrm>
                  <a:off x="5917" y="3462"/>
                  <a:ext cx="171" cy="167"/>
                </a:xfrm>
                <a:custGeom>
                  <a:avLst/>
                  <a:gdLst>
                    <a:gd name="T0" fmla="*/ 40 w 81"/>
                    <a:gd name="T1" fmla="*/ 79 h 79"/>
                    <a:gd name="T2" fmla="*/ 50 w 81"/>
                    <a:gd name="T3" fmla="*/ 77 h 79"/>
                    <a:gd name="T4" fmla="*/ 74 w 81"/>
                    <a:gd name="T5" fmla="*/ 59 h 79"/>
                    <a:gd name="T6" fmla="*/ 78 w 81"/>
                    <a:gd name="T7" fmla="*/ 29 h 79"/>
                    <a:gd name="T8" fmla="*/ 40 w 81"/>
                    <a:gd name="T9" fmla="*/ 0 h 79"/>
                    <a:gd name="T10" fmla="*/ 30 w 81"/>
                    <a:gd name="T11" fmla="*/ 1 h 79"/>
                    <a:gd name="T12" fmla="*/ 6 w 81"/>
                    <a:gd name="T13" fmla="*/ 20 h 79"/>
                    <a:gd name="T14" fmla="*/ 2 w 81"/>
                    <a:gd name="T15" fmla="*/ 49 h 79"/>
                    <a:gd name="T16" fmla="*/ 40 w 81"/>
                    <a:gd name="T17" fmla="*/ 79 h 79"/>
                    <a:gd name="T18" fmla="*/ 11 w 81"/>
                    <a:gd name="T19" fmla="*/ 23 h 79"/>
                    <a:gd name="T20" fmla="*/ 32 w 81"/>
                    <a:gd name="T21" fmla="*/ 7 h 79"/>
                    <a:gd name="T22" fmla="*/ 40 w 81"/>
                    <a:gd name="T23" fmla="*/ 6 h 79"/>
                    <a:gd name="T24" fmla="*/ 72 w 81"/>
                    <a:gd name="T25" fmla="*/ 31 h 79"/>
                    <a:gd name="T26" fmla="*/ 69 w 81"/>
                    <a:gd name="T27" fmla="*/ 56 h 79"/>
                    <a:gd name="T28" fmla="*/ 49 w 81"/>
                    <a:gd name="T29" fmla="*/ 71 h 79"/>
                    <a:gd name="T30" fmla="*/ 40 w 81"/>
                    <a:gd name="T31" fmla="*/ 73 h 79"/>
                    <a:gd name="T32" fmla="*/ 8 w 81"/>
                    <a:gd name="T33" fmla="*/ 48 h 79"/>
                    <a:gd name="T34" fmla="*/ 11 w 81"/>
                    <a:gd name="T35"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79">
                      <a:moveTo>
                        <a:pt x="40" y="79"/>
                      </a:moveTo>
                      <a:cubicBezTo>
                        <a:pt x="44" y="79"/>
                        <a:pt x="47" y="78"/>
                        <a:pt x="50" y="77"/>
                      </a:cubicBezTo>
                      <a:cubicBezTo>
                        <a:pt x="61" y="74"/>
                        <a:pt x="69" y="68"/>
                        <a:pt x="74" y="59"/>
                      </a:cubicBezTo>
                      <a:cubicBezTo>
                        <a:pt x="80" y="50"/>
                        <a:pt x="81" y="39"/>
                        <a:pt x="78" y="29"/>
                      </a:cubicBezTo>
                      <a:cubicBezTo>
                        <a:pt x="74" y="12"/>
                        <a:pt x="58" y="0"/>
                        <a:pt x="40" y="0"/>
                      </a:cubicBezTo>
                      <a:cubicBezTo>
                        <a:pt x="37" y="0"/>
                        <a:pt x="33" y="0"/>
                        <a:pt x="30" y="1"/>
                      </a:cubicBezTo>
                      <a:cubicBezTo>
                        <a:pt x="20" y="4"/>
                        <a:pt x="11" y="10"/>
                        <a:pt x="6" y="20"/>
                      </a:cubicBezTo>
                      <a:cubicBezTo>
                        <a:pt x="1" y="29"/>
                        <a:pt x="0" y="39"/>
                        <a:pt x="2" y="49"/>
                      </a:cubicBezTo>
                      <a:cubicBezTo>
                        <a:pt x="7" y="67"/>
                        <a:pt x="23" y="79"/>
                        <a:pt x="40" y="79"/>
                      </a:cubicBezTo>
                      <a:close/>
                      <a:moveTo>
                        <a:pt x="11" y="23"/>
                      </a:moveTo>
                      <a:cubicBezTo>
                        <a:pt x="16" y="15"/>
                        <a:pt x="23" y="9"/>
                        <a:pt x="32" y="7"/>
                      </a:cubicBezTo>
                      <a:cubicBezTo>
                        <a:pt x="35" y="6"/>
                        <a:pt x="37" y="6"/>
                        <a:pt x="40" y="6"/>
                      </a:cubicBezTo>
                      <a:cubicBezTo>
                        <a:pt x="55" y="6"/>
                        <a:pt x="69" y="16"/>
                        <a:pt x="72" y="31"/>
                      </a:cubicBezTo>
                      <a:cubicBezTo>
                        <a:pt x="75" y="39"/>
                        <a:pt x="74" y="48"/>
                        <a:pt x="69" y="56"/>
                      </a:cubicBezTo>
                      <a:cubicBezTo>
                        <a:pt x="65" y="64"/>
                        <a:pt x="58" y="69"/>
                        <a:pt x="49" y="71"/>
                      </a:cubicBezTo>
                      <a:cubicBezTo>
                        <a:pt x="46" y="72"/>
                        <a:pt x="43" y="73"/>
                        <a:pt x="40" y="73"/>
                      </a:cubicBezTo>
                      <a:cubicBezTo>
                        <a:pt x="25" y="73"/>
                        <a:pt x="12" y="62"/>
                        <a:pt x="8" y="48"/>
                      </a:cubicBezTo>
                      <a:cubicBezTo>
                        <a:pt x="6" y="39"/>
                        <a:pt x="7" y="30"/>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3" name="Freeform 84">
                  <a:extLst>
                    <a:ext uri="{FF2B5EF4-FFF2-40B4-BE49-F238E27FC236}">
                      <a16:creationId xmlns:a16="http://schemas.microsoft.com/office/drawing/2014/main" id="{09DFB83A-B8C6-479F-A2CC-8A61D8F878AA}"/>
                    </a:ext>
                  </a:extLst>
                </p:cNvPr>
                <p:cNvSpPr>
                  <a:spLocks noEditPoints="1"/>
                </p:cNvSpPr>
                <p:nvPr/>
              </p:nvSpPr>
              <p:spPr bwMode="auto">
                <a:xfrm>
                  <a:off x="5989" y="3688"/>
                  <a:ext cx="211" cy="211"/>
                </a:xfrm>
                <a:custGeom>
                  <a:avLst/>
                  <a:gdLst>
                    <a:gd name="T0" fmla="*/ 88 w 100"/>
                    <a:gd name="T1" fmla="*/ 39 h 100"/>
                    <a:gd name="T2" fmla="*/ 91 w 100"/>
                    <a:gd name="T3" fmla="*/ 24 h 100"/>
                    <a:gd name="T4" fmla="*/ 80 w 100"/>
                    <a:gd name="T5" fmla="*/ 10 h 100"/>
                    <a:gd name="T6" fmla="*/ 68 w 100"/>
                    <a:gd name="T7" fmla="*/ 15 h 100"/>
                    <a:gd name="T8" fmla="*/ 60 w 100"/>
                    <a:gd name="T9" fmla="*/ 3 h 100"/>
                    <a:gd name="T10" fmla="*/ 42 w 100"/>
                    <a:gd name="T11" fmla="*/ 0 h 100"/>
                    <a:gd name="T12" fmla="*/ 38 w 100"/>
                    <a:gd name="T13" fmla="*/ 13 h 100"/>
                    <a:gd name="T14" fmla="*/ 24 w 100"/>
                    <a:gd name="T15" fmla="*/ 10 h 100"/>
                    <a:gd name="T16" fmla="*/ 9 w 100"/>
                    <a:gd name="T17" fmla="*/ 20 h 100"/>
                    <a:gd name="T18" fmla="*/ 15 w 100"/>
                    <a:gd name="T19" fmla="*/ 32 h 100"/>
                    <a:gd name="T20" fmla="*/ 3 w 100"/>
                    <a:gd name="T21" fmla="*/ 40 h 100"/>
                    <a:gd name="T22" fmla="*/ 0 w 100"/>
                    <a:gd name="T23" fmla="*/ 58 h 100"/>
                    <a:gd name="T24" fmla="*/ 12 w 100"/>
                    <a:gd name="T25" fmla="*/ 62 h 100"/>
                    <a:gd name="T26" fmla="*/ 9 w 100"/>
                    <a:gd name="T27" fmla="*/ 76 h 100"/>
                    <a:gd name="T28" fmla="*/ 20 w 100"/>
                    <a:gd name="T29" fmla="*/ 91 h 100"/>
                    <a:gd name="T30" fmla="*/ 31 w 100"/>
                    <a:gd name="T31" fmla="*/ 85 h 100"/>
                    <a:gd name="T32" fmla="*/ 39 w 100"/>
                    <a:gd name="T33" fmla="*/ 97 h 100"/>
                    <a:gd name="T34" fmla="*/ 57 w 100"/>
                    <a:gd name="T35" fmla="*/ 100 h 100"/>
                    <a:gd name="T36" fmla="*/ 61 w 100"/>
                    <a:gd name="T37" fmla="*/ 88 h 100"/>
                    <a:gd name="T38" fmla="*/ 76 w 100"/>
                    <a:gd name="T39" fmla="*/ 91 h 100"/>
                    <a:gd name="T40" fmla="*/ 90 w 100"/>
                    <a:gd name="T41" fmla="*/ 80 h 100"/>
                    <a:gd name="T42" fmla="*/ 85 w 100"/>
                    <a:gd name="T43" fmla="*/ 69 h 100"/>
                    <a:gd name="T44" fmla="*/ 97 w 100"/>
                    <a:gd name="T45" fmla="*/ 61 h 100"/>
                    <a:gd name="T46" fmla="*/ 100 w 100"/>
                    <a:gd name="T47" fmla="*/ 43 h 100"/>
                    <a:gd name="T48" fmla="*/ 85 w 100"/>
                    <a:gd name="T49" fmla="*/ 56 h 100"/>
                    <a:gd name="T50" fmla="*/ 79 w 100"/>
                    <a:gd name="T51" fmla="*/ 67 h 100"/>
                    <a:gd name="T52" fmla="*/ 84 w 100"/>
                    <a:gd name="T53" fmla="*/ 78 h 100"/>
                    <a:gd name="T54" fmla="*/ 71 w 100"/>
                    <a:gd name="T55" fmla="*/ 79 h 100"/>
                    <a:gd name="T56" fmla="*/ 58 w 100"/>
                    <a:gd name="T57" fmla="*/ 83 h 100"/>
                    <a:gd name="T58" fmla="*/ 55 w 100"/>
                    <a:gd name="T59" fmla="*/ 94 h 100"/>
                    <a:gd name="T60" fmla="*/ 44 w 100"/>
                    <a:gd name="T61" fmla="*/ 85 h 100"/>
                    <a:gd name="T62" fmla="*/ 33 w 100"/>
                    <a:gd name="T63" fmla="*/ 79 h 100"/>
                    <a:gd name="T64" fmla="*/ 29 w 100"/>
                    <a:gd name="T65" fmla="*/ 79 h 100"/>
                    <a:gd name="T66" fmla="*/ 16 w 100"/>
                    <a:gd name="T67" fmla="*/ 78 h 100"/>
                    <a:gd name="T68" fmla="*/ 21 w 100"/>
                    <a:gd name="T69" fmla="*/ 67 h 100"/>
                    <a:gd name="T70" fmla="*/ 15 w 100"/>
                    <a:gd name="T71" fmla="*/ 56 h 100"/>
                    <a:gd name="T72" fmla="*/ 6 w 100"/>
                    <a:gd name="T73" fmla="*/ 45 h 100"/>
                    <a:gd name="T74" fmla="*/ 18 w 100"/>
                    <a:gd name="T75" fmla="*/ 42 h 100"/>
                    <a:gd name="T76" fmla="*/ 21 w 100"/>
                    <a:gd name="T77" fmla="*/ 30 h 100"/>
                    <a:gd name="T78" fmla="*/ 22 w 100"/>
                    <a:gd name="T79" fmla="*/ 16 h 100"/>
                    <a:gd name="T80" fmla="*/ 33 w 100"/>
                    <a:gd name="T81" fmla="*/ 22 h 100"/>
                    <a:gd name="T82" fmla="*/ 44 w 100"/>
                    <a:gd name="T83" fmla="*/ 15 h 100"/>
                    <a:gd name="T84" fmla="*/ 55 w 100"/>
                    <a:gd name="T85" fmla="*/ 6 h 100"/>
                    <a:gd name="T86" fmla="*/ 58 w 100"/>
                    <a:gd name="T87" fmla="*/ 18 h 100"/>
                    <a:gd name="T88" fmla="*/ 71 w 100"/>
                    <a:gd name="T89" fmla="*/ 21 h 100"/>
                    <a:gd name="T90" fmla="*/ 84 w 100"/>
                    <a:gd name="T91" fmla="*/ 23 h 100"/>
                    <a:gd name="T92" fmla="*/ 79 w 100"/>
                    <a:gd name="T93" fmla="*/ 33 h 100"/>
                    <a:gd name="T94" fmla="*/ 85 w 100"/>
                    <a:gd name="T95" fmla="*/ 44 h 100"/>
                    <a:gd name="T96" fmla="*/ 94 w 100"/>
                    <a:gd name="T97" fmla="*/ 5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0" h="100">
                      <a:moveTo>
                        <a:pt x="97" y="40"/>
                      </a:moveTo>
                      <a:cubicBezTo>
                        <a:pt x="88" y="39"/>
                        <a:pt x="88" y="39"/>
                        <a:pt x="88" y="39"/>
                      </a:cubicBezTo>
                      <a:cubicBezTo>
                        <a:pt x="87" y="36"/>
                        <a:pt x="86" y="34"/>
                        <a:pt x="85" y="32"/>
                      </a:cubicBezTo>
                      <a:cubicBezTo>
                        <a:pt x="91" y="24"/>
                        <a:pt x="91" y="24"/>
                        <a:pt x="91" y="24"/>
                      </a:cubicBezTo>
                      <a:cubicBezTo>
                        <a:pt x="92" y="23"/>
                        <a:pt x="91" y="21"/>
                        <a:pt x="90" y="20"/>
                      </a:cubicBezTo>
                      <a:cubicBezTo>
                        <a:pt x="80" y="10"/>
                        <a:pt x="80" y="10"/>
                        <a:pt x="80" y="10"/>
                      </a:cubicBezTo>
                      <a:cubicBezTo>
                        <a:pt x="79" y="9"/>
                        <a:pt x="77" y="9"/>
                        <a:pt x="76" y="10"/>
                      </a:cubicBezTo>
                      <a:cubicBezTo>
                        <a:pt x="68" y="15"/>
                        <a:pt x="68" y="15"/>
                        <a:pt x="68" y="15"/>
                      </a:cubicBezTo>
                      <a:cubicBezTo>
                        <a:pt x="66" y="14"/>
                        <a:pt x="64" y="13"/>
                        <a:pt x="61" y="13"/>
                      </a:cubicBezTo>
                      <a:cubicBezTo>
                        <a:pt x="60" y="3"/>
                        <a:pt x="60" y="3"/>
                        <a:pt x="60" y="3"/>
                      </a:cubicBezTo>
                      <a:cubicBezTo>
                        <a:pt x="60" y="2"/>
                        <a:pt x="59" y="0"/>
                        <a:pt x="57" y="0"/>
                      </a:cubicBezTo>
                      <a:cubicBezTo>
                        <a:pt x="42" y="0"/>
                        <a:pt x="42" y="0"/>
                        <a:pt x="42" y="0"/>
                      </a:cubicBezTo>
                      <a:cubicBezTo>
                        <a:pt x="41" y="0"/>
                        <a:pt x="40" y="2"/>
                        <a:pt x="39" y="3"/>
                      </a:cubicBezTo>
                      <a:cubicBezTo>
                        <a:pt x="38" y="13"/>
                        <a:pt x="38" y="13"/>
                        <a:pt x="38" y="13"/>
                      </a:cubicBezTo>
                      <a:cubicBezTo>
                        <a:pt x="36" y="13"/>
                        <a:pt x="34" y="14"/>
                        <a:pt x="31" y="15"/>
                      </a:cubicBezTo>
                      <a:cubicBezTo>
                        <a:pt x="24" y="10"/>
                        <a:pt x="24" y="10"/>
                        <a:pt x="24" y="10"/>
                      </a:cubicBezTo>
                      <a:cubicBezTo>
                        <a:pt x="23" y="9"/>
                        <a:pt x="21" y="9"/>
                        <a:pt x="20" y="10"/>
                      </a:cubicBezTo>
                      <a:cubicBezTo>
                        <a:pt x="9" y="20"/>
                        <a:pt x="9" y="20"/>
                        <a:pt x="9" y="20"/>
                      </a:cubicBezTo>
                      <a:cubicBezTo>
                        <a:pt x="8" y="21"/>
                        <a:pt x="8" y="23"/>
                        <a:pt x="9" y="24"/>
                      </a:cubicBezTo>
                      <a:cubicBezTo>
                        <a:pt x="15" y="32"/>
                        <a:pt x="15" y="32"/>
                        <a:pt x="15" y="32"/>
                      </a:cubicBezTo>
                      <a:cubicBezTo>
                        <a:pt x="14" y="34"/>
                        <a:pt x="13" y="36"/>
                        <a:pt x="12" y="39"/>
                      </a:cubicBezTo>
                      <a:cubicBezTo>
                        <a:pt x="3" y="40"/>
                        <a:pt x="3" y="40"/>
                        <a:pt x="3" y="40"/>
                      </a:cubicBezTo>
                      <a:cubicBezTo>
                        <a:pt x="1" y="40"/>
                        <a:pt x="0" y="41"/>
                        <a:pt x="0" y="43"/>
                      </a:cubicBezTo>
                      <a:cubicBezTo>
                        <a:pt x="0" y="58"/>
                        <a:pt x="0" y="58"/>
                        <a:pt x="0" y="58"/>
                      </a:cubicBezTo>
                      <a:cubicBezTo>
                        <a:pt x="0" y="59"/>
                        <a:pt x="1" y="60"/>
                        <a:pt x="3" y="61"/>
                      </a:cubicBezTo>
                      <a:cubicBezTo>
                        <a:pt x="12" y="62"/>
                        <a:pt x="12" y="62"/>
                        <a:pt x="12" y="62"/>
                      </a:cubicBezTo>
                      <a:cubicBezTo>
                        <a:pt x="13" y="64"/>
                        <a:pt x="14" y="66"/>
                        <a:pt x="15" y="69"/>
                      </a:cubicBezTo>
                      <a:cubicBezTo>
                        <a:pt x="9" y="76"/>
                        <a:pt x="9" y="76"/>
                        <a:pt x="9" y="76"/>
                      </a:cubicBezTo>
                      <a:cubicBezTo>
                        <a:pt x="8" y="77"/>
                        <a:pt x="8" y="79"/>
                        <a:pt x="9" y="80"/>
                      </a:cubicBezTo>
                      <a:cubicBezTo>
                        <a:pt x="20" y="91"/>
                        <a:pt x="20" y="91"/>
                        <a:pt x="20" y="91"/>
                      </a:cubicBezTo>
                      <a:cubicBezTo>
                        <a:pt x="21" y="92"/>
                        <a:pt x="23" y="92"/>
                        <a:pt x="24" y="91"/>
                      </a:cubicBezTo>
                      <a:cubicBezTo>
                        <a:pt x="31" y="85"/>
                        <a:pt x="31" y="85"/>
                        <a:pt x="31" y="85"/>
                      </a:cubicBezTo>
                      <a:cubicBezTo>
                        <a:pt x="34" y="86"/>
                        <a:pt x="36" y="87"/>
                        <a:pt x="38" y="88"/>
                      </a:cubicBezTo>
                      <a:cubicBezTo>
                        <a:pt x="39" y="97"/>
                        <a:pt x="39" y="97"/>
                        <a:pt x="39" y="97"/>
                      </a:cubicBezTo>
                      <a:cubicBezTo>
                        <a:pt x="40" y="99"/>
                        <a:pt x="41" y="100"/>
                        <a:pt x="42" y="100"/>
                      </a:cubicBezTo>
                      <a:cubicBezTo>
                        <a:pt x="57" y="100"/>
                        <a:pt x="57" y="100"/>
                        <a:pt x="57" y="100"/>
                      </a:cubicBezTo>
                      <a:cubicBezTo>
                        <a:pt x="59" y="100"/>
                        <a:pt x="60" y="99"/>
                        <a:pt x="60" y="97"/>
                      </a:cubicBezTo>
                      <a:cubicBezTo>
                        <a:pt x="61" y="88"/>
                        <a:pt x="61" y="88"/>
                        <a:pt x="61" y="88"/>
                      </a:cubicBezTo>
                      <a:cubicBezTo>
                        <a:pt x="64" y="87"/>
                        <a:pt x="66" y="86"/>
                        <a:pt x="68" y="85"/>
                      </a:cubicBezTo>
                      <a:cubicBezTo>
                        <a:pt x="76" y="91"/>
                        <a:pt x="76" y="91"/>
                        <a:pt x="76" y="91"/>
                      </a:cubicBezTo>
                      <a:cubicBezTo>
                        <a:pt x="77" y="92"/>
                        <a:pt x="79" y="92"/>
                        <a:pt x="80" y="91"/>
                      </a:cubicBezTo>
                      <a:cubicBezTo>
                        <a:pt x="90" y="80"/>
                        <a:pt x="90" y="80"/>
                        <a:pt x="90" y="80"/>
                      </a:cubicBezTo>
                      <a:cubicBezTo>
                        <a:pt x="91" y="79"/>
                        <a:pt x="92" y="77"/>
                        <a:pt x="91" y="76"/>
                      </a:cubicBezTo>
                      <a:cubicBezTo>
                        <a:pt x="85" y="69"/>
                        <a:pt x="85" y="69"/>
                        <a:pt x="85" y="69"/>
                      </a:cubicBezTo>
                      <a:cubicBezTo>
                        <a:pt x="86" y="66"/>
                        <a:pt x="87" y="64"/>
                        <a:pt x="88" y="62"/>
                      </a:cubicBezTo>
                      <a:cubicBezTo>
                        <a:pt x="97" y="61"/>
                        <a:pt x="97" y="61"/>
                        <a:pt x="97" y="61"/>
                      </a:cubicBezTo>
                      <a:cubicBezTo>
                        <a:pt x="99" y="60"/>
                        <a:pt x="100" y="59"/>
                        <a:pt x="100" y="58"/>
                      </a:cubicBezTo>
                      <a:cubicBezTo>
                        <a:pt x="100" y="43"/>
                        <a:pt x="100" y="43"/>
                        <a:pt x="100" y="43"/>
                      </a:cubicBezTo>
                      <a:cubicBezTo>
                        <a:pt x="100" y="41"/>
                        <a:pt x="99" y="40"/>
                        <a:pt x="97" y="40"/>
                      </a:cubicBezTo>
                      <a:close/>
                      <a:moveTo>
                        <a:pt x="85" y="56"/>
                      </a:moveTo>
                      <a:cubicBezTo>
                        <a:pt x="84" y="56"/>
                        <a:pt x="83" y="57"/>
                        <a:pt x="82" y="58"/>
                      </a:cubicBezTo>
                      <a:cubicBezTo>
                        <a:pt x="82" y="61"/>
                        <a:pt x="80" y="65"/>
                        <a:pt x="79" y="67"/>
                      </a:cubicBezTo>
                      <a:cubicBezTo>
                        <a:pt x="78" y="69"/>
                        <a:pt x="78" y="70"/>
                        <a:pt x="79" y="71"/>
                      </a:cubicBezTo>
                      <a:cubicBezTo>
                        <a:pt x="84" y="78"/>
                        <a:pt x="84" y="78"/>
                        <a:pt x="84" y="78"/>
                      </a:cubicBezTo>
                      <a:cubicBezTo>
                        <a:pt x="77" y="85"/>
                        <a:pt x="77" y="85"/>
                        <a:pt x="77" y="85"/>
                      </a:cubicBezTo>
                      <a:cubicBezTo>
                        <a:pt x="71" y="79"/>
                        <a:pt x="71" y="79"/>
                        <a:pt x="71" y="79"/>
                      </a:cubicBezTo>
                      <a:cubicBezTo>
                        <a:pt x="70" y="78"/>
                        <a:pt x="68" y="78"/>
                        <a:pt x="67" y="79"/>
                      </a:cubicBezTo>
                      <a:cubicBezTo>
                        <a:pt x="64" y="81"/>
                        <a:pt x="61" y="82"/>
                        <a:pt x="58" y="83"/>
                      </a:cubicBezTo>
                      <a:cubicBezTo>
                        <a:pt x="57" y="83"/>
                        <a:pt x="56" y="84"/>
                        <a:pt x="56" y="85"/>
                      </a:cubicBezTo>
                      <a:cubicBezTo>
                        <a:pt x="55" y="94"/>
                        <a:pt x="55" y="94"/>
                        <a:pt x="55" y="94"/>
                      </a:cubicBezTo>
                      <a:cubicBezTo>
                        <a:pt x="45" y="94"/>
                        <a:pt x="45" y="94"/>
                        <a:pt x="45" y="94"/>
                      </a:cubicBezTo>
                      <a:cubicBezTo>
                        <a:pt x="44" y="85"/>
                        <a:pt x="44" y="85"/>
                        <a:pt x="44" y="85"/>
                      </a:cubicBezTo>
                      <a:cubicBezTo>
                        <a:pt x="44" y="84"/>
                        <a:pt x="43" y="83"/>
                        <a:pt x="42" y="83"/>
                      </a:cubicBezTo>
                      <a:cubicBezTo>
                        <a:pt x="39" y="82"/>
                        <a:pt x="36" y="81"/>
                        <a:pt x="33" y="79"/>
                      </a:cubicBezTo>
                      <a:cubicBezTo>
                        <a:pt x="32" y="78"/>
                        <a:pt x="32" y="78"/>
                        <a:pt x="31" y="78"/>
                      </a:cubicBezTo>
                      <a:cubicBezTo>
                        <a:pt x="30" y="78"/>
                        <a:pt x="30" y="79"/>
                        <a:pt x="29" y="79"/>
                      </a:cubicBezTo>
                      <a:cubicBezTo>
                        <a:pt x="22" y="85"/>
                        <a:pt x="22" y="85"/>
                        <a:pt x="22" y="85"/>
                      </a:cubicBezTo>
                      <a:cubicBezTo>
                        <a:pt x="16" y="78"/>
                        <a:pt x="16" y="78"/>
                        <a:pt x="16" y="78"/>
                      </a:cubicBezTo>
                      <a:cubicBezTo>
                        <a:pt x="21" y="71"/>
                        <a:pt x="21" y="71"/>
                        <a:pt x="21" y="71"/>
                      </a:cubicBezTo>
                      <a:cubicBezTo>
                        <a:pt x="22" y="70"/>
                        <a:pt x="22" y="69"/>
                        <a:pt x="21" y="67"/>
                      </a:cubicBezTo>
                      <a:cubicBezTo>
                        <a:pt x="20" y="65"/>
                        <a:pt x="18" y="61"/>
                        <a:pt x="18" y="58"/>
                      </a:cubicBezTo>
                      <a:cubicBezTo>
                        <a:pt x="17" y="57"/>
                        <a:pt x="16" y="56"/>
                        <a:pt x="15" y="56"/>
                      </a:cubicBezTo>
                      <a:cubicBezTo>
                        <a:pt x="6" y="55"/>
                        <a:pt x="6" y="55"/>
                        <a:pt x="6" y="55"/>
                      </a:cubicBezTo>
                      <a:cubicBezTo>
                        <a:pt x="6" y="45"/>
                        <a:pt x="6" y="45"/>
                        <a:pt x="6" y="45"/>
                      </a:cubicBezTo>
                      <a:cubicBezTo>
                        <a:pt x="15" y="44"/>
                        <a:pt x="15" y="44"/>
                        <a:pt x="15" y="44"/>
                      </a:cubicBezTo>
                      <a:cubicBezTo>
                        <a:pt x="16" y="44"/>
                        <a:pt x="17" y="43"/>
                        <a:pt x="18" y="42"/>
                      </a:cubicBezTo>
                      <a:cubicBezTo>
                        <a:pt x="18" y="39"/>
                        <a:pt x="20" y="36"/>
                        <a:pt x="21" y="33"/>
                      </a:cubicBezTo>
                      <a:cubicBezTo>
                        <a:pt x="22" y="32"/>
                        <a:pt x="22" y="30"/>
                        <a:pt x="21" y="30"/>
                      </a:cubicBezTo>
                      <a:cubicBezTo>
                        <a:pt x="16" y="23"/>
                        <a:pt x="16" y="23"/>
                        <a:pt x="16" y="23"/>
                      </a:cubicBezTo>
                      <a:cubicBezTo>
                        <a:pt x="22" y="16"/>
                        <a:pt x="22" y="16"/>
                        <a:pt x="22" y="16"/>
                      </a:cubicBezTo>
                      <a:cubicBezTo>
                        <a:pt x="29" y="21"/>
                        <a:pt x="29" y="21"/>
                        <a:pt x="29" y="21"/>
                      </a:cubicBezTo>
                      <a:cubicBezTo>
                        <a:pt x="30" y="22"/>
                        <a:pt x="32" y="22"/>
                        <a:pt x="33" y="22"/>
                      </a:cubicBezTo>
                      <a:cubicBezTo>
                        <a:pt x="36" y="20"/>
                        <a:pt x="39" y="19"/>
                        <a:pt x="42" y="18"/>
                      </a:cubicBezTo>
                      <a:cubicBezTo>
                        <a:pt x="43" y="17"/>
                        <a:pt x="44" y="16"/>
                        <a:pt x="44" y="15"/>
                      </a:cubicBezTo>
                      <a:cubicBezTo>
                        <a:pt x="45" y="6"/>
                        <a:pt x="45" y="6"/>
                        <a:pt x="45" y="6"/>
                      </a:cubicBezTo>
                      <a:cubicBezTo>
                        <a:pt x="55" y="6"/>
                        <a:pt x="55" y="6"/>
                        <a:pt x="55" y="6"/>
                      </a:cubicBezTo>
                      <a:cubicBezTo>
                        <a:pt x="56" y="15"/>
                        <a:pt x="56" y="15"/>
                        <a:pt x="56" y="15"/>
                      </a:cubicBezTo>
                      <a:cubicBezTo>
                        <a:pt x="56" y="16"/>
                        <a:pt x="57" y="17"/>
                        <a:pt x="58" y="18"/>
                      </a:cubicBezTo>
                      <a:cubicBezTo>
                        <a:pt x="61" y="19"/>
                        <a:pt x="64" y="20"/>
                        <a:pt x="67" y="22"/>
                      </a:cubicBezTo>
                      <a:cubicBezTo>
                        <a:pt x="68" y="22"/>
                        <a:pt x="70" y="22"/>
                        <a:pt x="71" y="21"/>
                      </a:cubicBezTo>
                      <a:cubicBezTo>
                        <a:pt x="77" y="16"/>
                        <a:pt x="77" y="16"/>
                        <a:pt x="77" y="16"/>
                      </a:cubicBezTo>
                      <a:cubicBezTo>
                        <a:pt x="84" y="23"/>
                        <a:pt x="84" y="23"/>
                        <a:pt x="84" y="23"/>
                      </a:cubicBezTo>
                      <a:cubicBezTo>
                        <a:pt x="79" y="30"/>
                        <a:pt x="79" y="30"/>
                        <a:pt x="79" y="30"/>
                      </a:cubicBezTo>
                      <a:cubicBezTo>
                        <a:pt x="78" y="30"/>
                        <a:pt x="78" y="32"/>
                        <a:pt x="79" y="33"/>
                      </a:cubicBezTo>
                      <a:cubicBezTo>
                        <a:pt x="80" y="36"/>
                        <a:pt x="82" y="39"/>
                        <a:pt x="82" y="42"/>
                      </a:cubicBezTo>
                      <a:cubicBezTo>
                        <a:pt x="83" y="43"/>
                        <a:pt x="84" y="44"/>
                        <a:pt x="85" y="44"/>
                      </a:cubicBezTo>
                      <a:cubicBezTo>
                        <a:pt x="94" y="45"/>
                        <a:pt x="94" y="45"/>
                        <a:pt x="94" y="45"/>
                      </a:cubicBezTo>
                      <a:cubicBezTo>
                        <a:pt x="94" y="55"/>
                        <a:pt x="94" y="55"/>
                        <a:pt x="94" y="55"/>
                      </a:cubicBezTo>
                      <a:lnTo>
                        <a:pt x="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4" name="Freeform 85">
                  <a:extLst>
                    <a:ext uri="{FF2B5EF4-FFF2-40B4-BE49-F238E27FC236}">
                      <a16:creationId xmlns:a16="http://schemas.microsoft.com/office/drawing/2014/main" id="{5F5D2C7B-B6C9-4318-9170-392922FF9EE8}"/>
                    </a:ext>
                  </a:extLst>
                </p:cNvPr>
                <p:cNvSpPr>
                  <a:spLocks noEditPoints="1"/>
                </p:cNvSpPr>
                <p:nvPr/>
              </p:nvSpPr>
              <p:spPr bwMode="auto">
                <a:xfrm>
                  <a:off x="6038" y="3739"/>
                  <a:ext cx="114" cy="109"/>
                </a:xfrm>
                <a:custGeom>
                  <a:avLst/>
                  <a:gdLst>
                    <a:gd name="T0" fmla="*/ 27 w 54"/>
                    <a:gd name="T1" fmla="*/ 0 h 52"/>
                    <a:gd name="T2" fmla="*/ 20 w 54"/>
                    <a:gd name="T3" fmla="*/ 1 h 52"/>
                    <a:gd name="T4" fmla="*/ 4 w 54"/>
                    <a:gd name="T5" fmla="*/ 13 h 52"/>
                    <a:gd name="T6" fmla="*/ 2 w 54"/>
                    <a:gd name="T7" fmla="*/ 33 h 52"/>
                    <a:gd name="T8" fmla="*/ 27 w 54"/>
                    <a:gd name="T9" fmla="*/ 52 h 52"/>
                    <a:gd name="T10" fmla="*/ 34 w 54"/>
                    <a:gd name="T11" fmla="*/ 52 h 52"/>
                    <a:gd name="T12" fmla="*/ 50 w 54"/>
                    <a:gd name="T13" fmla="*/ 39 h 52"/>
                    <a:gd name="T14" fmla="*/ 52 w 54"/>
                    <a:gd name="T15" fmla="*/ 19 h 52"/>
                    <a:gd name="T16" fmla="*/ 27 w 54"/>
                    <a:gd name="T17" fmla="*/ 0 h 52"/>
                    <a:gd name="T18" fmla="*/ 44 w 54"/>
                    <a:gd name="T19" fmla="*/ 36 h 52"/>
                    <a:gd name="T20" fmla="*/ 32 w 54"/>
                    <a:gd name="T21" fmla="*/ 46 h 52"/>
                    <a:gd name="T22" fmla="*/ 27 w 54"/>
                    <a:gd name="T23" fmla="*/ 46 h 52"/>
                    <a:gd name="T24" fmla="*/ 7 w 54"/>
                    <a:gd name="T25" fmla="*/ 31 h 52"/>
                    <a:gd name="T26" fmla="*/ 9 w 54"/>
                    <a:gd name="T27" fmla="*/ 16 h 52"/>
                    <a:gd name="T28" fmla="*/ 22 w 54"/>
                    <a:gd name="T29" fmla="*/ 7 h 52"/>
                    <a:gd name="T30" fmla="*/ 27 w 54"/>
                    <a:gd name="T31" fmla="*/ 6 h 52"/>
                    <a:gd name="T32" fmla="*/ 47 w 54"/>
                    <a:gd name="T33" fmla="*/ 21 h 52"/>
                    <a:gd name="T34" fmla="*/ 44 w 54"/>
                    <a:gd name="T35"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2">
                      <a:moveTo>
                        <a:pt x="27" y="0"/>
                      </a:moveTo>
                      <a:cubicBezTo>
                        <a:pt x="25" y="0"/>
                        <a:pt x="22" y="0"/>
                        <a:pt x="20" y="1"/>
                      </a:cubicBezTo>
                      <a:cubicBezTo>
                        <a:pt x="13" y="3"/>
                        <a:pt x="8" y="7"/>
                        <a:pt x="4" y="13"/>
                      </a:cubicBezTo>
                      <a:cubicBezTo>
                        <a:pt x="1" y="19"/>
                        <a:pt x="0" y="26"/>
                        <a:pt x="2" y="33"/>
                      </a:cubicBezTo>
                      <a:cubicBezTo>
                        <a:pt x="5" y="44"/>
                        <a:pt x="15" y="52"/>
                        <a:pt x="27" y="52"/>
                      </a:cubicBezTo>
                      <a:cubicBezTo>
                        <a:pt x="29" y="52"/>
                        <a:pt x="31" y="52"/>
                        <a:pt x="34" y="52"/>
                      </a:cubicBezTo>
                      <a:cubicBezTo>
                        <a:pt x="40" y="50"/>
                        <a:pt x="46" y="45"/>
                        <a:pt x="50" y="39"/>
                      </a:cubicBezTo>
                      <a:cubicBezTo>
                        <a:pt x="53" y="33"/>
                        <a:pt x="54" y="26"/>
                        <a:pt x="52" y="19"/>
                      </a:cubicBezTo>
                      <a:cubicBezTo>
                        <a:pt x="49" y="8"/>
                        <a:pt x="39" y="0"/>
                        <a:pt x="27" y="0"/>
                      </a:cubicBezTo>
                      <a:close/>
                      <a:moveTo>
                        <a:pt x="44" y="36"/>
                      </a:moveTo>
                      <a:cubicBezTo>
                        <a:pt x="42" y="41"/>
                        <a:pt x="37" y="44"/>
                        <a:pt x="32" y="46"/>
                      </a:cubicBezTo>
                      <a:cubicBezTo>
                        <a:pt x="30" y="46"/>
                        <a:pt x="29" y="46"/>
                        <a:pt x="27" y="46"/>
                      </a:cubicBezTo>
                      <a:cubicBezTo>
                        <a:pt x="18" y="46"/>
                        <a:pt x="10" y="40"/>
                        <a:pt x="7" y="31"/>
                      </a:cubicBezTo>
                      <a:cubicBezTo>
                        <a:pt x="6" y="26"/>
                        <a:pt x="7" y="21"/>
                        <a:pt x="9" y="16"/>
                      </a:cubicBezTo>
                      <a:cubicBezTo>
                        <a:pt x="12" y="11"/>
                        <a:pt x="16" y="8"/>
                        <a:pt x="22" y="7"/>
                      </a:cubicBezTo>
                      <a:cubicBezTo>
                        <a:pt x="23" y="6"/>
                        <a:pt x="25" y="6"/>
                        <a:pt x="27" y="6"/>
                      </a:cubicBezTo>
                      <a:cubicBezTo>
                        <a:pt x="36" y="6"/>
                        <a:pt x="44" y="12"/>
                        <a:pt x="47" y="21"/>
                      </a:cubicBezTo>
                      <a:cubicBezTo>
                        <a:pt x="48" y="26"/>
                        <a:pt x="47" y="32"/>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5" name="Freeform 86">
                  <a:extLst>
                    <a:ext uri="{FF2B5EF4-FFF2-40B4-BE49-F238E27FC236}">
                      <a16:creationId xmlns:a16="http://schemas.microsoft.com/office/drawing/2014/main" id="{A9427B06-940F-49C7-8ECF-45D5B464D73F}"/>
                    </a:ext>
                  </a:extLst>
                </p:cNvPr>
                <p:cNvSpPr>
                  <a:spLocks noEditPoints="1"/>
                </p:cNvSpPr>
                <p:nvPr/>
              </p:nvSpPr>
              <p:spPr bwMode="auto">
                <a:xfrm>
                  <a:off x="6137" y="3485"/>
                  <a:ext cx="283" cy="283"/>
                </a:xfrm>
                <a:custGeom>
                  <a:avLst/>
                  <a:gdLst>
                    <a:gd name="T0" fmla="*/ 128 w 134"/>
                    <a:gd name="T1" fmla="*/ 40 h 134"/>
                    <a:gd name="T2" fmla="*/ 112 w 134"/>
                    <a:gd name="T3" fmla="*/ 40 h 134"/>
                    <a:gd name="T4" fmla="*/ 110 w 134"/>
                    <a:gd name="T5" fmla="*/ 19 h 134"/>
                    <a:gd name="T6" fmla="*/ 91 w 134"/>
                    <a:gd name="T7" fmla="*/ 5 h 134"/>
                    <a:gd name="T8" fmla="*/ 79 w 134"/>
                    <a:gd name="T9" fmla="*/ 16 h 134"/>
                    <a:gd name="T10" fmla="*/ 63 w 134"/>
                    <a:gd name="T11" fmla="*/ 2 h 134"/>
                    <a:gd name="T12" fmla="*/ 40 w 134"/>
                    <a:gd name="T13" fmla="*/ 6 h 134"/>
                    <a:gd name="T14" fmla="*/ 40 w 134"/>
                    <a:gd name="T15" fmla="*/ 23 h 134"/>
                    <a:gd name="T16" fmla="*/ 18 w 134"/>
                    <a:gd name="T17" fmla="*/ 24 h 134"/>
                    <a:gd name="T18" fmla="*/ 4 w 134"/>
                    <a:gd name="T19" fmla="*/ 43 h 134"/>
                    <a:gd name="T20" fmla="*/ 16 w 134"/>
                    <a:gd name="T21" fmla="*/ 55 h 134"/>
                    <a:gd name="T22" fmla="*/ 2 w 134"/>
                    <a:gd name="T23" fmla="*/ 71 h 134"/>
                    <a:gd name="T24" fmla="*/ 6 w 134"/>
                    <a:gd name="T25" fmla="*/ 94 h 134"/>
                    <a:gd name="T26" fmla="*/ 22 w 134"/>
                    <a:gd name="T27" fmla="*/ 94 h 134"/>
                    <a:gd name="T28" fmla="*/ 24 w 134"/>
                    <a:gd name="T29" fmla="*/ 116 h 134"/>
                    <a:gd name="T30" fmla="*/ 43 w 134"/>
                    <a:gd name="T31" fmla="*/ 130 h 134"/>
                    <a:gd name="T32" fmla="*/ 54 w 134"/>
                    <a:gd name="T33" fmla="*/ 118 h 134"/>
                    <a:gd name="T34" fmla="*/ 71 w 134"/>
                    <a:gd name="T35" fmla="*/ 132 h 134"/>
                    <a:gd name="T36" fmla="*/ 74 w 134"/>
                    <a:gd name="T37" fmla="*/ 134 h 134"/>
                    <a:gd name="T38" fmla="*/ 96 w 134"/>
                    <a:gd name="T39" fmla="*/ 125 h 134"/>
                    <a:gd name="T40" fmla="*/ 103 w 134"/>
                    <a:gd name="T41" fmla="*/ 105 h 134"/>
                    <a:gd name="T42" fmla="*/ 119 w 134"/>
                    <a:gd name="T43" fmla="*/ 109 h 134"/>
                    <a:gd name="T44" fmla="*/ 129 w 134"/>
                    <a:gd name="T45" fmla="*/ 88 h 134"/>
                    <a:gd name="T46" fmla="*/ 119 w 134"/>
                    <a:gd name="T47" fmla="*/ 68 h 134"/>
                    <a:gd name="T48" fmla="*/ 134 w 134"/>
                    <a:gd name="T49" fmla="*/ 60 h 134"/>
                    <a:gd name="T50" fmla="*/ 113 w 134"/>
                    <a:gd name="T51" fmla="*/ 66 h 134"/>
                    <a:gd name="T52" fmla="*/ 113 w 134"/>
                    <a:gd name="T53" fmla="*/ 83 h 134"/>
                    <a:gd name="T54" fmla="*/ 116 w 134"/>
                    <a:gd name="T55" fmla="*/ 104 h 134"/>
                    <a:gd name="T56" fmla="*/ 100 w 134"/>
                    <a:gd name="T57" fmla="*/ 99 h 134"/>
                    <a:gd name="T58" fmla="*/ 88 w 134"/>
                    <a:gd name="T59" fmla="*/ 111 h 134"/>
                    <a:gd name="T60" fmla="*/ 75 w 134"/>
                    <a:gd name="T61" fmla="*/ 127 h 134"/>
                    <a:gd name="T62" fmla="*/ 68 w 134"/>
                    <a:gd name="T63" fmla="*/ 114 h 134"/>
                    <a:gd name="T64" fmla="*/ 67 w 134"/>
                    <a:gd name="T65" fmla="*/ 114 h 134"/>
                    <a:gd name="T66" fmla="*/ 51 w 134"/>
                    <a:gd name="T67" fmla="*/ 113 h 134"/>
                    <a:gd name="T68" fmla="*/ 30 w 134"/>
                    <a:gd name="T69" fmla="*/ 116 h 134"/>
                    <a:gd name="T70" fmla="*/ 35 w 134"/>
                    <a:gd name="T71" fmla="*/ 101 h 134"/>
                    <a:gd name="T72" fmla="*/ 23 w 134"/>
                    <a:gd name="T73" fmla="*/ 88 h 134"/>
                    <a:gd name="T74" fmla="*/ 7 w 134"/>
                    <a:gd name="T75" fmla="*/ 76 h 134"/>
                    <a:gd name="T76" fmla="*/ 21 w 134"/>
                    <a:gd name="T77" fmla="*/ 68 h 134"/>
                    <a:gd name="T78" fmla="*/ 21 w 134"/>
                    <a:gd name="T79" fmla="*/ 51 h 134"/>
                    <a:gd name="T80" fmla="*/ 18 w 134"/>
                    <a:gd name="T81" fmla="*/ 31 h 134"/>
                    <a:gd name="T82" fmla="*/ 34 w 134"/>
                    <a:gd name="T83" fmla="*/ 35 h 134"/>
                    <a:gd name="T84" fmla="*/ 46 w 134"/>
                    <a:gd name="T85" fmla="*/ 24 h 134"/>
                    <a:gd name="T86" fmla="*/ 59 w 134"/>
                    <a:gd name="T87" fmla="*/ 7 h 134"/>
                    <a:gd name="T88" fmla="*/ 66 w 134"/>
                    <a:gd name="T89" fmla="*/ 21 h 134"/>
                    <a:gd name="T90" fmla="*/ 80 w 134"/>
                    <a:gd name="T91" fmla="*/ 23 h 134"/>
                    <a:gd name="T92" fmla="*/ 91 w 134"/>
                    <a:gd name="T93" fmla="*/ 11 h 134"/>
                    <a:gd name="T94" fmla="*/ 98 w 134"/>
                    <a:gd name="T95" fmla="*/ 31 h 134"/>
                    <a:gd name="T96" fmla="*/ 108 w 134"/>
                    <a:gd name="T97" fmla="*/ 45 h 134"/>
                    <a:gd name="T98" fmla="*/ 123 w 134"/>
                    <a:gd name="T99" fmla="*/ 44 h 134"/>
                    <a:gd name="T100" fmla="*/ 115 w 134"/>
                    <a:gd name="T101" fmla="*/ 6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34">
                      <a:moveTo>
                        <a:pt x="134" y="60"/>
                      </a:moveTo>
                      <a:cubicBezTo>
                        <a:pt x="128" y="40"/>
                        <a:pt x="128" y="40"/>
                        <a:pt x="128" y="40"/>
                      </a:cubicBezTo>
                      <a:cubicBezTo>
                        <a:pt x="128" y="39"/>
                        <a:pt x="127" y="38"/>
                        <a:pt x="125" y="38"/>
                      </a:cubicBezTo>
                      <a:cubicBezTo>
                        <a:pt x="112" y="40"/>
                        <a:pt x="112" y="40"/>
                        <a:pt x="112" y="40"/>
                      </a:cubicBezTo>
                      <a:cubicBezTo>
                        <a:pt x="110" y="37"/>
                        <a:pt x="107" y="34"/>
                        <a:pt x="105" y="31"/>
                      </a:cubicBezTo>
                      <a:cubicBezTo>
                        <a:pt x="110" y="19"/>
                        <a:pt x="110" y="19"/>
                        <a:pt x="110" y="19"/>
                      </a:cubicBezTo>
                      <a:cubicBezTo>
                        <a:pt x="111" y="17"/>
                        <a:pt x="110" y="16"/>
                        <a:pt x="109" y="15"/>
                      </a:cubicBezTo>
                      <a:cubicBezTo>
                        <a:pt x="91" y="5"/>
                        <a:pt x="91" y="5"/>
                        <a:pt x="91" y="5"/>
                      </a:cubicBezTo>
                      <a:cubicBezTo>
                        <a:pt x="90" y="4"/>
                        <a:pt x="88" y="4"/>
                        <a:pt x="87" y="6"/>
                      </a:cubicBezTo>
                      <a:cubicBezTo>
                        <a:pt x="79" y="16"/>
                        <a:pt x="79" y="16"/>
                        <a:pt x="79" y="16"/>
                      </a:cubicBezTo>
                      <a:cubicBezTo>
                        <a:pt x="76" y="16"/>
                        <a:pt x="72" y="15"/>
                        <a:pt x="68" y="15"/>
                      </a:cubicBezTo>
                      <a:cubicBezTo>
                        <a:pt x="63" y="2"/>
                        <a:pt x="63" y="2"/>
                        <a:pt x="63" y="2"/>
                      </a:cubicBezTo>
                      <a:cubicBezTo>
                        <a:pt x="63" y="1"/>
                        <a:pt x="61" y="0"/>
                        <a:pt x="60" y="1"/>
                      </a:cubicBezTo>
                      <a:cubicBezTo>
                        <a:pt x="40" y="6"/>
                        <a:pt x="40" y="6"/>
                        <a:pt x="40" y="6"/>
                      </a:cubicBezTo>
                      <a:cubicBezTo>
                        <a:pt x="39" y="6"/>
                        <a:pt x="38" y="8"/>
                        <a:pt x="38" y="9"/>
                      </a:cubicBezTo>
                      <a:cubicBezTo>
                        <a:pt x="40" y="23"/>
                        <a:pt x="40" y="23"/>
                        <a:pt x="40" y="23"/>
                      </a:cubicBezTo>
                      <a:cubicBezTo>
                        <a:pt x="37" y="25"/>
                        <a:pt x="34" y="27"/>
                        <a:pt x="31" y="30"/>
                      </a:cubicBezTo>
                      <a:cubicBezTo>
                        <a:pt x="18" y="24"/>
                        <a:pt x="18" y="24"/>
                        <a:pt x="18" y="24"/>
                      </a:cubicBezTo>
                      <a:cubicBezTo>
                        <a:pt x="17" y="24"/>
                        <a:pt x="15" y="24"/>
                        <a:pt x="15" y="25"/>
                      </a:cubicBezTo>
                      <a:cubicBezTo>
                        <a:pt x="4" y="43"/>
                        <a:pt x="4" y="43"/>
                        <a:pt x="4" y="43"/>
                      </a:cubicBezTo>
                      <a:cubicBezTo>
                        <a:pt x="4" y="44"/>
                        <a:pt x="4" y="46"/>
                        <a:pt x="5" y="47"/>
                      </a:cubicBezTo>
                      <a:cubicBezTo>
                        <a:pt x="16" y="55"/>
                        <a:pt x="16" y="55"/>
                        <a:pt x="16" y="55"/>
                      </a:cubicBezTo>
                      <a:cubicBezTo>
                        <a:pt x="15" y="59"/>
                        <a:pt x="15" y="62"/>
                        <a:pt x="15" y="66"/>
                      </a:cubicBezTo>
                      <a:cubicBezTo>
                        <a:pt x="2" y="71"/>
                        <a:pt x="2" y="71"/>
                        <a:pt x="2" y="71"/>
                      </a:cubicBezTo>
                      <a:cubicBezTo>
                        <a:pt x="1" y="72"/>
                        <a:pt x="0" y="73"/>
                        <a:pt x="0" y="75"/>
                      </a:cubicBezTo>
                      <a:cubicBezTo>
                        <a:pt x="6" y="94"/>
                        <a:pt x="6" y="94"/>
                        <a:pt x="6" y="94"/>
                      </a:cubicBezTo>
                      <a:cubicBezTo>
                        <a:pt x="6" y="96"/>
                        <a:pt x="7" y="97"/>
                        <a:pt x="9" y="96"/>
                      </a:cubicBezTo>
                      <a:cubicBezTo>
                        <a:pt x="22" y="94"/>
                        <a:pt x="22" y="94"/>
                        <a:pt x="22" y="94"/>
                      </a:cubicBezTo>
                      <a:cubicBezTo>
                        <a:pt x="24" y="98"/>
                        <a:pt x="27" y="101"/>
                        <a:pt x="29" y="104"/>
                      </a:cubicBezTo>
                      <a:cubicBezTo>
                        <a:pt x="24" y="116"/>
                        <a:pt x="24" y="116"/>
                        <a:pt x="24" y="116"/>
                      </a:cubicBezTo>
                      <a:cubicBezTo>
                        <a:pt x="23" y="117"/>
                        <a:pt x="24" y="119"/>
                        <a:pt x="25" y="120"/>
                      </a:cubicBezTo>
                      <a:cubicBezTo>
                        <a:pt x="43" y="130"/>
                        <a:pt x="43" y="130"/>
                        <a:pt x="43" y="130"/>
                      </a:cubicBezTo>
                      <a:cubicBezTo>
                        <a:pt x="44" y="131"/>
                        <a:pt x="46" y="130"/>
                        <a:pt x="46" y="129"/>
                      </a:cubicBezTo>
                      <a:cubicBezTo>
                        <a:pt x="54" y="118"/>
                        <a:pt x="54" y="118"/>
                        <a:pt x="54" y="118"/>
                      </a:cubicBezTo>
                      <a:cubicBezTo>
                        <a:pt x="58" y="119"/>
                        <a:pt x="62" y="120"/>
                        <a:pt x="66" y="120"/>
                      </a:cubicBezTo>
                      <a:cubicBezTo>
                        <a:pt x="71" y="132"/>
                        <a:pt x="71" y="132"/>
                        <a:pt x="71" y="132"/>
                      </a:cubicBezTo>
                      <a:cubicBezTo>
                        <a:pt x="71" y="133"/>
                        <a:pt x="72" y="134"/>
                        <a:pt x="74" y="134"/>
                      </a:cubicBezTo>
                      <a:cubicBezTo>
                        <a:pt x="74" y="134"/>
                        <a:pt x="74" y="134"/>
                        <a:pt x="74" y="134"/>
                      </a:cubicBezTo>
                      <a:cubicBezTo>
                        <a:pt x="94" y="129"/>
                        <a:pt x="94" y="129"/>
                        <a:pt x="94" y="129"/>
                      </a:cubicBezTo>
                      <a:cubicBezTo>
                        <a:pt x="95" y="128"/>
                        <a:pt x="96" y="127"/>
                        <a:pt x="96" y="125"/>
                      </a:cubicBezTo>
                      <a:cubicBezTo>
                        <a:pt x="94" y="112"/>
                        <a:pt x="94" y="112"/>
                        <a:pt x="94" y="112"/>
                      </a:cubicBezTo>
                      <a:cubicBezTo>
                        <a:pt x="97" y="110"/>
                        <a:pt x="100" y="108"/>
                        <a:pt x="103" y="105"/>
                      </a:cubicBezTo>
                      <a:cubicBezTo>
                        <a:pt x="116" y="110"/>
                        <a:pt x="116" y="110"/>
                        <a:pt x="116" y="110"/>
                      </a:cubicBezTo>
                      <a:cubicBezTo>
                        <a:pt x="117" y="111"/>
                        <a:pt x="119" y="111"/>
                        <a:pt x="119" y="109"/>
                      </a:cubicBezTo>
                      <a:cubicBezTo>
                        <a:pt x="129" y="92"/>
                        <a:pt x="129" y="92"/>
                        <a:pt x="129" y="92"/>
                      </a:cubicBezTo>
                      <a:cubicBezTo>
                        <a:pt x="130" y="90"/>
                        <a:pt x="130" y="89"/>
                        <a:pt x="129" y="88"/>
                      </a:cubicBezTo>
                      <a:cubicBezTo>
                        <a:pt x="118" y="80"/>
                        <a:pt x="118" y="80"/>
                        <a:pt x="118" y="80"/>
                      </a:cubicBezTo>
                      <a:cubicBezTo>
                        <a:pt x="119" y="76"/>
                        <a:pt x="119" y="72"/>
                        <a:pt x="119" y="68"/>
                      </a:cubicBezTo>
                      <a:cubicBezTo>
                        <a:pt x="132" y="63"/>
                        <a:pt x="132" y="63"/>
                        <a:pt x="132" y="63"/>
                      </a:cubicBezTo>
                      <a:cubicBezTo>
                        <a:pt x="133" y="63"/>
                        <a:pt x="134" y="61"/>
                        <a:pt x="134" y="60"/>
                      </a:cubicBezTo>
                      <a:close/>
                      <a:moveTo>
                        <a:pt x="115" y="64"/>
                      </a:moveTo>
                      <a:cubicBezTo>
                        <a:pt x="114" y="64"/>
                        <a:pt x="113" y="65"/>
                        <a:pt x="113" y="66"/>
                      </a:cubicBezTo>
                      <a:cubicBezTo>
                        <a:pt x="113" y="71"/>
                        <a:pt x="113" y="76"/>
                        <a:pt x="111" y="80"/>
                      </a:cubicBezTo>
                      <a:cubicBezTo>
                        <a:pt x="111" y="81"/>
                        <a:pt x="112" y="83"/>
                        <a:pt x="113" y="83"/>
                      </a:cubicBezTo>
                      <a:cubicBezTo>
                        <a:pt x="123" y="91"/>
                        <a:pt x="123" y="91"/>
                        <a:pt x="123" y="91"/>
                      </a:cubicBezTo>
                      <a:cubicBezTo>
                        <a:pt x="116" y="104"/>
                        <a:pt x="116" y="104"/>
                        <a:pt x="116" y="104"/>
                      </a:cubicBezTo>
                      <a:cubicBezTo>
                        <a:pt x="104" y="99"/>
                        <a:pt x="104" y="99"/>
                        <a:pt x="104" y="99"/>
                      </a:cubicBezTo>
                      <a:cubicBezTo>
                        <a:pt x="103" y="98"/>
                        <a:pt x="101" y="98"/>
                        <a:pt x="100" y="99"/>
                      </a:cubicBezTo>
                      <a:cubicBezTo>
                        <a:pt x="97" y="103"/>
                        <a:pt x="93" y="106"/>
                        <a:pt x="89" y="108"/>
                      </a:cubicBezTo>
                      <a:cubicBezTo>
                        <a:pt x="88" y="108"/>
                        <a:pt x="88" y="110"/>
                        <a:pt x="88" y="111"/>
                      </a:cubicBezTo>
                      <a:cubicBezTo>
                        <a:pt x="90" y="124"/>
                        <a:pt x="90" y="124"/>
                        <a:pt x="90" y="124"/>
                      </a:cubicBezTo>
                      <a:cubicBezTo>
                        <a:pt x="75" y="127"/>
                        <a:pt x="75" y="127"/>
                        <a:pt x="75" y="127"/>
                      </a:cubicBezTo>
                      <a:cubicBezTo>
                        <a:pt x="71" y="116"/>
                        <a:pt x="71" y="116"/>
                        <a:pt x="71" y="116"/>
                      </a:cubicBezTo>
                      <a:cubicBezTo>
                        <a:pt x="70" y="114"/>
                        <a:pt x="69" y="114"/>
                        <a:pt x="68" y="114"/>
                      </a:cubicBezTo>
                      <a:cubicBezTo>
                        <a:pt x="68" y="114"/>
                        <a:pt x="68" y="114"/>
                        <a:pt x="68" y="114"/>
                      </a:cubicBezTo>
                      <a:cubicBezTo>
                        <a:pt x="67" y="114"/>
                        <a:pt x="67" y="114"/>
                        <a:pt x="67" y="114"/>
                      </a:cubicBezTo>
                      <a:cubicBezTo>
                        <a:pt x="63" y="114"/>
                        <a:pt x="58" y="113"/>
                        <a:pt x="54" y="112"/>
                      </a:cubicBezTo>
                      <a:cubicBezTo>
                        <a:pt x="53" y="111"/>
                        <a:pt x="52" y="112"/>
                        <a:pt x="51" y="113"/>
                      </a:cubicBezTo>
                      <a:cubicBezTo>
                        <a:pt x="43" y="123"/>
                        <a:pt x="43" y="123"/>
                        <a:pt x="43" y="123"/>
                      </a:cubicBezTo>
                      <a:cubicBezTo>
                        <a:pt x="30" y="116"/>
                        <a:pt x="30" y="116"/>
                        <a:pt x="30" y="116"/>
                      </a:cubicBezTo>
                      <a:cubicBezTo>
                        <a:pt x="36" y="104"/>
                        <a:pt x="36" y="104"/>
                        <a:pt x="36" y="104"/>
                      </a:cubicBezTo>
                      <a:cubicBezTo>
                        <a:pt x="36" y="103"/>
                        <a:pt x="36" y="102"/>
                        <a:pt x="35" y="101"/>
                      </a:cubicBezTo>
                      <a:cubicBezTo>
                        <a:pt x="32" y="97"/>
                        <a:pt x="29" y="94"/>
                        <a:pt x="26" y="90"/>
                      </a:cubicBezTo>
                      <a:cubicBezTo>
                        <a:pt x="26" y="89"/>
                        <a:pt x="25" y="88"/>
                        <a:pt x="23" y="88"/>
                      </a:cubicBezTo>
                      <a:cubicBezTo>
                        <a:pt x="11" y="90"/>
                        <a:pt x="11" y="90"/>
                        <a:pt x="11" y="90"/>
                      </a:cubicBezTo>
                      <a:cubicBezTo>
                        <a:pt x="7" y="76"/>
                        <a:pt x="7" y="76"/>
                        <a:pt x="7" y="76"/>
                      </a:cubicBezTo>
                      <a:cubicBezTo>
                        <a:pt x="19" y="71"/>
                        <a:pt x="19" y="71"/>
                        <a:pt x="19" y="71"/>
                      </a:cubicBezTo>
                      <a:cubicBezTo>
                        <a:pt x="20" y="71"/>
                        <a:pt x="21" y="69"/>
                        <a:pt x="21" y="68"/>
                      </a:cubicBezTo>
                      <a:cubicBezTo>
                        <a:pt x="21" y="64"/>
                        <a:pt x="21" y="59"/>
                        <a:pt x="22" y="54"/>
                      </a:cubicBezTo>
                      <a:cubicBezTo>
                        <a:pt x="23" y="53"/>
                        <a:pt x="22" y="52"/>
                        <a:pt x="21" y="51"/>
                      </a:cubicBezTo>
                      <a:cubicBezTo>
                        <a:pt x="11" y="44"/>
                        <a:pt x="11" y="44"/>
                        <a:pt x="11" y="44"/>
                      </a:cubicBezTo>
                      <a:cubicBezTo>
                        <a:pt x="18" y="31"/>
                        <a:pt x="18" y="31"/>
                        <a:pt x="18" y="31"/>
                      </a:cubicBezTo>
                      <a:cubicBezTo>
                        <a:pt x="30" y="36"/>
                        <a:pt x="30" y="36"/>
                        <a:pt x="30" y="36"/>
                      </a:cubicBezTo>
                      <a:cubicBezTo>
                        <a:pt x="31" y="36"/>
                        <a:pt x="33" y="36"/>
                        <a:pt x="34" y="35"/>
                      </a:cubicBezTo>
                      <a:cubicBezTo>
                        <a:pt x="37" y="32"/>
                        <a:pt x="41" y="29"/>
                        <a:pt x="45" y="27"/>
                      </a:cubicBezTo>
                      <a:cubicBezTo>
                        <a:pt x="46" y="26"/>
                        <a:pt x="46" y="25"/>
                        <a:pt x="46" y="24"/>
                      </a:cubicBezTo>
                      <a:cubicBezTo>
                        <a:pt x="44" y="11"/>
                        <a:pt x="44" y="11"/>
                        <a:pt x="44" y="11"/>
                      </a:cubicBezTo>
                      <a:cubicBezTo>
                        <a:pt x="59" y="7"/>
                        <a:pt x="59" y="7"/>
                        <a:pt x="59" y="7"/>
                      </a:cubicBezTo>
                      <a:cubicBezTo>
                        <a:pt x="63" y="19"/>
                        <a:pt x="63" y="19"/>
                        <a:pt x="63" y="19"/>
                      </a:cubicBezTo>
                      <a:cubicBezTo>
                        <a:pt x="64" y="20"/>
                        <a:pt x="65" y="21"/>
                        <a:pt x="66" y="21"/>
                      </a:cubicBezTo>
                      <a:cubicBezTo>
                        <a:pt x="67" y="21"/>
                        <a:pt x="67" y="21"/>
                        <a:pt x="67" y="21"/>
                      </a:cubicBezTo>
                      <a:cubicBezTo>
                        <a:pt x="71" y="21"/>
                        <a:pt x="76" y="22"/>
                        <a:pt x="80" y="23"/>
                      </a:cubicBezTo>
                      <a:cubicBezTo>
                        <a:pt x="81" y="23"/>
                        <a:pt x="82" y="23"/>
                        <a:pt x="83" y="22"/>
                      </a:cubicBezTo>
                      <a:cubicBezTo>
                        <a:pt x="91" y="11"/>
                        <a:pt x="91" y="11"/>
                        <a:pt x="91" y="11"/>
                      </a:cubicBezTo>
                      <a:cubicBezTo>
                        <a:pt x="104" y="19"/>
                        <a:pt x="104" y="19"/>
                        <a:pt x="104" y="19"/>
                      </a:cubicBezTo>
                      <a:cubicBezTo>
                        <a:pt x="98" y="31"/>
                        <a:pt x="98" y="31"/>
                        <a:pt x="98" y="31"/>
                      </a:cubicBezTo>
                      <a:cubicBezTo>
                        <a:pt x="98" y="32"/>
                        <a:pt x="98" y="33"/>
                        <a:pt x="99" y="34"/>
                      </a:cubicBezTo>
                      <a:cubicBezTo>
                        <a:pt x="102" y="37"/>
                        <a:pt x="105" y="41"/>
                        <a:pt x="108" y="45"/>
                      </a:cubicBezTo>
                      <a:cubicBezTo>
                        <a:pt x="108" y="46"/>
                        <a:pt x="109" y="47"/>
                        <a:pt x="111" y="46"/>
                      </a:cubicBezTo>
                      <a:cubicBezTo>
                        <a:pt x="123" y="44"/>
                        <a:pt x="123" y="44"/>
                        <a:pt x="123" y="44"/>
                      </a:cubicBezTo>
                      <a:cubicBezTo>
                        <a:pt x="127" y="59"/>
                        <a:pt x="127" y="59"/>
                        <a:pt x="127" y="59"/>
                      </a:cubicBezTo>
                      <a:lnTo>
                        <a:pt x="115"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6" name="Freeform 87">
                  <a:extLst>
                    <a:ext uri="{FF2B5EF4-FFF2-40B4-BE49-F238E27FC236}">
                      <a16:creationId xmlns:a16="http://schemas.microsoft.com/office/drawing/2014/main" id="{7E811A33-FE61-4D8B-9EAC-BA0840C91666}"/>
                    </a:ext>
                  </a:extLst>
                </p:cNvPr>
                <p:cNvSpPr>
                  <a:spLocks noEditPoints="1"/>
                </p:cNvSpPr>
                <p:nvPr/>
              </p:nvSpPr>
              <p:spPr bwMode="auto">
                <a:xfrm>
                  <a:off x="6202" y="3555"/>
                  <a:ext cx="153" cy="146"/>
                </a:xfrm>
                <a:custGeom>
                  <a:avLst/>
                  <a:gdLst>
                    <a:gd name="T0" fmla="*/ 36 w 72"/>
                    <a:gd name="T1" fmla="*/ 0 h 69"/>
                    <a:gd name="T2" fmla="*/ 27 w 72"/>
                    <a:gd name="T3" fmla="*/ 1 h 69"/>
                    <a:gd name="T4" fmla="*/ 6 w 72"/>
                    <a:gd name="T5" fmla="*/ 17 h 69"/>
                    <a:gd name="T6" fmla="*/ 3 w 72"/>
                    <a:gd name="T7" fmla="*/ 43 h 69"/>
                    <a:gd name="T8" fmla="*/ 36 w 72"/>
                    <a:gd name="T9" fmla="*/ 69 h 69"/>
                    <a:gd name="T10" fmla="*/ 45 w 72"/>
                    <a:gd name="T11" fmla="*/ 68 h 69"/>
                    <a:gd name="T12" fmla="*/ 66 w 72"/>
                    <a:gd name="T13" fmla="*/ 52 h 69"/>
                    <a:gd name="T14" fmla="*/ 69 w 72"/>
                    <a:gd name="T15" fmla="*/ 25 h 69"/>
                    <a:gd name="T16" fmla="*/ 36 w 72"/>
                    <a:gd name="T17" fmla="*/ 0 h 69"/>
                    <a:gd name="T18" fmla="*/ 61 w 72"/>
                    <a:gd name="T19" fmla="*/ 49 h 69"/>
                    <a:gd name="T20" fmla="*/ 43 w 72"/>
                    <a:gd name="T21" fmla="*/ 62 h 69"/>
                    <a:gd name="T22" fmla="*/ 36 w 72"/>
                    <a:gd name="T23" fmla="*/ 63 h 69"/>
                    <a:gd name="T24" fmla="*/ 8 w 72"/>
                    <a:gd name="T25" fmla="*/ 42 h 69"/>
                    <a:gd name="T26" fmla="*/ 11 w 72"/>
                    <a:gd name="T27" fmla="*/ 20 h 69"/>
                    <a:gd name="T28" fmla="*/ 29 w 72"/>
                    <a:gd name="T29" fmla="*/ 7 h 69"/>
                    <a:gd name="T30" fmla="*/ 36 w 72"/>
                    <a:gd name="T31" fmla="*/ 6 h 69"/>
                    <a:gd name="T32" fmla="*/ 64 w 72"/>
                    <a:gd name="T33" fmla="*/ 27 h 69"/>
                    <a:gd name="T34" fmla="*/ 61 w 72"/>
                    <a:gd name="T35"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69">
                      <a:moveTo>
                        <a:pt x="36" y="0"/>
                      </a:moveTo>
                      <a:cubicBezTo>
                        <a:pt x="33" y="0"/>
                        <a:pt x="30" y="0"/>
                        <a:pt x="27" y="1"/>
                      </a:cubicBezTo>
                      <a:cubicBezTo>
                        <a:pt x="18" y="3"/>
                        <a:pt x="11" y="9"/>
                        <a:pt x="6" y="17"/>
                      </a:cubicBezTo>
                      <a:cubicBezTo>
                        <a:pt x="1" y="25"/>
                        <a:pt x="0" y="34"/>
                        <a:pt x="3" y="43"/>
                      </a:cubicBezTo>
                      <a:cubicBezTo>
                        <a:pt x="7" y="58"/>
                        <a:pt x="20" y="69"/>
                        <a:pt x="36" y="69"/>
                      </a:cubicBezTo>
                      <a:cubicBezTo>
                        <a:pt x="39" y="69"/>
                        <a:pt x="42" y="68"/>
                        <a:pt x="45" y="68"/>
                      </a:cubicBezTo>
                      <a:cubicBezTo>
                        <a:pt x="54" y="65"/>
                        <a:pt x="61" y="60"/>
                        <a:pt x="66" y="52"/>
                      </a:cubicBezTo>
                      <a:cubicBezTo>
                        <a:pt x="70" y="44"/>
                        <a:pt x="72" y="34"/>
                        <a:pt x="69" y="25"/>
                      </a:cubicBezTo>
                      <a:cubicBezTo>
                        <a:pt x="65" y="10"/>
                        <a:pt x="52" y="0"/>
                        <a:pt x="36" y="0"/>
                      </a:cubicBezTo>
                      <a:close/>
                      <a:moveTo>
                        <a:pt x="61" y="49"/>
                      </a:moveTo>
                      <a:cubicBezTo>
                        <a:pt x="57" y="55"/>
                        <a:pt x="51" y="60"/>
                        <a:pt x="43" y="62"/>
                      </a:cubicBezTo>
                      <a:cubicBezTo>
                        <a:pt x="41" y="63"/>
                        <a:pt x="38" y="63"/>
                        <a:pt x="36" y="63"/>
                      </a:cubicBezTo>
                      <a:cubicBezTo>
                        <a:pt x="23" y="63"/>
                        <a:pt x="12" y="54"/>
                        <a:pt x="8" y="42"/>
                      </a:cubicBezTo>
                      <a:cubicBezTo>
                        <a:pt x="6" y="34"/>
                        <a:pt x="7" y="27"/>
                        <a:pt x="11" y="20"/>
                      </a:cubicBezTo>
                      <a:cubicBezTo>
                        <a:pt x="15" y="13"/>
                        <a:pt x="21" y="9"/>
                        <a:pt x="29" y="7"/>
                      </a:cubicBezTo>
                      <a:cubicBezTo>
                        <a:pt x="31" y="6"/>
                        <a:pt x="34" y="6"/>
                        <a:pt x="36" y="6"/>
                      </a:cubicBezTo>
                      <a:cubicBezTo>
                        <a:pt x="49" y="6"/>
                        <a:pt x="60" y="14"/>
                        <a:pt x="64" y="27"/>
                      </a:cubicBezTo>
                      <a:cubicBezTo>
                        <a:pt x="66" y="34"/>
                        <a:pt x="64" y="42"/>
                        <a:pt x="6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7" name="Freeform 88">
                  <a:extLst>
                    <a:ext uri="{FF2B5EF4-FFF2-40B4-BE49-F238E27FC236}">
                      <a16:creationId xmlns:a16="http://schemas.microsoft.com/office/drawing/2014/main" id="{60763CA6-0F3D-41F2-8739-A0EDC4784793}"/>
                    </a:ext>
                  </a:extLst>
                </p:cNvPr>
                <p:cNvSpPr>
                  <a:spLocks/>
                </p:cNvSpPr>
                <p:nvPr/>
              </p:nvSpPr>
              <p:spPr bwMode="auto">
                <a:xfrm>
                  <a:off x="6217" y="3777"/>
                  <a:ext cx="40" cy="82"/>
                </a:xfrm>
                <a:custGeom>
                  <a:avLst/>
                  <a:gdLst>
                    <a:gd name="T0" fmla="*/ 17 w 19"/>
                    <a:gd name="T1" fmla="*/ 1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1"/>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8" name="Freeform 89">
                  <a:extLst>
                    <a:ext uri="{FF2B5EF4-FFF2-40B4-BE49-F238E27FC236}">
                      <a16:creationId xmlns:a16="http://schemas.microsoft.com/office/drawing/2014/main" id="{6B2C9FE1-EDA0-4C27-903E-C17B8AE3E36D}"/>
                    </a:ext>
                  </a:extLst>
                </p:cNvPr>
                <p:cNvSpPr>
                  <a:spLocks/>
                </p:cNvSpPr>
                <p:nvPr/>
              </p:nvSpPr>
              <p:spPr bwMode="auto">
                <a:xfrm>
                  <a:off x="6357" y="3777"/>
                  <a:ext cx="40" cy="82"/>
                </a:xfrm>
                <a:custGeom>
                  <a:avLst/>
                  <a:gdLst>
                    <a:gd name="T0" fmla="*/ 17 w 19"/>
                    <a:gd name="T1" fmla="*/ 1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1"/>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09" name="Freeform 90">
                  <a:extLst>
                    <a:ext uri="{FF2B5EF4-FFF2-40B4-BE49-F238E27FC236}">
                      <a16:creationId xmlns:a16="http://schemas.microsoft.com/office/drawing/2014/main" id="{7427A0A9-E4EE-4973-96D1-690BDE4A4753}"/>
                    </a:ext>
                  </a:extLst>
                </p:cNvPr>
                <p:cNvSpPr>
                  <a:spLocks noEditPoints="1"/>
                </p:cNvSpPr>
                <p:nvPr/>
              </p:nvSpPr>
              <p:spPr bwMode="auto">
                <a:xfrm>
                  <a:off x="6287" y="3777"/>
                  <a:ext cx="59" cy="84"/>
                </a:xfrm>
                <a:custGeom>
                  <a:avLst/>
                  <a:gdLst>
                    <a:gd name="T0" fmla="*/ 14 w 28"/>
                    <a:gd name="T1" fmla="*/ 0 h 40"/>
                    <a:gd name="T2" fmla="*/ 0 w 28"/>
                    <a:gd name="T3" fmla="*/ 20 h 40"/>
                    <a:gd name="T4" fmla="*/ 14 w 28"/>
                    <a:gd name="T5" fmla="*/ 40 h 40"/>
                    <a:gd name="T6" fmla="*/ 28 w 28"/>
                    <a:gd name="T7" fmla="*/ 20 h 40"/>
                    <a:gd name="T8" fmla="*/ 14 w 28"/>
                    <a:gd name="T9" fmla="*/ 0 h 40"/>
                    <a:gd name="T10" fmla="*/ 14 w 28"/>
                    <a:gd name="T11" fmla="*/ 34 h 40"/>
                    <a:gd name="T12" fmla="*/ 6 w 28"/>
                    <a:gd name="T13" fmla="*/ 20 h 40"/>
                    <a:gd name="T14" fmla="*/ 14 w 28"/>
                    <a:gd name="T15" fmla="*/ 6 h 40"/>
                    <a:gd name="T16" fmla="*/ 22 w 28"/>
                    <a:gd name="T17" fmla="*/ 20 h 40"/>
                    <a:gd name="T18" fmla="*/ 14 w 28"/>
                    <a:gd name="T1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0"/>
                      </a:moveTo>
                      <a:cubicBezTo>
                        <a:pt x="6" y="0"/>
                        <a:pt x="0" y="9"/>
                        <a:pt x="0" y="20"/>
                      </a:cubicBezTo>
                      <a:cubicBezTo>
                        <a:pt x="0" y="32"/>
                        <a:pt x="6" y="40"/>
                        <a:pt x="14" y="40"/>
                      </a:cubicBezTo>
                      <a:cubicBezTo>
                        <a:pt x="22" y="40"/>
                        <a:pt x="28" y="32"/>
                        <a:pt x="28" y="20"/>
                      </a:cubicBezTo>
                      <a:cubicBezTo>
                        <a:pt x="28" y="9"/>
                        <a:pt x="22" y="0"/>
                        <a:pt x="14" y="0"/>
                      </a:cubicBezTo>
                      <a:close/>
                      <a:moveTo>
                        <a:pt x="14" y="34"/>
                      </a:moveTo>
                      <a:cubicBezTo>
                        <a:pt x="10" y="34"/>
                        <a:pt x="6" y="28"/>
                        <a:pt x="6" y="20"/>
                      </a:cubicBezTo>
                      <a:cubicBezTo>
                        <a:pt x="6" y="13"/>
                        <a:pt x="10" y="6"/>
                        <a:pt x="14" y="6"/>
                      </a:cubicBezTo>
                      <a:cubicBezTo>
                        <a:pt x="18" y="6"/>
                        <a:pt x="22" y="13"/>
                        <a:pt x="22" y="20"/>
                      </a:cubicBezTo>
                      <a:cubicBezTo>
                        <a:pt x="22" y="28"/>
                        <a:pt x="18"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0" name="Freeform 91">
                  <a:extLst>
                    <a:ext uri="{FF2B5EF4-FFF2-40B4-BE49-F238E27FC236}">
                      <a16:creationId xmlns:a16="http://schemas.microsoft.com/office/drawing/2014/main" id="{C9F169BF-2506-43B1-AFE6-840F9FCB05D5}"/>
                    </a:ext>
                  </a:extLst>
                </p:cNvPr>
                <p:cNvSpPr>
                  <a:spLocks/>
                </p:cNvSpPr>
                <p:nvPr/>
              </p:nvSpPr>
              <p:spPr bwMode="auto">
                <a:xfrm>
                  <a:off x="5932" y="3711"/>
                  <a:ext cx="40" cy="83"/>
                </a:xfrm>
                <a:custGeom>
                  <a:avLst/>
                  <a:gdLst>
                    <a:gd name="T0" fmla="*/ 17 w 19"/>
                    <a:gd name="T1" fmla="*/ 0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0"/>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1" name="Freeform 92">
                  <a:extLst>
                    <a:ext uri="{FF2B5EF4-FFF2-40B4-BE49-F238E27FC236}">
                      <a16:creationId xmlns:a16="http://schemas.microsoft.com/office/drawing/2014/main" id="{88BA6C6E-B865-43BB-88EE-8AA8CF63B8D4}"/>
                    </a:ext>
                  </a:extLst>
                </p:cNvPr>
                <p:cNvSpPr>
                  <a:spLocks noEditPoints="1"/>
                </p:cNvSpPr>
                <p:nvPr/>
              </p:nvSpPr>
              <p:spPr bwMode="auto">
                <a:xfrm>
                  <a:off x="5862" y="3711"/>
                  <a:ext cx="59" cy="85"/>
                </a:xfrm>
                <a:custGeom>
                  <a:avLst/>
                  <a:gdLst>
                    <a:gd name="T0" fmla="*/ 14 w 28"/>
                    <a:gd name="T1" fmla="*/ 0 h 40"/>
                    <a:gd name="T2" fmla="*/ 0 w 28"/>
                    <a:gd name="T3" fmla="*/ 20 h 40"/>
                    <a:gd name="T4" fmla="*/ 14 w 28"/>
                    <a:gd name="T5" fmla="*/ 40 h 40"/>
                    <a:gd name="T6" fmla="*/ 28 w 28"/>
                    <a:gd name="T7" fmla="*/ 20 h 40"/>
                    <a:gd name="T8" fmla="*/ 14 w 28"/>
                    <a:gd name="T9" fmla="*/ 0 h 40"/>
                    <a:gd name="T10" fmla="*/ 14 w 28"/>
                    <a:gd name="T11" fmla="*/ 34 h 40"/>
                    <a:gd name="T12" fmla="*/ 6 w 28"/>
                    <a:gd name="T13" fmla="*/ 20 h 40"/>
                    <a:gd name="T14" fmla="*/ 14 w 28"/>
                    <a:gd name="T15" fmla="*/ 6 h 40"/>
                    <a:gd name="T16" fmla="*/ 22 w 28"/>
                    <a:gd name="T17" fmla="*/ 20 h 40"/>
                    <a:gd name="T18" fmla="*/ 14 w 28"/>
                    <a:gd name="T1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0"/>
                      </a:moveTo>
                      <a:cubicBezTo>
                        <a:pt x="6" y="0"/>
                        <a:pt x="0" y="9"/>
                        <a:pt x="0" y="20"/>
                      </a:cubicBezTo>
                      <a:cubicBezTo>
                        <a:pt x="0" y="31"/>
                        <a:pt x="6" y="40"/>
                        <a:pt x="14" y="40"/>
                      </a:cubicBezTo>
                      <a:cubicBezTo>
                        <a:pt x="22" y="40"/>
                        <a:pt x="28" y="31"/>
                        <a:pt x="28" y="20"/>
                      </a:cubicBezTo>
                      <a:cubicBezTo>
                        <a:pt x="28" y="9"/>
                        <a:pt x="22" y="0"/>
                        <a:pt x="14" y="0"/>
                      </a:cubicBezTo>
                      <a:close/>
                      <a:moveTo>
                        <a:pt x="14" y="34"/>
                      </a:moveTo>
                      <a:cubicBezTo>
                        <a:pt x="10" y="34"/>
                        <a:pt x="6" y="28"/>
                        <a:pt x="6" y="20"/>
                      </a:cubicBezTo>
                      <a:cubicBezTo>
                        <a:pt x="6" y="13"/>
                        <a:pt x="10" y="6"/>
                        <a:pt x="14" y="6"/>
                      </a:cubicBezTo>
                      <a:cubicBezTo>
                        <a:pt x="18" y="6"/>
                        <a:pt x="22" y="13"/>
                        <a:pt x="22" y="20"/>
                      </a:cubicBezTo>
                      <a:cubicBezTo>
                        <a:pt x="22" y="28"/>
                        <a:pt x="18"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2" name="Freeform 93">
                  <a:extLst>
                    <a:ext uri="{FF2B5EF4-FFF2-40B4-BE49-F238E27FC236}">
                      <a16:creationId xmlns:a16="http://schemas.microsoft.com/office/drawing/2014/main" id="{45A81650-B51E-4F0F-A7A7-70D313F1E0D5}"/>
                    </a:ext>
                  </a:extLst>
                </p:cNvPr>
                <p:cNvSpPr>
                  <a:spLocks/>
                </p:cNvSpPr>
                <p:nvPr/>
              </p:nvSpPr>
              <p:spPr bwMode="auto">
                <a:xfrm>
                  <a:off x="6205" y="3382"/>
                  <a:ext cx="40" cy="84"/>
                </a:xfrm>
                <a:custGeom>
                  <a:avLst/>
                  <a:gdLst>
                    <a:gd name="T0" fmla="*/ 13 w 19"/>
                    <a:gd name="T1" fmla="*/ 11 h 40"/>
                    <a:gd name="T2" fmla="*/ 13 w 19"/>
                    <a:gd name="T3" fmla="*/ 40 h 40"/>
                    <a:gd name="T4" fmla="*/ 19 w 19"/>
                    <a:gd name="T5" fmla="*/ 40 h 40"/>
                    <a:gd name="T6" fmla="*/ 19 w 19"/>
                    <a:gd name="T7" fmla="*/ 4 h 40"/>
                    <a:gd name="T8" fmla="*/ 17 w 19"/>
                    <a:gd name="T9" fmla="*/ 1 h 40"/>
                    <a:gd name="T10" fmla="*/ 14 w 19"/>
                    <a:gd name="T11" fmla="*/ 1 h 40"/>
                    <a:gd name="T12" fmla="*/ 0 w 19"/>
                    <a:gd name="T13" fmla="*/ 14 h 40"/>
                    <a:gd name="T14" fmla="*/ 4 w 19"/>
                    <a:gd name="T15" fmla="*/ 19 h 40"/>
                    <a:gd name="T16" fmla="*/ 13 w 19"/>
                    <a:gd name="T1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0">
                      <a:moveTo>
                        <a:pt x="13" y="11"/>
                      </a:moveTo>
                      <a:cubicBezTo>
                        <a:pt x="13" y="40"/>
                        <a:pt x="13" y="40"/>
                        <a:pt x="13" y="40"/>
                      </a:cubicBezTo>
                      <a:cubicBezTo>
                        <a:pt x="19" y="40"/>
                        <a:pt x="19" y="40"/>
                        <a:pt x="19" y="40"/>
                      </a:cubicBezTo>
                      <a:cubicBezTo>
                        <a:pt x="19" y="4"/>
                        <a:pt x="19" y="4"/>
                        <a:pt x="19" y="4"/>
                      </a:cubicBezTo>
                      <a:cubicBezTo>
                        <a:pt x="19" y="2"/>
                        <a:pt x="18" y="1"/>
                        <a:pt x="17" y="1"/>
                      </a:cubicBezTo>
                      <a:cubicBezTo>
                        <a:pt x="16" y="0"/>
                        <a:pt x="15" y="1"/>
                        <a:pt x="14" y="1"/>
                      </a:cubicBezTo>
                      <a:cubicBezTo>
                        <a:pt x="0" y="14"/>
                        <a:pt x="0" y="14"/>
                        <a:pt x="0" y="14"/>
                      </a:cubicBezTo>
                      <a:cubicBezTo>
                        <a:pt x="4" y="19"/>
                        <a:pt x="4" y="19"/>
                        <a:pt x="4" y="19"/>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3" name="Freeform 94">
                  <a:extLst>
                    <a:ext uri="{FF2B5EF4-FFF2-40B4-BE49-F238E27FC236}">
                      <a16:creationId xmlns:a16="http://schemas.microsoft.com/office/drawing/2014/main" id="{1528583D-A549-44DB-A776-AE01742C6A2F}"/>
                    </a:ext>
                  </a:extLst>
                </p:cNvPr>
                <p:cNvSpPr>
                  <a:spLocks/>
                </p:cNvSpPr>
                <p:nvPr/>
              </p:nvSpPr>
              <p:spPr bwMode="auto">
                <a:xfrm>
                  <a:off x="6344" y="3382"/>
                  <a:ext cx="40" cy="84"/>
                </a:xfrm>
                <a:custGeom>
                  <a:avLst/>
                  <a:gdLst>
                    <a:gd name="T0" fmla="*/ 13 w 19"/>
                    <a:gd name="T1" fmla="*/ 11 h 40"/>
                    <a:gd name="T2" fmla="*/ 13 w 19"/>
                    <a:gd name="T3" fmla="*/ 40 h 40"/>
                    <a:gd name="T4" fmla="*/ 19 w 19"/>
                    <a:gd name="T5" fmla="*/ 40 h 40"/>
                    <a:gd name="T6" fmla="*/ 19 w 19"/>
                    <a:gd name="T7" fmla="*/ 4 h 40"/>
                    <a:gd name="T8" fmla="*/ 17 w 19"/>
                    <a:gd name="T9" fmla="*/ 1 h 40"/>
                    <a:gd name="T10" fmla="*/ 14 w 19"/>
                    <a:gd name="T11" fmla="*/ 1 h 40"/>
                    <a:gd name="T12" fmla="*/ 0 w 19"/>
                    <a:gd name="T13" fmla="*/ 14 h 40"/>
                    <a:gd name="T14" fmla="*/ 5 w 19"/>
                    <a:gd name="T15" fmla="*/ 19 h 40"/>
                    <a:gd name="T16" fmla="*/ 13 w 19"/>
                    <a:gd name="T1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0">
                      <a:moveTo>
                        <a:pt x="13" y="11"/>
                      </a:moveTo>
                      <a:cubicBezTo>
                        <a:pt x="13" y="40"/>
                        <a:pt x="13" y="40"/>
                        <a:pt x="13" y="40"/>
                      </a:cubicBezTo>
                      <a:cubicBezTo>
                        <a:pt x="19" y="40"/>
                        <a:pt x="19" y="40"/>
                        <a:pt x="19" y="40"/>
                      </a:cubicBezTo>
                      <a:cubicBezTo>
                        <a:pt x="19" y="4"/>
                        <a:pt x="19" y="4"/>
                        <a:pt x="19" y="4"/>
                      </a:cubicBezTo>
                      <a:cubicBezTo>
                        <a:pt x="19" y="2"/>
                        <a:pt x="19" y="1"/>
                        <a:pt x="17" y="1"/>
                      </a:cubicBezTo>
                      <a:cubicBezTo>
                        <a:pt x="16" y="0"/>
                        <a:pt x="15" y="1"/>
                        <a:pt x="14" y="1"/>
                      </a:cubicBezTo>
                      <a:cubicBezTo>
                        <a:pt x="0" y="14"/>
                        <a:pt x="0" y="14"/>
                        <a:pt x="0" y="14"/>
                      </a:cubicBezTo>
                      <a:cubicBezTo>
                        <a:pt x="5" y="19"/>
                        <a:pt x="5" y="19"/>
                        <a:pt x="5" y="19"/>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4" name="Freeform 95">
                  <a:extLst>
                    <a:ext uri="{FF2B5EF4-FFF2-40B4-BE49-F238E27FC236}">
                      <a16:creationId xmlns:a16="http://schemas.microsoft.com/office/drawing/2014/main" id="{3BD82085-FFF7-47F7-AA1F-33E2B06546E5}"/>
                    </a:ext>
                  </a:extLst>
                </p:cNvPr>
                <p:cNvSpPr>
                  <a:spLocks noEditPoints="1"/>
                </p:cNvSpPr>
                <p:nvPr/>
              </p:nvSpPr>
              <p:spPr bwMode="auto">
                <a:xfrm>
                  <a:off x="6274" y="3384"/>
                  <a:ext cx="59" cy="84"/>
                </a:xfrm>
                <a:custGeom>
                  <a:avLst/>
                  <a:gdLst>
                    <a:gd name="T0" fmla="*/ 14 w 28"/>
                    <a:gd name="T1" fmla="*/ 40 h 40"/>
                    <a:gd name="T2" fmla="*/ 28 w 28"/>
                    <a:gd name="T3" fmla="*/ 20 h 40"/>
                    <a:gd name="T4" fmla="*/ 14 w 28"/>
                    <a:gd name="T5" fmla="*/ 0 h 40"/>
                    <a:gd name="T6" fmla="*/ 0 w 28"/>
                    <a:gd name="T7" fmla="*/ 20 h 40"/>
                    <a:gd name="T8" fmla="*/ 14 w 28"/>
                    <a:gd name="T9" fmla="*/ 40 h 40"/>
                    <a:gd name="T10" fmla="*/ 14 w 28"/>
                    <a:gd name="T11" fmla="*/ 6 h 40"/>
                    <a:gd name="T12" fmla="*/ 22 w 28"/>
                    <a:gd name="T13" fmla="*/ 20 h 40"/>
                    <a:gd name="T14" fmla="*/ 14 w 28"/>
                    <a:gd name="T15" fmla="*/ 34 h 40"/>
                    <a:gd name="T16" fmla="*/ 6 w 28"/>
                    <a:gd name="T17" fmla="*/ 20 h 40"/>
                    <a:gd name="T18" fmla="*/ 14 w 28"/>
                    <a:gd name="T1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40"/>
                      </a:moveTo>
                      <a:cubicBezTo>
                        <a:pt x="22" y="40"/>
                        <a:pt x="28" y="31"/>
                        <a:pt x="28" y="20"/>
                      </a:cubicBezTo>
                      <a:cubicBezTo>
                        <a:pt x="28" y="8"/>
                        <a:pt x="22" y="0"/>
                        <a:pt x="14" y="0"/>
                      </a:cubicBezTo>
                      <a:cubicBezTo>
                        <a:pt x="7" y="0"/>
                        <a:pt x="0" y="8"/>
                        <a:pt x="0" y="20"/>
                      </a:cubicBezTo>
                      <a:cubicBezTo>
                        <a:pt x="0" y="31"/>
                        <a:pt x="7" y="40"/>
                        <a:pt x="14" y="40"/>
                      </a:cubicBezTo>
                      <a:close/>
                      <a:moveTo>
                        <a:pt x="14" y="6"/>
                      </a:moveTo>
                      <a:cubicBezTo>
                        <a:pt x="19" y="6"/>
                        <a:pt x="22" y="12"/>
                        <a:pt x="22" y="20"/>
                      </a:cubicBezTo>
                      <a:cubicBezTo>
                        <a:pt x="22" y="27"/>
                        <a:pt x="19" y="34"/>
                        <a:pt x="14" y="34"/>
                      </a:cubicBezTo>
                      <a:cubicBezTo>
                        <a:pt x="10" y="34"/>
                        <a:pt x="6" y="27"/>
                        <a:pt x="6" y="20"/>
                      </a:cubicBezTo>
                      <a:cubicBezTo>
                        <a:pt x="6" y="12"/>
                        <a:pt x="10" y="6"/>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15" name="Freeform 96">
                  <a:extLst>
                    <a:ext uri="{FF2B5EF4-FFF2-40B4-BE49-F238E27FC236}">
                      <a16:creationId xmlns:a16="http://schemas.microsoft.com/office/drawing/2014/main" id="{494B6BF9-9CAB-4A14-8FB6-4EC0B76B9B44}"/>
                    </a:ext>
                  </a:extLst>
                </p:cNvPr>
                <p:cNvSpPr>
                  <a:spLocks noEditPoints="1"/>
                </p:cNvSpPr>
                <p:nvPr/>
              </p:nvSpPr>
              <p:spPr bwMode="auto">
                <a:xfrm>
                  <a:off x="6137" y="3384"/>
                  <a:ext cx="59" cy="84"/>
                </a:xfrm>
                <a:custGeom>
                  <a:avLst/>
                  <a:gdLst>
                    <a:gd name="T0" fmla="*/ 14 w 28"/>
                    <a:gd name="T1" fmla="*/ 40 h 40"/>
                    <a:gd name="T2" fmla="*/ 28 w 28"/>
                    <a:gd name="T3" fmla="*/ 20 h 40"/>
                    <a:gd name="T4" fmla="*/ 14 w 28"/>
                    <a:gd name="T5" fmla="*/ 0 h 40"/>
                    <a:gd name="T6" fmla="*/ 0 w 28"/>
                    <a:gd name="T7" fmla="*/ 20 h 40"/>
                    <a:gd name="T8" fmla="*/ 14 w 28"/>
                    <a:gd name="T9" fmla="*/ 40 h 40"/>
                    <a:gd name="T10" fmla="*/ 14 w 28"/>
                    <a:gd name="T11" fmla="*/ 6 h 40"/>
                    <a:gd name="T12" fmla="*/ 22 w 28"/>
                    <a:gd name="T13" fmla="*/ 20 h 40"/>
                    <a:gd name="T14" fmla="*/ 14 w 28"/>
                    <a:gd name="T15" fmla="*/ 34 h 40"/>
                    <a:gd name="T16" fmla="*/ 6 w 28"/>
                    <a:gd name="T17" fmla="*/ 20 h 40"/>
                    <a:gd name="T18" fmla="*/ 14 w 28"/>
                    <a:gd name="T1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40"/>
                      </a:moveTo>
                      <a:cubicBezTo>
                        <a:pt x="22" y="40"/>
                        <a:pt x="28" y="31"/>
                        <a:pt x="28" y="20"/>
                      </a:cubicBezTo>
                      <a:cubicBezTo>
                        <a:pt x="28" y="8"/>
                        <a:pt x="22" y="0"/>
                        <a:pt x="14" y="0"/>
                      </a:cubicBezTo>
                      <a:cubicBezTo>
                        <a:pt x="6" y="0"/>
                        <a:pt x="0" y="8"/>
                        <a:pt x="0" y="20"/>
                      </a:cubicBezTo>
                      <a:cubicBezTo>
                        <a:pt x="0" y="31"/>
                        <a:pt x="6" y="40"/>
                        <a:pt x="14" y="40"/>
                      </a:cubicBezTo>
                      <a:close/>
                      <a:moveTo>
                        <a:pt x="14" y="6"/>
                      </a:moveTo>
                      <a:cubicBezTo>
                        <a:pt x="18" y="6"/>
                        <a:pt x="22" y="12"/>
                        <a:pt x="22" y="20"/>
                      </a:cubicBezTo>
                      <a:cubicBezTo>
                        <a:pt x="22" y="27"/>
                        <a:pt x="18" y="34"/>
                        <a:pt x="14" y="34"/>
                      </a:cubicBezTo>
                      <a:cubicBezTo>
                        <a:pt x="10" y="34"/>
                        <a:pt x="6" y="27"/>
                        <a:pt x="6" y="20"/>
                      </a:cubicBezTo>
                      <a:cubicBezTo>
                        <a:pt x="6" y="12"/>
                        <a:pt x="10" y="6"/>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sp>
            <p:nvSpPr>
              <p:cNvPr id="527" name="Freeform 10">
                <a:extLst>
                  <a:ext uri="{FF2B5EF4-FFF2-40B4-BE49-F238E27FC236}">
                    <a16:creationId xmlns:a16="http://schemas.microsoft.com/office/drawing/2014/main" id="{078B5A51-6D49-4A96-9F63-177316220C7B}"/>
                  </a:ext>
                </a:extLst>
              </p:cNvPr>
              <p:cNvSpPr>
                <a:spLocks noEditPoints="1"/>
              </p:cNvSpPr>
              <p:nvPr/>
            </p:nvSpPr>
            <p:spPr bwMode="auto">
              <a:xfrm>
                <a:off x="640752" y="4235950"/>
                <a:ext cx="506424" cy="476826"/>
              </a:xfrm>
              <a:custGeom>
                <a:avLst/>
                <a:gdLst>
                  <a:gd name="T0" fmla="*/ 438 w 735"/>
                  <a:gd name="T1" fmla="*/ 313 h 693"/>
                  <a:gd name="T2" fmla="*/ 499 w 735"/>
                  <a:gd name="T3" fmla="*/ 264 h 693"/>
                  <a:gd name="T4" fmla="*/ 531 w 735"/>
                  <a:gd name="T5" fmla="*/ 184 h 693"/>
                  <a:gd name="T6" fmla="*/ 217 w 735"/>
                  <a:gd name="T7" fmla="*/ 231 h 693"/>
                  <a:gd name="T8" fmla="*/ 270 w 735"/>
                  <a:gd name="T9" fmla="*/ 297 h 693"/>
                  <a:gd name="T10" fmla="*/ 343 w 735"/>
                  <a:gd name="T11" fmla="*/ 328 h 693"/>
                  <a:gd name="T12" fmla="*/ 274 w 735"/>
                  <a:gd name="T13" fmla="*/ 403 h 693"/>
                  <a:gd name="T14" fmla="*/ 11 w 735"/>
                  <a:gd name="T15" fmla="*/ 584 h 693"/>
                  <a:gd name="T16" fmla="*/ 61 w 735"/>
                  <a:gd name="T17" fmla="*/ 654 h 693"/>
                  <a:gd name="T18" fmla="*/ 130 w 735"/>
                  <a:gd name="T19" fmla="*/ 687 h 693"/>
                  <a:gd name="T20" fmla="*/ 236 w 735"/>
                  <a:gd name="T21" fmla="*/ 675 h 693"/>
                  <a:gd name="T22" fmla="*/ 296 w 735"/>
                  <a:gd name="T23" fmla="*/ 626 h 693"/>
                  <a:gd name="T24" fmla="*/ 329 w 735"/>
                  <a:gd name="T25" fmla="*/ 545 h 693"/>
                  <a:gd name="T26" fmla="*/ 408 w 735"/>
                  <a:gd name="T27" fmla="*/ 560 h 693"/>
                  <a:gd name="T28" fmla="*/ 448 w 735"/>
                  <a:gd name="T29" fmla="*/ 639 h 693"/>
                  <a:gd name="T30" fmla="*/ 519 w 735"/>
                  <a:gd name="T31" fmla="*/ 685 h 693"/>
                  <a:gd name="T32" fmla="*/ 621 w 735"/>
                  <a:gd name="T33" fmla="*/ 685 h 693"/>
                  <a:gd name="T34" fmla="*/ 692 w 735"/>
                  <a:gd name="T35" fmla="*/ 639 h 693"/>
                  <a:gd name="T36" fmla="*/ 732 w 735"/>
                  <a:gd name="T37" fmla="*/ 560 h 693"/>
                  <a:gd name="T38" fmla="*/ 241 w 735"/>
                  <a:gd name="T39" fmla="*/ 236 h 693"/>
                  <a:gd name="T40" fmla="*/ 223 w 735"/>
                  <a:gd name="T41" fmla="*/ 180 h 693"/>
                  <a:gd name="T42" fmla="*/ 506 w 735"/>
                  <a:gd name="T43" fmla="*/ 210 h 693"/>
                  <a:gd name="T44" fmla="*/ 480 w 735"/>
                  <a:gd name="T45" fmla="*/ 258 h 693"/>
                  <a:gd name="T46" fmla="*/ 449 w 735"/>
                  <a:gd name="T47" fmla="*/ 209 h 693"/>
                  <a:gd name="T48" fmla="*/ 407 w 735"/>
                  <a:gd name="T49" fmla="*/ 188 h 693"/>
                  <a:gd name="T50" fmla="*/ 425 w 735"/>
                  <a:gd name="T51" fmla="*/ 153 h 693"/>
                  <a:gd name="T52" fmla="*/ 323 w 735"/>
                  <a:gd name="T53" fmla="*/ 177 h 693"/>
                  <a:gd name="T54" fmla="*/ 306 w 735"/>
                  <a:gd name="T55" fmla="*/ 195 h 693"/>
                  <a:gd name="T56" fmla="*/ 273 w 735"/>
                  <a:gd name="T57" fmla="*/ 231 h 693"/>
                  <a:gd name="T58" fmla="*/ 346 w 735"/>
                  <a:gd name="T59" fmla="*/ 309 h 693"/>
                  <a:gd name="T60" fmla="*/ 446 w 735"/>
                  <a:gd name="T61" fmla="*/ 254 h 693"/>
                  <a:gd name="T62" fmla="*/ 380 w 735"/>
                  <a:gd name="T63" fmla="*/ 310 h 693"/>
                  <a:gd name="T64" fmla="*/ 187 w 735"/>
                  <a:gd name="T65" fmla="*/ 670 h 693"/>
                  <a:gd name="T66" fmla="*/ 103 w 735"/>
                  <a:gd name="T67" fmla="*/ 658 h 693"/>
                  <a:gd name="T68" fmla="*/ 165 w 735"/>
                  <a:gd name="T69" fmla="*/ 540 h 693"/>
                  <a:gd name="T70" fmla="*/ 297 w 735"/>
                  <a:gd name="T71" fmla="*/ 586 h 693"/>
                  <a:gd name="T72" fmla="*/ 262 w 735"/>
                  <a:gd name="T73" fmla="*/ 606 h 693"/>
                  <a:gd name="T74" fmla="*/ 236 w 735"/>
                  <a:gd name="T75" fmla="*/ 562 h 693"/>
                  <a:gd name="T76" fmla="*/ 203 w 735"/>
                  <a:gd name="T77" fmla="*/ 545 h 693"/>
                  <a:gd name="T78" fmla="*/ 106 w 735"/>
                  <a:gd name="T79" fmla="*/ 501 h 693"/>
                  <a:gd name="T80" fmla="*/ 132 w 735"/>
                  <a:gd name="T81" fmla="*/ 549 h 693"/>
                  <a:gd name="T82" fmla="*/ 89 w 735"/>
                  <a:gd name="T83" fmla="*/ 565 h 693"/>
                  <a:gd name="T84" fmla="*/ 68 w 735"/>
                  <a:gd name="T85" fmla="*/ 616 h 693"/>
                  <a:gd name="T86" fmla="*/ 30 w 735"/>
                  <a:gd name="T87" fmla="*/ 579 h 693"/>
                  <a:gd name="T88" fmla="*/ 175 w 735"/>
                  <a:gd name="T89" fmla="*/ 381 h 693"/>
                  <a:gd name="T90" fmla="*/ 299 w 735"/>
                  <a:gd name="T91" fmla="*/ 471 h 693"/>
                  <a:gd name="T92" fmla="*/ 647 w 735"/>
                  <a:gd name="T93" fmla="*/ 652 h 693"/>
                  <a:gd name="T94" fmla="*/ 561 w 735"/>
                  <a:gd name="T95" fmla="*/ 674 h 693"/>
                  <a:gd name="T96" fmla="*/ 492 w 735"/>
                  <a:gd name="T97" fmla="*/ 651 h 693"/>
                  <a:gd name="T98" fmla="*/ 715 w 735"/>
                  <a:gd name="T99" fmla="*/ 544 h 693"/>
                  <a:gd name="T100" fmla="*/ 697 w 735"/>
                  <a:gd name="T101" fmla="*/ 600 h 693"/>
                  <a:gd name="T102" fmla="*/ 664 w 735"/>
                  <a:gd name="T103" fmla="*/ 595 h 693"/>
                  <a:gd name="T104" fmla="*/ 632 w 735"/>
                  <a:gd name="T105" fmla="*/ 559 h 693"/>
                  <a:gd name="T106" fmla="*/ 614 w 735"/>
                  <a:gd name="T107" fmla="*/ 541 h 693"/>
                  <a:gd name="T108" fmla="*/ 512 w 735"/>
                  <a:gd name="T109" fmla="*/ 510 h 693"/>
                  <a:gd name="T110" fmla="*/ 536 w 735"/>
                  <a:gd name="T111" fmla="*/ 551 h 693"/>
                  <a:gd name="T112" fmla="*/ 493 w 735"/>
                  <a:gd name="T113" fmla="*/ 569 h 693"/>
                  <a:gd name="T114" fmla="*/ 472 w 735"/>
                  <a:gd name="T115" fmla="*/ 637 h 693"/>
                  <a:gd name="T116" fmla="*/ 434 w 735"/>
                  <a:gd name="T117" fmla="*/ 581 h 693"/>
                  <a:gd name="T118" fmla="*/ 715 w 735"/>
                  <a:gd name="T119" fmla="*/ 536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5" h="693">
                    <a:moveTo>
                      <a:pt x="570" y="364"/>
                    </a:moveTo>
                    <a:cubicBezTo>
                      <a:pt x="510" y="364"/>
                      <a:pt x="457" y="397"/>
                      <a:pt x="428" y="445"/>
                    </a:cubicBezTo>
                    <a:cubicBezTo>
                      <a:pt x="376" y="393"/>
                      <a:pt x="376" y="393"/>
                      <a:pt x="376" y="393"/>
                    </a:cubicBezTo>
                    <a:cubicBezTo>
                      <a:pt x="376" y="329"/>
                      <a:pt x="376" y="329"/>
                      <a:pt x="376" y="329"/>
                    </a:cubicBezTo>
                    <a:cubicBezTo>
                      <a:pt x="376" y="329"/>
                      <a:pt x="376" y="329"/>
                      <a:pt x="376" y="329"/>
                    </a:cubicBezTo>
                    <a:cubicBezTo>
                      <a:pt x="377" y="329"/>
                      <a:pt x="378" y="329"/>
                      <a:pt x="379" y="329"/>
                    </a:cubicBezTo>
                    <a:cubicBezTo>
                      <a:pt x="380" y="329"/>
                      <a:pt x="381" y="329"/>
                      <a:pt x="382" y="329"/>
                    </a:cubicBezTo>
                    <a:cubicBezTo>
                      <a:pt x="385" y="329"/>
                      <a:pt x="388" y="328"/>
                      <a:pt x="392" y="328"/>
                    </a:cubicBezTo>
                    <a:cubicBezTo>
                      <a:pt x="392" y="328"/>
                      <a:pt x="392" y="328"/>
                      <a:pt x="393" y="328"/>
                    </a:cubicBezTo>
                    <a:cubicBezTo>
                      <a:pt x="396" y="327"/>
                      <a:pt x="400" y="326"/>
                      <a:pt x="403" y="326"/>
                    </a:cubicBezTo>
                    <a:cubicBezTo>
                      <a:pt x="404" y="325"/>
                      <a:pt x="405" y="325"/>
                      <a:pt x="406" y="325"/>
                    </a:cubicBezTo>
                    <a:cubicBezTo>
                      <a:pt x="409" y="324"/>
                      <a:pt x="412" y="323"/>
                      <a:pt x="415" y="322"/>
                    </a:cubicBezTo>
                    <a:cubicBezTo>
                      <a:pt x="416" y="322"/>
                      <a:pt x="417" y="322"/>
                      <a:pt x="418" y="322"/>
                    </a:cubicBezTo>
                    <a:cubicBezTo>
                      <a:pt x="421" y="321"/>
                      <a:pt x="424" y="320"/>
                      <a:pt x="426" y="319"/>
                    </a:cubicBezTo>
                    <a:cubicBezTo>
                      <a:pt x="427" y="318"/>
                      <a:pt x="429" y="318"/>
                      <a:pt x="430" y="317"/>
                    </a:cubicBezTo>
                    <a:cubicBezTo>
                      <a:pt x="433" y="316"/>
                      <a:pt x="436" y="315"/>
                      <a:pt x="438" y="313"/>
                    </a:cubicBezTo>
                    <a:cubicBezTo>
                      <a:pt x="439" y="313"/>
                      <a:pt x="441" y="312"/>
                      <a:pt x="442" y="312"/>
                    </a:cubicBezTo>
                    <a:cubicBezTo>
                      <a:pt x="443" y="311"/>
                      <a:pt x="445" y="310"/>
                      <a:pt x="446" y="310"/>
                    </a:cubicBezTo>
                    <a:cubicBezTo>
                      <a:pt x="446" y="310"/>
                      <a:pt x="446" y="310"/>
                      <a:pt x="446" y="310"/>
                    </a:cubicBezTo>
                    <a:cubicBezTo>
                      <a:pt x="446" y="311"/>
                      <a:pt x="446" y="311"/>
                      <a:pt x="446" y="311"/>
                    </a:cubicBezTo>
                    <a:cubicBezTo>
                      <a:pt x="461" y="300"/>
                      <a:pt x="461" y="300"/>
                      <a:pt x="461" y="300"/>
                    </a:cubicBezTo>
                    <a:cubicBezTo>
                      <a:pt x="465" y="298"/>
                      <a:pt x="465" y="298"/>
                      <a:pt x="465" y="298"/>
                    </a:cubicBezTo>
                    <a:cubicBezTo>
                      <a:pt x="465" y="297"/>
                      <a:pt x="465" y="297"/>
                      <a:pt x="465" y="297"/>
                    </a:cubicBezTo>
                    <a:cubicBezTo>
                      <a:pt x="465" y="297"/>
                      <a:pt x="465" y="297"/>
                      <a:pt x="465" y="297"/>
                    </a:cubicBezTo>
                    <a:cubicBezTo>
                      <a:pt x="466" y="297"/>
                      <a:pt x="466" y="296"/>
                      <a:pt x="467" y="296"/>
                    </a:cubicBezTo>
                    <a:cubicBezTo>
                      <a:pt x="468" y="295"/>
                      <a:pt x="470" y="294"/>
                      <a:pt x="471" y="292"/>
                    </a:cubicBezTo>
                    <a:cubicBezTo>
                      <a:pt x="472" y="292"/>
                      <a:pt x="473" y="291"/>
                      <a:pt x="473" y="291"/>
                    </a:cubicBezTo>
                    <a:cubicBezTo>
                      <a:pt x="479" y="286"/>
                      <a:pt x="484" y="281"/>
                      <a:pt x="489" y="276"/>
                    </a:cubicBezTo>
                    <a:cubicBezTo>
                      <a:pt x="489" y="276"/>
                      <a:pt x="489" y="276"/>
                      <a:pt x="490" y="275"/>
                    </a:cubicBezTo>
                    <a:cubicBezTo>
                      <a:pt x="491" y="274"/>
                      <a:pt x="492" y="272"/>
                      <a:pt x="493" y="271"/>
                    </a:cubicBezTo>
                    <a:cubicBezTo>
                      <a:pt x="494" y="270"/>
                      <a:pt x="495" y="269"/>
                      <a:pt x="495" y="269"/>
                    </a:cubicBezTo>
                    <a:cubicBezTo>
                      <a:pt x="497" y="267"/>
                      <a:pt x="498" y="266"/>
                      <a:pt x="499" y="264"/>
                    </a:cubicBezTo>
                    <a:cubicBezTo>
                      <a:pt x="499" y="263"/>
                      <a:pt x="500" y="262"/>
                      <a:pt x="501" y="261"/>
                    </a:cubicBezTo>
                    <a:cubicBezTo>
                      <a:pt x="502" y="260"/>
                      <a:pt x="503" y="259"/>
                      <a:pt x="504" y="257"/>
                    </a:cubicBezTo>
                    <a:cubicBezTo>
                      <a:pt x="505" y="255"/>
                      <a:pt x="506" y="253"/>
                      <a:pt x="508" y="251"/>
                    </a:cubicBezTo>
                    <a:cubicBezTo>
                      <a:pt x="508" y="250"/>
                      <a:pt x="509" y="249"/>
                      <a:pt x="509" y="248"/>
                    </a:cubicBezTo>
                    <a:cubicBezTo>
                      <a:pt x="511" y="246"/>
                      <a:pt x="512" y="244"/>
                      <a:pt x="513" y="242"/>
                    </a:cubicBezTo>
                    <a:cubicBezTo>
                      <a:pt x="513" y="241"/>
                      <a:pt x="514" y="241"/>
                      <a:pt x="514" y="240"/>
                    </a:cubicBezTo>
                    <a:cubicBezTo>
                      <a:pt x="515" y="238"/>
                      <a:pt x="516" y="236"/>
                      <a:pt x="517" y="234"/>
                    </a:cubicBezTo>
                    <a:cubicBezTo>
                      <a:pt x="517" y="233"/>
                      <a:pt x="518" y="232"/>
                      <a:pt x="518" y="231"/>
                    </a:cubicBezTo>
                    <a:cubicBezTo>
                      <a:pt x="519" y="229"/>
                      <a:pt x="520" y="227"/>
                      <a:pt x="521" y="224"/>
                    </a:cubicBezTo>
                    <a:cubicBezTo>
                      <a:pt x="521" y="224"/>
                      <a:pt x="521" y="223"/>
                      <a:pt x="522" y="223"/>
                    </a:cubicBezTo>
                    <a:cubicBezTo>
                      <a:pt x="524" y="217"/>
                      <a:pt x="526" y="211"/>
                      <a:pt x="527" y="205"/>
                    </a:cubicBezTo>
                    <a:cubicBezTo>
                      <a:pt x="527" y="204"/>
                      <a:pt x="527" y="204"/>
                      <a:pt x="527" y="204"/>
                    </a:cubicBezTo>
                    <a:cubicBezTo>
                      <a:pt x="528" y="201"/>
                      <a:pt x="529" y="198"/>
                      <a:pt x="529" y="196"/>
                    </a:cubicBezTo>
                    <a:cubicBezTo>
                      <a:pt x="529" y="195"/>
                      <a:pt x="530" y="194"/>
                      <a:pt x="530" y="194"/>
                    </a:cubicBezTo>
                    <a:cubicBezTo>
                      <a:pt x="530" y="191"/>
                      <a:pt x="530" y="189"/>
                      <a:pt x="531" y="186"/>
                    </a:cubicBezTo>
                    <a:cubicBezTo>
                      <a:pt x="531" y="186"/>
                      <a:pt x="531" y="185"/>
                      <a:pt x="531" y="184"/>
                    </a:cubicBezTo>
                    <a:cubicBezTo>
                      <a:pt x="531" y="181"/>
                      <a:pt x="532" y="179"/>
                      <a:pt x="532" y="177"/>
                    </a:cubicBezTo>
                    <a:cubicBezTo>
                      <a:pt x="532" y="176"/>
                      <a:pt x="532" y="175"/>
                      <a:pt x="532" y="174"/>
                    </a:cubicBezTo>
                    <a:cubicBezTo>
                      <a:pt x="532" y="171"/>
                      <a:pt x="532" y="168"/>
                      <a:pt x="532" y="165"/>
                    </a:cubicBezTo>
                    <a:cubicBezTo>
                      <a:pt x="532" y="74"/>
                      <a:pt x="458" y="0"/>
                      <a:pt x="368" y="0"/>
                    </a:cubicBezTo>
                    <a:cubicBezTo>
                      <a:pt x="277" y="0"/>
                      <a:pt x="203" y="74"/>
                      <a:pt x="203" y="165"/>
                    </a:cubicBezTo>
                    <a:cubicBezTo>
                      <a:pt x="203" y="168"/>
                      <a:pt x="203" y="171"/>
                      <a:pt x="203" y="174"/>
                    </a:cubicBezTo>
                    <a:cubicBezTo>
                      <a:pt x="203" y="175"/>
                      <a:pt x="203" y="176"/>
                      <a:pt x="203" y="177"/>
                    </a:cubicBezTo>
                    <a:cubicBezTo>
                      <a:pt x="204" y="179"/>
                      <a:pt x="204" y="181"/>
                      <a:pt x="204" y="184"/>
                    </a:cubicBezTo>
                    <a:cubicBezTo>
                      <a:pt x="204" y="185"/>
                      <a:pt x="204" y="186"/>
                      <a:pt x="204" y="186"/>
                    </a:cubicBezTo>
                    <a:cubicBezTo>
                      <a:pt x="205" y="189"/>
                      <a:pt x="205" y="191"/>
                      <a:pt x="205" y="194"/>
                    </a:cubicBezTo>
                    <a:cubicBezTo>
                      <a:pt x="206" y="194"/>
                      <a:pt x="206" y="195"/>
                      <a:pt x="206" y="196"/>
                    </a:cubicBezTo>
                    <a:cubicBezTo>
                      <a:pt x="206" y="198"/>
                      <a:pt x="207" y="201"/>
                      <a:pt x="208" y="204"/>
                    </a:cubicBezTo>
                    <a:cubicBezTo>
                      <a:pt x="208" y="204"/>
                      <a:pt x="208" y="204"/>
                      <a:pt x="208" y="205"/>
                    </a:cubicBezTo>
                    <a:cubicBezTo>
                      <a:pt x="209" y="211"/>
                      <a:pt x="211" y="217"/>
                      <a:pt x="214" y="223"/>
                    </a:cubicBezTo>
                    <a:cubicBezTo>
                      <a:pt x="214" y="223"/>
                      <a:pt x="214" y="224"/>
                      <a:pt x="214" y="224"/>
                    </a:cubicBezTo>
                    <a:cubicBezTo>
                      <a:pt x="215" y="227"/>
                      <a:pt x="216" y="229"/>
                      <a:pt x="217" y="231"/>
                    </a:cubicBezTo>
                    <a:cubicBezTo>
                      <a:pt x="217" y="232"/>
                      <a:pt x="218" y="233"/>
                      <a:pt x="218" y="234"/>
                    </a:cubicBezTo>
                    <a:cubicBezTo>
                      <a:pt x="219" y="236"/>
                      <a:pt x="220" y="238"/>
                      <a:pt x="221" y="240"/>
                    </a:cubicBezTo>
                    <a:cubicBezTo>
                      <a:pt x="221" y="241"/>
                      <a:pt x="222" y="241"/>
                      <a:pt x="222" y="242"/>
                    </a:cubicBezTo>
                    <a:cubicBezTo>
                      <a:pt x="223" y="244"/>
                      <a:pt x="225" y="246"/>
                      <a:pt x="226" y="248"/>
                    </a:cubicBezTo>
                    <a:cubicBezTo>
                      <a:pt x="226" y="249"/>
                      <a:pt x="227" y="250"/>
                      <a:pt x="227" y="251"/>
                    </a:cubicBezTo>
                    <a:cubicBezTo>
                      <a:pt x="229" y="253"/>
                      <a:pt x="230" y="255"/>
                      <a:pt x="231" y="257"/>
                    </a:cubicBezTo>
                    <a:cubicBezTo>
                      <a:pt x="232" y="259"/>
                      <a:pt x="233" y="260"/>
                      <a:pt x="234" y="261"/>
                    </a:cubicBezTo>
                    <a:cubicBezTo>
                      <a:pt x="235" y="262"/>
                      <a:pt x="236" y="263"/>
                      <a:pt x="236" y="264"/>
                    </a:cubicBezTo>
                    <a:cubicBezTo>
                      <a:pt x="238" y="266"/>
                      <a:pt x="239" y="267"/>
                      <a:pt x="240" y="269"/>
                    </a:cubicBezTo>
                    <a:cubicBezTo>
                      <a:pt x="240" y="269"/>
                      <a:pt x="241" y="270"/>
                      <a:pt x="242" y="271"/>
                    </a:cubicBezTo>
                    <a:cubicBezTo>
                      <a:pt x="243" y="272"/>
                      <a:pt x="244" y="274"/>
                      <a:pt x="246" y="275"/>
                    </a:cubicBezTo>
                    <a:cubicBezTo>
                      <a:pt x="246" y="276"/>
                      <a:pt x="246" y="276"/>
                      <a:pt x="246" y="276"/>
                    </a:cubicBezTo>
                    <a:cubicBezTo>
                      <a:pt x="251" y="281"/>
                      <a:pt x="256" y="286"/>
                      <a:pt x="262" y="291"/>
                    </a:cubicBezTo>
                    <a:cubicBezTo>
                      <a:pt x="262" y="291"/>
                      <a:pt x="263" y="292"/>
                      <a:pt x="264" y="292"/>
                    </a:cubicBezTo>
                    <a:cubicBezTo>
                      <a:pt x="265" y="294"/>
                      <a:pt x="267" y="295"/>
                      <a:pt x="268" y="296"/>
                    </a:cubicBezTo>
                    <a:cubicBezTo>
                      <a:pt x="269" y="296"/>
                      <a:pt x="269" y="297"/>
                      <a:pt x="270" y="297"/>
                    </a:cubicBezTo>
                    <a:cubicBezTo>
                      <a:pt x="270" y="297"/>
                      <a:pt x="270" y="297"/>
                      <a:pt x="270" y="297"/>
                    </a:cubicBezTo>
                    <a:cubicBezTo>
                      <a:pt x="270" y="298"/>
                      <a:pt x="270" y="298"/>
                      <a:pt x="270" y="298"/>
                    </a:cubicBezTo>
                    <a:cubicBezTo>
                      <a:pt x="274" y="300"/>
                      <a:pt x="274" y="300"/>
                      <a:pt x="274" y="300"/>
                    </a:cubicBezTo>
                    <a:cubicBezTo>
                      <a:pt x="289" y="311"/>
                      <a:pt x="289" y="311"/>
                      <a:pt x="289" y="311"/>
                    </a:cubicBezTo>
                    <a:cubicBezTo>
                      <a:pt x="289" y="310"/>
                      <a:pt x="289" y="310"/>
                      <a:pt x="289" y="310"/>
                    </a:cubicBezTo>
                    <a:cubicBezTo>
                      <a:pt x="289" y="310"/>
                      <a:pt x="289" y="310"/>
                      <a:pt x="289" y="310"/>
                    </a:cubicBezTo>
                    <a:cubicBezTo>
                      <a:pt x="291" y="310"/>
                      <a:pt x="292" y="311"/>
                      <a:pt x="293" y="312"/>
                    </a:cubicBezTo>
                    <a:cubicBezTo>
                      <a:pt x="295" y="312"/>
                      <a:pt x="296" y="313"/>
                      <a:pt x="297" y="313"/>
                    </a:cubicBezTo>
                    <a:cubicBezTo>
                      <a:pt x="300" y="315"/>
                      <a:pt x="302" y="316"/>
                      <a:pt x="305" y="317"/>
                    </a:cubicBezTo>
                    <a:cubicBezTo>
                      <a:pt x="306" y="318"/>
                      <a:pt x="308" y="318"/>
                      <a:pt x="309" y="319"/>
                    </a:cubicBezTo>
                    <a:cubicBezTo>
                      <a:pt x="312" y="320"/>
                      <a:pt x="314" y="321"/>
                      <a:pt x="317" y="322"/>
                    </a:cubicBezTo>
                    <a:cubicBezTo>
                      <a:pt x="318" y="322"/>
                      <a:pt x="319" y="322"/>
                      <a:pt x="320" y="322"/>
                    </a:cubicBezTo>
                    <a:cubicBezTo>
                      <a:pt x="323" y="323"/>
                      <a:pt x="326" y="324"/>
                      <a:pt x="329" y="325"/>
                    </a:cubicBezTo>
                    <a:cubicBezTo>
                      <a:pt x="330" y="325"/>
                      <a:pt x="331" y="325"/>
                      <a:pt x="332" y="326"/>
                    </a:cubicBezTo>
                    <a:cubicBezTo>
                      <a:pt x="336" y="326"/>
                      <a:pt x="339" y="327"/>
                      <a:pt x="343" y="328"/>
                    </a:cubicBezTo>
                    <a:cubicBezTo>
                      <a:pt x="343" y="328"/>
                      <a:pt x="343" y="328"/>
                      <a:pt x="343" y="328"/>
                    </a:cubicBezTo>
                    <a:cubicBezTo>
                      <a:pt x="347" y="328"/>
                      <a:pt x="350" y="329"/>
                      <a:pt x="354" y="329"/>
                    </a:cubicBezTo>
                    <a:cubicBezTo>
                      <a:pt x="355" y="329"/>
                      <a:pt x="356" y="329"/>
                      <a:pt x="356" y="329"/>
                    </a:cubicBezTo>
                    <a:cubicBezTo>
                      <a:pt x="357" y="329"/>
                      <a:pt x="357" y="329"/>
                      <a:pt x="357" y="329"/>
                    </a:cubicBezTo>
                    <a:cubicBezTo>
                      <a:pt x="357" y="329"/>
                      <a:pt x="357" y="329"/>
                      <a:pt x="357" y="329"/>
                    </a:cubicBezTo>
                    <a:cubicBezTo>
                      <a:pt x="357" y="395"/>
                      <a:pt x="357" y="395"/>
                      <a:pt x="357" y="395"/>
                    </a:cubicBezTo>
                    <a:cubicBezTo>
                      <a:pt x="308" y="444"/>
                      <a:pt x="308" y="444"/>
                      <a:pt x="308" y="444"/>
                    </a:cubicBezTo>
                    <a:cubicBezTo>
                      <a:pt x="308" y="444"/>
                      <a:pt x="308" y="444"/>
                      <a:pt x="308" y="444"/>
                    </a:cubicBezTo>
                    <a:cubicBezTo>
                      <a:pt x="308" y="444"/>
                      <a:pt x="308" y="444"/>
                      <a:pt x="308" y="444"/>
                    </a:cubicBezTo>
                    <a:cubicBezTo>
                      <a:pt x="308" y="444"/>
                      <a:pt x="307" y="443"/>
                      <a:pt x="307" y="442"/>
                    </a:cubicBezTo>
                    <a:cubicBezTo>
                      <a:pt x="306" y="441"/>
                      <a:pt x="305" y="439"/>
                      <a:pt x="304" y="438"/>
                    </a:cubicBezTo>
                    <a:cubicBezTo>
                      <a:pt x="303" y="437"/>
                      <a:pt x="302" y="435"/>
                      <a:pt x="302" y="434"/>
                    </a:cubicBezTo>
                    <a:cubicBezTo>
                      <a:pt x="300" y="432"/>
                      <a:pt x="298" y="430"/>
                      <a:pt x="297" y="427"/>
                    </a:cubicBezTo>
                    <a:cubicBezTo>
                      <a:pt x="296" y="426"/>
                      <a:pt x="295" y="425"/>
                      <a:pt x="294" y="424"/>
                    </a:cubicBezTo>
                    <a:cubicBezTo>
                      <a:pt x="293" y="423"/>
                      <a:pt x="292" y="421"/>
                      <a:pt x="290" y="419"/>
                    </a:cubicBezTo>
                    <a:cubicBezTo>
                      <a:pt x="290" y="419"/>
                      <a:pt x="289" y="418"/>
                      <a:pt x="288" y="417"/>
                    </a:cubicBezTo>
                    <a:cubicBezTo>
                      <a:pt x="284" y="412"/>
                      <a:pt x="279" y="407"/>
                      <a:pt x="274" y="403"/>
                    </a:cubicBezTo>
                    <a:cubicBezTo>
                      <a:pt x="274" y="403"/>
                      <a:pt x="274" y="403"/>
                      <a:pt x="274" y="402"/>
                    </a:cubicBezTo>
                    <a:cubicBezTo>
                      <a:pt x="250" y="381"/>
                      <a:pt x="220" y="368"/>
                      <a:pt x="187" y="363"/>
                    </a:cubicBezTo>
                    <a:cubicBezTo>
                      <a:pt x="187" y="363"/>
                      <a:pt x="187" y="363"/>
                      <a:pt x="186" y="363"/>
                    </a:cubicBezTo>
                    <a:cubicBezTo>
                      <a:pt x="183" y="363"/>
                      <a:pt x="180" y="362"/>
                      <a:pt x="178" y="362"/>
                    </a:cubicBezTo>
                    <a:cubicBezTo>
                      <a:pt x="177" y="362"/>
                      <a:pt x="176" y="362"/>
                      <a:pt x="175" y="362"/>
                    </a:cubicBezTo>
                    <a:cubicBezTo>
                      <a:pt x="172" y="362"/>
                      <a:pt x="169" y="362"/>
                      <a:pt x="165" y="362"/>
                    </a:cubicBezTo>
                    <a:cubicBezTo>
                      <a:pt x="74" y="362"/>
                      <a:pt x="0" y="435"/>
                      <a:pt x="0" y="526"/>
                    </a:cubicBezTo>
                    <a:cubicBezTo>
                      <a:pt x="0" y="529"/>
                      <a:pt x="1" y="533"/>
                      <a:pt x="1" y="536"/>
                    </a:cubicBezTo>
                    <a:cubicBezTo>
                      <a:pt x="1" y="537"/>
                      <a:pt x="1" y="537"/>
                      <a:pt x="1" y="538"/>
                    </a:cubicBezTo>
                    <a:cubicBezTo>
                      <a:pt x="1" y="541"/>
                      <a:pt x="1" y="543"/>
                      <a:pt x="2" y="545"/>
                    </a:cubicBezTo>
                    <a:cubicBezTo>
                      <a:pt x="2" y="546"/>
                      <a:pt x="2" y="547"/>
                      <a:pt x="2" y="548"/>
                    </a:cubicBezTo>
                    <a:cubicBezTo>
                      <a:pt x="2" y="550"/>
                      <a:pt x="3" y="553"/>
                      <a:pt x="3" y="555"/>
                    </a:cubicBezTo>
                    <a:cubicBezTo>
                      <a:pt x="3" y="556"/>
                      <a:pt x="3" y="556"/>
                      <a:pt x="3" y="557"/>
                    </a:cubicBezTo>
                    <a:cubicBezTo>
                      <a:pt x="4" y="560"/>
                      <a:pt x="5" y="563"/>
                      <a:pt x="5" y="566"/>
                    </a:cubicBezTo>
                    <a:cubicBezTo>
                      <a:pt x="5" y="566"/>
                      <a:pt x="5" y="566"/>
                      <a:pt x="5" y="566"/>
                    </a:cubicBezTo>
                    <a:cubicBezTo>
                      <a:pt x="7" y="572"/>
                      <a:pt x="9" y="578"/>
                      <a:pt x="11" y="584"/>
                    </a:cubicBezTo>
                    <a:cubicBezTo>
                      <a:pt x="11" y="585"/>
                      <a:pt x="11" y="585"/>
                      <a:pt x="12" y="586"/>
                    </a:cubicBezTo>
                    <a:cubicBezTo>
                      <a:pt x="13" y="588"/>
                      <a:pt x="14" y="590"/>
                      <a:pt x="15" y="593"/>
                    </a:cubicBezTo>
                    <a:cubicBezTo>
                      <a:pt x="15" y="594"/>
                      <a:pt x="15" y="594"/>
                      <a:pt x="16" y="595"/>
                    </a:cubicBezTo>
                    <a:cubicBezTo>
                      <a:pt x="17" y="597"/>
                      <a:pt x="18" y="599"/>
                      <a:pt x="19" y="601"/>
                    </a:cubicBezTo>
                    <a:cubicBezTo>
                      <a:pt x="19" y="602"/>
                      <a:pt x="19" y="603"/>
                      <a:pt x="20" y="604"/>
                    </a:cubicBezTo>
                    <a:cubicBezTo>
                      <a:pt x="21" y="606"/>
                      <a:pt x="22" y="608"/>
                      <a:pt x="23" y="610"/>
                    </a:cubicBezTo>
                    <a:cubicBezTo>
                      <a:pt x="24" y="611"/>
                      <a:pt x="24" y="612"/>
                      <a:pt x="25" y="613"/>
                    </a:cubicBezTo>
                    <a:cubicBezTo>
                      <a:pt x="26" y="615"/>
                      <a:pt x="28" y="617"/>
                      <a:pt x="29" y="619"/>
                    </a:cubicBezTo>
                    <a:cubicBezTo>
                      <a:pt x="30" y="620"/>
                      <a:pt x="31" y="621"/>
                      <a:pt x="32" y="623"/>
                    </a:cubicBezTo>
                    <a:cubicBezTo>
                      <a:pt x="32" y="624"/>
                      <a:pt x="33" y="625"/>
                      <a:pt x="34" y="626"/>
                    </a:cubicBezTo>
                    <a:cubicBezTo>
                      <a:pt x="35" y="627"/>
                      <a:pt x="36" y="628"/>
                      <a:pt x="37" y="630"/>
                    </a:cubicBezTo>
                    <a:cubicBezTo>
                      <a:pt x="38" y="631"/>
                      <a:pt x="39" y="631"/>
                      <a:pt x="39" y="632"/>
                    </a:cubicBezTo>
                    <a:cubicBezTo>
                      <a:pt x="40" y="634"/>
                      <a:pt x="42" y="635"/>
                      <a:pt x="43" y="637"/>
                    </a:cubicBezTo>
                    <a:cubicBezTo>
                      <a:pt x="43" y="637"/>
                      <a:pt x="44" y="637"/>
                      <a:pt x="44" y="637"/>
                    </a:cubicBezTo>
                    <a:cubicBezTo>
                      <a:pt x="49" y="643"/>
                      <a:pt x="54" y="648"/>
                      <a:pt x="59" y="652"/>
                    </a:cubicBezTo>
                    <a:cubicBezTo>
                      <a:pt x="60" y="653"/>
                      <a:pt x="61" y="653"/>
                      <a:pt x="61" y="654"/>
                    </a:cubicBezTo>
                    <a:cubicBezTo>
                      <a:pt x="63" y="655"/>
                      <a:pt x="64" y="656"/>
                      <a:pt x="66" y="658"/>
                    </a:cubicBezTo>
                    <a:cubicBezTo>
                      <a:pt x="66" y="658"/>
                      <a:pt x="67" y="658"/>
                      <a:pt x="68" y="659"/>
                    </a:cubicBezTo>
                    <a:cubicBezTo>
                      <a:pt x="68" y="659"/>
                      <a:pt x="68" y="659"/>
                      <a:pt x="68" y="659"/>
                    </a:cubicBezTo>
                    <a:cubicBezTo>
                      <a:pt x="68" y="659"/>
                      <a:pt x="68" y="659"/>
                      <a:pt x="68" y="659"/>
                    </a:cubicBezTo>
                    <a:cubicBezTo>
                      <a:pt x="72" y="662"/>
                      <a:pt x="72" y="662"/>
                      <a:pt x="72" y="662"/>
                    </a:cubicBezTo>
                    <a:cubicBezTo>
                      <a:pt x="87" y="672"/>
                      <a:pt x="87" y="672"/>
                      <a:pt x="87" y="672"/>
                    </a:cubicBezTo>
                    <a:cubicBezTo>
                      <a:pt x="87" y="671"/>
                      <a:pt x="87" y="671"/>
                      <a:pt x="87" y="671"/>
                    </a:cubicBezTo>
                    <a:cubicBezTo>
                      <a:pt x="87" y="671"/>
                      <a:pt x="87" y="671"/>
                      <a:pt x="87" y="671"/>
                    </a:cubicBezTo>
                    <a:cubicBezTo>
                      <a:pt x="88" y="672"/>
                      <a:pt x="89" y="672"/>
                      <a:pt x="91" y="673"/>
                    </a:cubicBezTo>
                    <a:cubicBezTo>
                      <a:pt x="92" y="674"/>
                      <a:pt x="93" y="674"/>
                      <a:pt x="95" y="675"/>
                    </a:cubicBezTo>
                    <a:cubicBezTo>
                      <a:pt x="97" y="676"/>
                      <a:pt x="100" y="677"/>
                      <a:pt x="103" y="679"/>
                    </a:cubicBezTo>
                    <a:cubicBezTo>
                      <a:pt x="104" y="679"/>
                      <a:pt x="105" y="680"/>
                      <a:pt x="107" y="680"/>
                    </a:cubicBezTo>
                    <a:cubicBezTo>
                      <a:pt x="109" y="681"/>
                      <a:pt x="112" y="682"/>
                      <a:pt x="115" y="683"/>
                    </a:cubicBezTo>
                    <a:cubicBezTo>
                      <a:pt x="116" y="683"/>
                      <a:pt x="117" y="684"/>
                      <a:pt x="118" y="684"/>
                    </a:cubicBezTo>
                    <a:cubicBezTo>
                      <a:pt x="121" y="685"/>
                      <a:pt x="123" y="686"/>
                      <a:pt x="126" y="686"/>
                    </a:cubicBezTo>
                    <a:cubicBezTo>
                      <a:pt x="127" y="686"/>
                      <a:pt x="129" y="687"/>
                      <a:pt x="130" y="687"/>
                    </a:cubicBezTo>
                    <a:cubicBezTo>
                      <a:pt x="133" y="688"/>
                      <a:pt x="137" y="688"/>
                      <a:pt x="140" y="689"/>
                    </a:cubicBezTo>
                    <a:cubicBezTo>
                      <a:pt x="140" y="689"/>
                      <a:pt x="141" y="689"/>
                      <a:pt x="141" y="689"/>
                    </a:cubicBezTo>
                    <a:cubicBezTo>
                      <a:pt x="144" y="690"/>
                      <a:pt x="148" y="690"/>
                      <a:pt x="151" y="690"/>
                    </a:cubicBezTo>
                    <a:cubicBezTo>
                      <a:pt x="152" y="690"/>
                      <a:pt x="153" y="690"/>
                      <a:pt x="154" y="690"/>
                    </a:cubicBezTo>
                    <a:cubicBezTo>
                      <a:pt x="158" y="691"/>
                      <a:pt x="161" y="691"/>
                      <a:pt x="165" y="691"/>
                    </a:cubicBezTo>
                    <a:cubicBezTo>
                      <a:pt x="169" y="691"/>
                      <a:pt x="173" y="691"/>
                      <a:pt x="176" y="690"/>
                    </a:cubicBezTo>
                    <a:cubicBezTo>
                      <a:pt x="177" y="690"/>
                      <a:pt x="178" y="690"/>
                      <a:pt x="179" y="690"/>
                    </a:cubicBezTo>
                    <a:cubicBezTo>
                      <a:pt x="182" y="690"/>
                      <a:pt x="186" y="690"/>
                      <a:pt x="189" y="689"/>
                    </a:cubicBezTo>
                    <a:cubicBezTo>
                      <a:pt x="190" y="689"/>
                      <a:pt x="190" y="689"/>
                      <a:pt x="190" y="689"/>
                    </a:cubicBezTo>
                    <a:cubicBezTo>
                      <a:pt x="194" y="688"/>
                      <a:pt x="197" y="688"/>
                      <a:pt x="201" y="687"/>
                    </a:cubicBezTo>
                    <a:cubicBezTo>
                      <a:pt x="202" y="687"/>
                      <a:pt x="203" y="686"/>
                      <a:pt x="204" y="686"/>
                    </a:cubicBezTo>
                    <a:cubicBezTo>
                      <a:pt x="207" y="686"/>
                      <a:pt x="210" y="685"/>
                      <a:pt x="213" y="684"/>
                    </a:cubicBezTo>
                    <a:cubicBezTo>
                      <a:pt x="214" y="684"/>
                      <a:pt x="215" y="683"/>
                      <a:pt x="216" y="683"/>
                    </a:cubicBezTo>
                    <a:cubicBezTo>
                      <a:pt x="218" y="682"/>
                      <a:pt x="221" y="681"/>
                      <a:pt x="224" y="680"/>
                    </a:cubicBezTo>
                    <a:cubicBezTo>
                      <a:pt x="225" y="680"/>
                      <a:pt x="226" y="679"/>
                      <a:pt x="228" y="679"/>
                    </a:cubicBezTo>
                    <a:cubicBezTo>
                      <a:pt x="230" y="677"/>
                      <a:pt x="233" y="676"/>
                      <a:pt x="236" y="675"/>
                    </a:cubicBezTo>
                    <a:cubicBezTo>
                      <a:pt x="237" y="674"/>
                      <a:pt x="238" y="674"/>
                      <a:pt x="239" y="673"/>
                    </a:cubicBezTo>
                    <a:cubicBezTo>
                      <a:pt x="241" y="672"/>
                      <a:pt x="242" y="672"/>
                      <a:pt x="243" y="671"/>
                    </a:cubicBezTo>
                    <a:cubicBezTo>
                      <a:pt x="243" y="671"/>
                      <a:pt x="243" y="671"/>
                      <a:pt x="243" y="671"/>
                    </a:cubicBezTo>
                    <a:cubicBezTo>
                      <a:pt x="243" y="672"/>
                      <a:pt x="243" y="672"/>
                      <a:pt x="243" y="672"/>
                    </a:cubicBezTo>
                    <a:cubicBezTo>
                      <a:pt x="259" y="662"/>
                      <a:pt x="259" y="662"/>
                      <a:pt x="259" y="662"/>
                    </a:cubicBezTo>
                    <a:cubicBezTo>
                      <a:pt x="263" y="659"/>
                      <a:pt x="263" y="659"/>
                      <a:pt x="263" y="659"/>
                    </a:cubicBezTo>
                    <a:cubicBezTo>
                      <a:pt x="263" y="659"/>
                      <a:pt x="263" y="659"/>
                      <a:pt x="263" y="659"/>
                    </a:cubicBezTo>
                    <a:cubicBezTo>
                      <a:pt x="263" y="659"/>
                      <a:pt x="263" y="659"/>
                      <a:pt x="263" y="659"/>
                    </a:cubicBezTo>
                    <a:cubicBezTo>
                      <a:pt x="263" y="658"/>
                      <a:pt x="264" y="658"/>
                      <a:pt x="264" y="658"/>
                    </a:cubicBezTo>
                    <a:cubicBezTo>
                      <a:pt x="266" y="656"/>
                      <a:pt x="268" y="655"/>
                      <a:pt x="269" y="654"/>
                    </a:cubicBezTo>
                    <a:cubicBezTo>
                      <a:pt x="270" y="653"/>
                      <a:pt x="270" y="653"/>
                      <a:pt x="271" y="652"/>
                    </a:cubicBezTo>
                    <a:cubicBezTo>
                      <a:pt x="276" y="648"/>
                      <a:pt x="282" y="643"/>
                      <a:pt x="286" y="637"/>
                    </a:cubicBezTo>
                    <a:cubicBezTo>
                      <a:pt x="287" y="637"/>
                      <a:pt x="287" y="637"/>
                      <a:pt x="287" y="637"/>
                    </a:cubicBezTo>
                    <a:cubicBezTo>
                      <a:pt x="288" y="635"/>
                      <a:pt x="290" y="634"/>
                      <a:pt x="291" y="632"/>
                    </a:cubicBezTo>
                    <a:cubicBezTo>
                      <a:pt x="292" y="631"/>
                      <a:pt x="292" y="631"/>
                      <a:pt x="293" y="630"/>
                    </a:cubicBezTo>
                    <a:cubicBezTo>
                      <a:pt x="294" y="628"/>
                      <a:pt x="295" y="627"/>
                      <a:pt x="296" y="626"/>
                    </a:cubicBezTo>
                    <a:cubicBezTo>
                      <a:pt x="297" y="625"/>
                      <a:pt x="298" y="624"/>
                      <a:pt x="298" y="623"/>
                    </a:cubicBezTo>
                    <a:cubicBezTo>
                      <a:pt x="299" y="621"/>
                      <a:pt x="300" y="620"/>
                      <a:pt x="301" y="619"/>
                    </a:cubicBezTo>
                    <a:cubicBezTo>
                      <a:pt x="303" y="617"/>
                      <a:pt x="304" y="615"/>
                      <a:pt x="305" y="613"/>
                    </a:cubicBezTo>
                    <a:cubicBezTo>
                      <a:pt x="306" y="612"/>
                      <a:pt x="306" y="611"/>
                      <a:pt x="307" y="610"/>
                    </a:cubicBezTo>
                    <a:cubicBezTo>
                      <a:pt x="308" y="608"/>
                      <a:pt x="309" y="606"/>
                      <a:pt x="310" y="604"/>
                    </a:cubicBezTo>
                    <a:cubicBezTo>
                      <a:pt x="311" y="603"/>
                      <a:pt x="311" y="602"/>
                      <a:pt x="312" y="601"/>
                    </a:cubicBezTo>
                    <a:cubicBezTo>
                      <a:pt x="313" y="599"/>
                      <a:pt x="314" y="597"/>
                      <a:pt x="315" y="595"/>
                    </a:cubicBezTo>
                    <a:cubicBezTo>
                      <a:pt x="315" y="594"/>
                      <a:pt x="315" y="594"/>
                      <a:pt x="316" y="593"/>
                    </a:cubicBezTo>
                    <a:cubicBezTo>
                      <a:pt x="317" y="590"/>
                      <a:pt x="318" y="588"/>
                      <a:pt x="319" y="586"/>
                    </a:cubicBezTo>
                    <a:cubicBezTo>
                      <a:pt x="319" y="585"/>
                      <a:pt x="319" y="585"/>
                      <a:pt x="319" y="584"/>
                    </a:cubicBezTo>
                    <a:cubicBezTo>
                      <a:pt x="321" y="578"/>
                      <a:pt x="323" y="572"/>
                      <a:pt x="325" y="566"/>
                    </a:cubicBezTo>
                    <a:cubicBezTo>
                      <a:pt x="325" y="566"/>
                      <a:pt x="325" y="566"/>
                      <a:pt x="325" y="566"/>
                    </a:cubicBezTo>
                    <a:cubicBezTo>
                      <a:pt x="326" y="563"/>
                      <a:pt x="326" y="560"/>
                      <a:pt x="327" y="557"/>
                    </a:cubicBezTo>
                    <a:cubicBezTo>
                      <a:pt x="327" y="556"/>
                      <a:pt x="327" y="556"/>
                      <a:pt x="327" y="555"/>
                    </a:cubicBezTo>
                    <a:cubicBezTo>
                      <a:pt x="328" y="553"/>
                      <a:pt x="328" y="550"/>
                      <a:pt x="328" y="548"/>
                    </a:cubicBezTo>
                    <a:cubicBezTo>
                      <a:pt x="328" y="547"/>
                      <a:pt x="329" y="546"/>
                      <a:pt x="329" y="545"/>
                    </a:cubicBezTo>
                    <a:cubicBezTo>
                      <a:pt x="329" y="543"/>
                      <a:pt x="329" y="541"/>
                      <a:pt x="329" y="538"/>
                    </a:cubicBezTo>
                    <a:cubicBezTo>
                      <a:pt x="329" y="537"/>
                      <a:pt x="329" y="537"/>
                      <a:pt x="329" y="536"/>
                    </a:cubicBezTo>
                    <a:cubicBezTo>
                      <a:pt x="330" y="533"/>
                      <a:pt x="330" y="529"/>
                      <a:pt x="330" y="526"/>
                    </a:cubicBezTo>
                    <a:cubicBezTo>
                      <a:pt x="330" y="523"/>
                      <a:pt x="330" y="521"/>
                      <a:pt x="330" y="518"/>
                    </a:cubicBezTo>
                    <a:cubicBezTo>
                      <a:pt x="330" y="517"/>
                      <a:pt x="330" y="517"/>
                      <a:pt x="329" y="517"/>
                    </a:cubicBezTo>
                    <a:cubicBezTo>
                      <a:pt x="328" y="498"/>
                      <a:pt x="324" y="480"/>
                      <a:pt x="317" y="462"/>
                    </a:cubicBezTo>
                    <a:cubicBezTo>
                      <a:pt x="317" y="462"/>
                      <a:pt x="317" y="462"/>
                      <a:pt x="317" y="462"/>
                    </a:cubicBezTo>
                    <a:cubicBezTo>
                      <a:pt x="368" y="412"/>
                      <a:pt x="368" y="412"/>
                      <a:pt x="368" y="412"/>
                    </a:cubicBezTo>
                    <a:cubicBezTo>
                      <a:pt x="419" y="463"/>
                      <a:pt x="419" y="463"/>
                      <a:pt x="419" y="463"/>
                    </a:cubicBezTo>
                    <a:cubicBezTo>
                      <a:pt x="410" y="483"/>
                      <a:pt x="405" y="505"/>
                      <a:pt x="405" y="529"/>
                    </a:cubicBezTo>
                    <a:cubicBezTo>
                      <a:pt x="405" y="532"/>
                      <a:pt x="405" y="535"/>
                      <a:pt x="406" y="538"/>
                    </a:cubicBezTo>
                    <a:cubicBezTo>
                      <a:pt x="406" y="539"/>
                      <a:pt x="406" y="540"/>
                      <a:pt x="406" y="541"/>
                    </a:cubicBezTo>
                    <a:cubicBezTo>
                      <a:pt x="406" y="543"/>
                      <a:pt x="406" y="545"/>
                      <a:pt x="407" y="548"/>
                    </a:cubicBezTo>
                    <a:cubicBezTo>
                      <a:pt x="407" y="549"/>
                      <a:pt x="407" y="549"/>
                      <a:pt x="407" y="550"/>
                    </a:cubicBezTo>
                    <a:cubicBezTo>
                      <a:pt x="407" y="553"/>
                      <a:pt x="408" y="555"/>
                      <a:pt x="408" y="558"/>
                    </a:cubicBezTo>
                    <a:cubicBezTo>
                      <a:pt x="408" y="558"/>
                      <a:pt x="408" y="559"/>
                      <a:pt x="408" y="560"/>
                    </a:cubicBezTo>
                    <a:cubicBezTo>
                      <a:pt x="409" y="562"/>
                      <a:pt x="409" y="565"/>
                      <a:pt x="410" y="568"/>
                    </a:cubicBezTo>
                    <a:cubicBezTo>
                      <a:pt x="410" y="568"/>
                      <a:pt x="410" y="568"/>
                      <a:pt x="410" y="569"/>
                    </a:cubicBezTo>
                    <a:cubicBezTo>
                      <a:pt x="412" y="575"/>
                      <a:pt x="414" y="581"/>
                      <a:pt x="416" y="587"/>
                    </a:cubicBezTo>
                    <a:cubicBezTo>
                      <a:pt x="416" y="587"/>
                      <a:pt x="416" y="588"/>
                      <a:pt x="417" y="588"/>
                    </a:cubicBezTo>
                    <a:cubicBezTo>
                      <a:pt x="417" y="591"/>
                      <a:pt x="418" y="593"/>
                      <a:pt x="420" y="595"/>
                    </a:cubicBezTo>
                    <a:cubicBezTo>
                      <a:pt x="420" y="596"/>
                      <a:pt x="420" y="597"/>
                      <a:pt x="420" y="598"/>
                    </a:cubicBezTo>
                    <a:cubicBezTo>
                      <a:pt x="421" y="600"/>
                      <a:pt x="422" y="602"/>
                      <a:pt x="424" y="604"/>
                    </a:cubicBezTo>
                    <a:cubicBezTo>
                      <a:pt x="424" y="605"/>
                      <a:pt x="424" y="605"/>
                      <a:pt x="425" y="606"/>
                    </a:cubicBezTo>
                    <a:cubicBezTo>
                      <a:pt x="426" y="608"/>
                      <a:pt x="427" y="610"/>
                      <a:pt x="428" y="612"/>
                    </a:cubicBezTo>
                    <a:cubicBezTo>
                      <a:pt x="429" y="613"/>
                      <a:pt x="429" y="614"/>
                      <a:pt x="430" y="615"/>
                    </a:cubicBezTo>
                    <a:cubicBezTo>
                      <a:pt x="431" y="617"/>
                      <a:pt x="432" y="619"/>
                      <a:pt x="434" y="621"/>
                    </a:cubicBezTo>
                    <a:cubicBezTo>
                      <a:pt x="435" y="623"/>
                      <a:pt x="436" y="624"/>
                      <a:pt x="437" y="625"/>
                    </a:cubicBezTo>
                    <a:cubicBezTo>
                      <a:pt x="437" y="626"/>
                      <a:pt x="438" y="627"/>
                      <a:pt x="439" y="628"/>
                    </a:cubicBezTo>
                    <a:cubicBezTo>
                      <a:pt x="440" y="630"/>
                      <a:pt x="441" y="631"/>
                      <a:pt x="442" y="633"/>
                    </a:cubicBezTo>
                    <a:cubicBezTo>
                      <a:pt x="443" y="633"/>
                      <a:pt x="443" y="634"/>
                      <a:pt x="444" y="635"/>
                    </a:cubicBezTo>
                    <a:cubicBezTo>
                      <a:pt x="445" y="636"/>
                      <a:pt x="447" y="638"/>
                      <a:pt x="448" y="639"/>
                    </a:cubicBezTo>
                    <a:cubicBezTo>
                      <a:pt x="448" y="640"/>
                      <a:pt x="449" y="640"/>
                      <a:pt x="449" y="640"/>
                    </a:cubicBezTo>
                    <a:cubicBezTo>
                      <a:pt x="454" y="645"/>
                      <a:pt x="459" y="650"/>
                      <a:pt x="464" y="655"/>
                    </a:cubicBezTo>
                    <a:cubicBezTo>
                      <a:pt x="465" y="655"/>
                      <a:pt x="465" y="656"/>
                      <a:pt x="466" y="656"/>
                    </a:cubicBezTo>
                    <a:cubicBezTo>
                      <a:pt x="468" y="658"/>
                      <a:pt x="469" y="659"/>
                      <a:pt x="471" y="660"/>
                    </a:cubicBezTo>
                    <a:cubicBezTo>
                      <a:pt x="471" y="661"/>
                      <a:pt x="472" y="661"/>
                      <a:pt x="472" y="661"/>
                    </a:cubicBezTo>
                    <a:cubicBezTo>
                      <a:pt x="472" y="661"/>
                      <a:pt x="472" y="661"/>
                      <a:pt x="472" y="661"/>
                    </a:cubicBezTo>
                    <a:cubicBezTo>
                      <a:pt x="472" y="661"/>
                      <a:pt x="472" y="661"/>
                      <a:pt x="472" y="661"/>
                    </a:cubicBezTo>
                    <a:cubicBezTo>
                      <a:pt x="477" y="664"/>
                      <a:pt x="477" y="664"/>
                      <a:pt x="477" y="664"/>
                    </a:cubicBezTo>
                    <a:cubicBezTo>
                      <a:pt x="492" y="675"/>
                      <a:pt x="492" y="675"/>
                      <a:pt x="492" y="675"/>
                    </a:cubicBezTo>
                    <a:cubicBezTo>
                      <a:pt x="492" y="674"/>
                      <a:pt x="492" y="674"/>
                      <a:pt x="492" y="674"/>
                    </a:cubicBezTo>
                    <a:cubicBezTo>
                      <a:pt x="492" y="673"/>
                      <a:pt x="492" y="673"/>
                      <a:pt x="492" y="673"/>
                    </a:cubicBezTo>
                    <a:cubicBezTo>
                      <a:pt x="493" y="674"/>
                      <a:pt x="494" y="675"/>
                      <a:pt x="496" y="676"/>
                    </a:cubicBezTo>
                    <a:cubicBezTo>
                      <a:pt x="497" y="676"/>
                      <a:pt x="498" y="677"/>
                      <a:pt x="500" y="678"/>
                    </a:cubicBezTo>
                    <a:cubicBezTo>
                      <a:pt x="502" y="679"/>
                      <a:pt x="505" y="680"/>
                      <a:pt x="508" y="681"/>
                    </a:cubicBezTo>
                    <a:cubicBezTo>
                      <a:pt x="509" y="682"/>
                      <a:pt x="510" y="682"/>
                      <a:pt x="511" y="683"/>
                    </a:cubicBezTo>
                    <a:cubicBezTo>
                      <a:pt x="514" y="684"/>
                      <a:pt x="517" y="685"/>
                      <a:pt x="519" y="685"/>
                    </a:cubicBezTo>
                    <a:cubicBezTo>
                      <a:pt x="520" y="686"/>
                      <a:pt x="522" y="686"/>
                      <a:pt x="523" y="686"/>
                    </a:cubicBezTo>
                    <a:cubicBezTo>
                      <a:pt x="525" y="687"/>
                      <a:pt x="528" y="688"/>
                      <a:pt x="531" y="689"/>
                    </a:cubicBezTo>
                    <a:cubicBezTo>
                      <a:pt x="532" y="689"/>
                      <a:pt x="534" y="689"/>
                      <a:pt x="535" y="690"/>
                    </a:cubicBezTo>
                    <a:cubicBezTo>
                      <a:pt x="538" y="690"/>
                      <a:pt x="542" y="691"/>
                      <a:pt x="545" y="692"/>
                    </a:cubicBezTo>
                    <a:cubicBezTo>
                      <a:pt x="545" y="692"/>
                      <a:pt x="546" y="692"/>
                      <a:pt x="546" y="692"/>
                    </a:cubicBezTo>
                    <a:cubicBezTo>
                      <a:pt x="549" y="692"/>
                      <a:pt x="553" y="693"/>
                      <a:pt x="556" y="693"/>
                    </a:cubicBezTo>
                    <a:cubicBezTo>
                      <a:pt x="557" y="693"/>
                      <a:pt x="558" y="693"/>
                      <a:pt x="559" y="693"/>
                    </a:cubicBezTo>
                    <a:cubicBezTo>
                      <a:pt x="563" y="693"/>
                      <a:pt x="566" y="693"/>
                      <a:pt x="570" y="693"/>
                    </a:cubicBezTo>
                    <a:cubicBezTo>
                      <a:pt x="574" y="693"/>
                      <a:pt x="577" y="693"/>
                      <a:pt x="581" y="693"/>
                    </a:cubicBezTo>
                    <a:cubicBezTo>
                      <a:pt x="582" y="693"/>
                      <a:pt x="583" y="693"/>
                      <a:pt x="584" y="693"/>
                    </a:cubicBezTo>
                    <a:cubicBezTo>
                      <a:pt x="587" y="693"/>
                      <a:pt x="591" y="692"/>
                      <a:pt x="594" y="692"/>
                    </a:cubicBezTo>
                    <a:cubicBezTo>
                      <a:pt x="594" y="692"/>
                      <a:pt x="595" y="692"/>
                      <a:pt x="595" y="692"/>
                    </a:cubicBezTo>
                    <a:cubicBezTo>
                      <a:pt x="599" y="691"/>
                      <a:pt x="602" y="690"/>
                      <a:pt x="605" y="690"/>
                    </a:cubicBezTo>
                    <a:cubicBezTo>
                      <a:pt x="607" y="689"/>
                      <a:pt x="608" y="689"/>
                      <a:pt x="609" y="689"/>
                    </a:cubicBezTo>
                    <a:cubicBezTo>
                      <a:pt x="612" y="688"/>
                      <a:pt x="615" y="687"/>
                      <a:pt x="617" y="686"/>
                    </a:cubicBezTo>
                    <a:cubicBezTo>
                      <a:pt x="619" y="686"/>
                      <a:pt x="620" y="686"/>
                      <a:pt x="621" y="685"/>
                    </a:cubicBezTo>
                    <a:cubicBezTo>
                      <a:pt x="623" y="685"/>
                      <a:pt x="626" y="684"/>
                      <a:pt x="629" y="683"/>
                    </a:cubicBezTo>
                    <a:cubicBezTo>
                      <a:pt x="630" y="682"/>
                      <a:pt x="631" y="682"/>
                      <a:pt x="632" y="681"/>
                    </a:cubicBezTo>
                    <a:cubicBezTo>
                      <a:pt x="635" y="680"/>
                      <a:pt x="638" y="679"/>
                      <a:pt x="640" y="678"/>
                    </a:cubicBezTo>
                    <a:cubicBezTo>
                      <a:pt x="642" y="677"/>
                      <a:pt x="643" y="676"/>
                      <a:pt x="644" y="676"/>
                    </a:cubicBezTo>
                    <a:cubicBezTo>
                      <a:pt x="646" y="675"/>
                      <a:pt x="647" y="674"/>
                      <a:pt x="648" y="673"/>
                    </a:cubicBezTo>
                    <a:cubicBezTo>
                      <a:pt x="648" y="674"/>
                      <a:pt x="648" y="674"/>
                      <a:pt x="648" y="674"/>
                    </a:cubicBezTo>
                    <a:cubicBezTo>
                      <a:pt x="648" y="675"/>
                      <a:pt x="648" y="675"/>
                      <a:pt x="648" y="675"/>
                    </a:cubicBezTo>
                    <a:cubicBezTo>
                      <a:pt x="663" y="664"/>
                      <a:pt x="663" y="664"/>
                      <a:pt x="663" y="664"/>
                    </a:cubicBezTo>
                    <a:cubicBezTo>
                      <a:pt x="668" y="661"/>
                      <a:pt x="668" y="661"/>
                      <a:pt x="668" y="661"/>
                    </a:cubicBezTo>
                    <a:cubicBezTo>
                      <a:pt x="668" y="661"/>
                      <a:pt x="668" y="661"/>
                      <a:pt x="668" y="661"/>
                    </a:cubicBezTo>
                    <a:cubicBezTo>
                      <a:pt x="668" y="661"/>
                      <a:pt x="668" y="661"/>
                      <a:pt x="668" y="661"/>
                    </a:cubicBezTo>
                    <a:cubicBezTo>
                      <a:pt x="668" y="661"/>
                      <a:pt x="669" y="661"/>
                      <a:pt x="669" y="660"/>
                    </a:cubicBezTo>
                    <a:cubicBezTo>
                      <a:pt x="671" y="659"/>
                      <a:pt x="672" y="658"/>
                      <a:pt x="674" y="656"/>
                    </a:cubicBezTo>
                    <a:cubicBezTo>
                      <a:pt x="675" y="656"/>
                      <a:pt x="675" y="655"/>
                      <a:pt x="676" y="655"/>
                    </a:cubicBezTo>
                    <a:cubicBezTo>
                      <a:pt x="681" y="650"/>
                      <a:pt x="687" y="645"/>
                      <a:pt x="691" y="640"/>
                    </a:cubicBezTo>
                    <a:cubicBezTo>
                      <a:pt x="692" y="640"/>
                      <a:pt x="692" y="640"/>
                      <a:pt x="692" y="639"/>
                    </a:cubicBezTo>
                    <a:cubicBezTo>
                      <a:pt x="693" y="638"/>
                      <a:pt x="695" y="636"/>
                      <a:pt x="696" y="635"/>
                    </a:cubicBezTo>
                    <a:cubicBezTo>
                      <a:pt x="697" y="634"/>
                      <a:pt x="697" y="633"/>
                      <a:pt x="698" y="633"/>
                    </a:cubicBezTo>
                    <a:cubicBezTo>
                      <a:pt x="699" y="631"/>
                      <a:pt x="700" y="630"/>
                      <a:pt x="701" y="628"/>
                    </a:cubicBezTo>
                    <a:cubicBezTo>
                      <a:pt x="702" y="627"/>
                      <a:pt x="703" y="626"/>
                      <a:pt x="703" y="625"/>
                    </a:cubicBezTo>
                    <a:cubicBezTo>
                      <a:pt x="704" y="624"/>
                      <a:pt x="705" y="623"/>
                      <a:pt x="706" y="621"/>
                    </a:cubicBezTo>
                    <a:cubicBezTo>
                      <a:pt x="708" y="619"/>
                      <a:pt x="709" y="617"/>
                      <a:pt x="710" y="615"/>
                    </a:cubicBezTo>
                    <a:cubicBezTo>
                      <a:pt x="711" y="614"/>
                      <a:pt x="711" y="613"/>
                      <a:pt x="712" y="612"/>
                    </a:cubicBezTo>
                    <a:cubicBezTo>
                      <a:pt x="713" y="610"/>
                      <a:pt x="714" y="608"/>
                      <a:pt x="715" y="606"/>
                    </a:cubicBezTo>
                    <a:cubicBezTo>
                      <a:pt x="716" y="605"/>
                      <a:pt x="716" y="605"/>
                      <a:pt x="717" y="604"/>
                    </a:cubicBezTo>
                    <a:cubicBezTo>
                      <a:pt x="718" y="602"/>
                      <a:pt x="719" y="600"/>
                      <a:pt x="720" y="598"/>
                    </a:cubicBezTo>
                    <a:cubicBezTo>
                      <a:pt x="720" y="597"/>
                      <a:pt x="720" y="596"/>
                      <a:pt x="721" y="595"/>
                    </a:cubicBezTo>
                    <a:cubicBezTo>
                      <a:pt x="722" y="593"/>
                      <a:pt x="723" y="591"/>
                      <a:pt x="724" y="588"/>
                    </a:cubicBezTo>
                    <a:cubicBezTo>
                      <a:pt x="724" y="588"/>
                      <a:pt x="724" y="587"/>
                      <a:pt x="724" y="587"/>
                    </a:cubicBezTo>
                    <a:cubicBezTo>
                      <a:pt x="726" y="581"/>
                      <a:pt x="728" y="575"/>
                      <a:pt x="730" y="569"/>
                    </a:cubicBezTo>
                    <a:cubicBezTo>
                      <a:pt x="730" y="568"/>
                      <a:pt x="730" y="568"/>
                      <a:pt x="730" y="568"/>
                    </a:cubicBezTo>
                    <a:cubicBezTo>
                      <a:pt x="731" y="565"/>
                      <a:pt x="731" y="562"/>
                      <a:pt x="732" y="560"/>
                    </a:cubicBezTo>
                    <a:cubicBezTo>
                      <a:pt x="732" y="559"/>
                      <a:pt x="732" y="558"/>
                      <a:pt x="732" y="558"/>
                    </a:cubicBezTo>
                    <a:cubicBezTo>
                      <a:pt x="733" y="555"/>
                      <a:pt x="733" y="553"/>
                      <a:pt x="733" y="550"/>
                    </a:cubicBezTo>
                    <a:cubicBezTo>
                      <a:pt x="733" y="549"/>
                      <a:pt x="733" y="549"/>
                      <a:pt x="734" y="548"/>
                    </a:cubicBezTo>
                    <a:cubicBezTo>
                      <a:pt x="734" y="545"/>
                      <a:pt x="734" y="543"/>
                      <a:pt x="734" y="541"/>
                    </a:cubicBezTo>
                    <a:cubicBezTo>
                      <a:pt x="734" y="540"/>
                      <a:pt x="734" y="539"/>
                      <a:pt x="734" y="538"/>
                    </a:cubicBezTo>
                    <a:cubicBezTo>
                      <a:pt x="735" y="535"/>
                      <a:pt x="735" y="532"/>
                      <a:pt x="735" y="529"/>
                    </a:cubicBezTo>
                    <a:cubicBezTo>
                      <a:pt x="735" y="438"/>
                      <a:pt x="661" y="364"/>
                      <a:pt x="570" y="364"/>
                    </a:cubicBezTo>
                    <a:moveTo>
                      <a:pt x="255" y="257"/>
                    </a:moveTo>
                    <a:cubicBezTo>
                      <a:pt x="255" y="257"/>
                      <a:pt x="255" y="257"/>
                      <a:pt x="255" y="257"/>
                    </a:cubicBezTo>
                    <a:cubicBezTo>
                      <a:pt x="254" y="256"/>
                      <a:pt x="253" y="254"/>
                      <a:pt x="252" y="253"/>
                    </a:cubicBezTo>
                    <a:cubicBezTo>
                      <a:pt x="251" y="252"/>
                      <a:pt x="251" y="252"/>
                      <a:pt x="251" y="251"/>
                    </a:cubicBezTo>
                    <a:cubicBezTo>
                      <a:pt x="250" y="250"/>
                      <a:pt x="249" y="249"/>
                      <a:pt x="248" y="247"/>
                    </a:cubicBezTo>
                    <a:cubicBezTo>
                      <a:pt x="247" y="247"/>
                      <a:pt x="247" y="246"/>
                      <a:pt x="246" y="245"/>
                    </a:cubicBezTo>
                    <a:cubicBezTo>
                      <a:pt x="246" y="244"/>
                      <a:pt x="245" y="243"/>
                      <a:pt x="244" y="242"/>
                    </a:cubicBezTo>
                    <a:cubicBezTo>
                      <a:pt x="244" y="241"/>
                      <a:pt x="243" y="240"/>
                      <a:pt x="242" y="239"/>
                    </a:cubicBezTo>
                    <a:cubicBezTo>
                      <a:pt x="242" y="238"/>
                      <a:pt x="241" y="237"/>
                      <a:pt x="241" y="236"/>
                    </a:cubicBezTo>
                    <a:cubicBezTo>
                      <a:pt x="240" y="235"/>
                      <a:pt x="239" y="233"/>
                      <a:pt x="239" y="232"/>
                    </a:cubicBezTo>
                    <a:cubicBezTo>
                      <a:pt x="238" y="231"/>
                      <a:pt x="238" y="230"/>
                      <a:pt x="237" y="230"/>
                    </a:cubicBezTo>
                    <a:cubicBezTo>
                      <a:pt x="237" y="228"/>
                      <a:pt x="236" y="227"/>
                      <a:pt x="235" y="225"/>
                    </a:cubicBezTo>
                    <a:cubicBezTo>
                      <a:pt x="235" y="225"/>
                      <a:pt x="235" y="224"/>
                      <a:pt x="234" y="223"/>
                    </a:cubicBezTo>
                    <a:cubicBezTo>
                      <a:pt x="234" y="221"/>
                      <a:pt x="233" y="220"/>
                      <a:pt x="232" y="218"/>
                    </a:cubicBezTo>
                    <a:cubicBezTo>
                      <a:pt x="232" y="217"/>
                      <a:pt x="232" y="217"/>
                      <a:pt x="232" y="217"/>
                    </a:cubicBezTo>
                    <a:cubicBezTo>
                      <a:pt x="231" y="215"/>
                      <a:pt x="230" y="213"/>
                      <a:pt x="230" y="211"/>
                    </a:cubicBezTo>
                    <a:cubicBezTo>
                      <a:pt x="229" y="210"/>
                      <a:pt x="229" y="210"/>
                      <a:pt x="229" y="210"/>
                    </a:cubicBezTo>
                    <a:cubicBezTo>
                      <a:pt x="229" y="207"/>
                      <a:pt x="228" y="205"/>
                      <a:pt x="227" y="203"/>
                    </a:cubicBezTo>
                    <a:cubicBezTo>
                      <a:pt x="227" y="203"/>
                      <a:pt x="227" y="203"/>
                      <a:pt x="227" y="202"/>
                    </a:cubicBezTo>
                    <a:cubicBezTo>
                      <a:pt x="226" y="200"/>
                      <a:pt x="226" y="198"/>
                      <a:pt x="225" y="196"/>
                    </a:cubicBezTo>
                    <a:cubicBezTo>
                      <a:pt x="225" y="196"/>
                      <a:pt x="225" y="195"/>
                      <a:pt x="225" y="195"/>
                    </a:cubicBezTo>
                    <a:cubicBezTo>
                      <a:pt x="225" y="193"/>
                      <a:pt x="224" y="191"/>
                      <a:pt x="224" y="188"/>
                    </a:cubicBezTo>
                    <a:cubicBezTo>
                      <a:pt x="224" y="188"/>
                      <a:pt x="224" y="188"/>
                      <a:pt x="224" y="188"/>
                    </a:cubicBezTo>
                    <a:cubicBezTo>
                      <a:pt x="224" y="185"/>
                      <a:pt x="223" y="183"/>
                      <a:pt x="223" y="181"/>
                    </a:cubicBezTo>
                    <a:cubicBezTo>
                      <a:pt x="223" y="181"/>
                      <a:pt x="223" y="180"/>
                      <a:pt x="223" y="180"/>
                    </a:cubicBezTo>
                    <a:cubicBezTo>
                      <a:pt x="223" y="178"/>
                      <a:pt x="223" y="176"/>
                      <a:pt x="222" y="174"/>
                    </a:cubicBezTo>
                    <a:cubicBezTo>
                      <a:pt x="222" y="173"/>
                      <a:pt x="222" y="173"/>
                      <a:pt x="222" y="172"/>
                    </a:cubicBezTo>
                    <a:cubicBezTo>
                      <a:pt x="222" y="170"/>
                      <a:pt x="222" y="167"/>
                      <a:pt x="222" y="165"/>
                    </a:cubicBezTo>
                    <a:cubicBezTo>
                      <a:pt x="222" y="85"/>
                      <a:pt x="287" y="19"/>
                      <a:pt x="368" y="19"/>
                    </a:cubicBezTo>
                    <a:cubicBezTo>
                      <a:pt x="448" y="19"/>
                      <a:pt x="513" y="85"/>
                      <a:pt x="513" y="165"/>
                    </a:cubicBezTo>
                    <a:cubicBezTo>
                      <a:pt x="513" y="167"/>
                      <a:pt x="513" y="170"/>
                      <a:pt x="513" y="172"/>
                    </a:cubicBezTo>
                    <a:cubicBezTo>
                      <a:pt x="513" y="173"/>
                      <a:pt x="513" y="173"/>
                      <a:pt x="513" y="174"/>
                    </a:cubicBezTo>
                    <a:cubicBezTo>
                      <a:pt x="513" y="176"/>
                      <a:pt x="512" y="178"/>
                      <a:pt x="512" y="180"/>
                    </a:cubicBezTo>
                    <a:cubicBezTo>
                      <a:pt x="512" y="180"/>
                      <a:pt x="512" y="181"/>
                      <a:pt x="512" y="181"/>
                    </a:cubicBezTo>
                    <a:cubicBezTo>
                      <a:pt x="512" y="183"/>
                      <a:pt x="512" y="185"/>
                      <a:pt x="511" y="188"/>
                    </a:cubicBezTo>
                    <a:cubicBezTo>
                      <a:pt x="511" y="188"/>
                      <a:pt x="511" y="188"/>
                      <a:pt x="511" y="188"/>
                    </a:cubicBezTo>
                    <a:cubicBezTo>
                      <a:pt x="511" y="191"/>
                      <a:pt x="510" y="193"/>
                      <a:pt x="510" y="195"/>
                    </a:cubicBezTo>
                    <a:cubicBezTo>
                      <a:pt x="510" y="195"/>
                      <a:pt x="510" y="195"/>
                      <a:pt x="510" y="196"/>
                    </a:cubicBezTo>
                    <a:cubicBezTo>
                      <a:pt x="509" y="198"/>
                      <a:pt x="509" y="200"/>
                      <a:pt x="508" y="202"/>
                    </a:cubicBezTo>
                    <a:cubicBezTo>
                      <a:pt x="508" y="203"/>
                      <a:pt x="508" y="203"/>
                      <a:pt x="508" y="203"/>
                    </a:cubicBezTo>
                    <a:cubicBezTo>
                      <a:pt x="507" y="205"/>
                      <a:pt x="507" y="207"/>
                      <a:pt x="506" y="210"/>
                    </a:cubicBezTo>
                    <a:cubicBezTo>
                      <a:pt x="506" y="210"/>
                      <a:pt x="506" y="210"/>
                      <a:pt x="506" y="211"/>
                    </a:cubicBezTo>
                    <a:cubicBezTo>
                      <a:pt x="505" y="213"/>
                      <a:pt x="504" y="215"/>
                      <a:pt x="503" y="217"/>
                    </a:cubicBezTo>
                    <a:cubicBezTo>
                      <a:pt x="503" y="217"/>
                      <a:pt x="503" y="217"/>
                      <a:pt x="503" y="218"/>
                    </a:cubicBezTo>
                    <a:cubicBezTo>
                      <a:pt x="502" y="220"/>
                      <a:pt x="502" y="221"/>
                      <a:pt x="501" y="223"/>
                    </a:cubicBezTo>
                    <a:cubicBezTo>
                      <a:pt x="500" y="224"/>
                      <a:pt x="500" y="224"/>
                      <a:pt x="500" y="225"/>
                    </a:cubicBezTo>
                    <a:cubicBezTo>
                      <a:pt x="499" y="227"/>
                      <a:pt x="498" y="228"/>
                      <a:pt x="498" y="230"/>
                    </a:cubicBezTo>
                    <a:cubicBezTo>
                      <a:pt x="497" y="230"/>
                      <a:pt x="497" y="231"/>
                      <a:pt x="496" y="232"/>
                    </a:cubicBezTo>
                    <a:cubicBezTo>
                      <a:pt x="496" y="233"/>
                      <a:pt x="495" y="235"/>
                      <a:pt x="494" y="236"/>
                    </a:cubicBezTo>
                    <a:cubicBezTo>
                      <a:pt x="494" y="237"/>
                      <a:pt x="493" y="238"/>
                      <a:pt x="493" y="239"/>
                    </a:cubicBezTo>
                    <a:cubicBezTo>
                      <a:pt x="492" y="240"/>
                      <a:pt x="492" y="241"/>
                      <a:pt x="491" y="242"/>
                    </a:cubicBezTo>
                    <a:cubicBezTo>
                      <a:pt x="490" y="243"/>
                      <a:pt x="489" y="244"/>
                      <a:pt x="489" y="245"/>
                    </a:cubicBezTo>
                    <a:cubicBezTo>
                      <a:pt x="488" y="246"/>
                      <a:pt x="488" y="247"/>
                      <a:pt x="487" y="247"/>
                    </a:cubicBezTo>
                    <a:cubicBezTo>
                      <a:pt x="486" y="249"/>
                      <a:pt x="485" y="250"/>
                      <a:pt x="484" y="251"/>
                    </a:cubicBezTo>
                    <a:cubicBezTo>
                      <a:pt x="484" y="252"/>
                      <a:pt x="484" y="252"/>
                      <a:pt x="483" y="253"/>
                    </a:cubicBezTo>
                    <a:cubicBezTo>
                      <a:pt x="482" y="254"/>
                      <a:pt x="481" y="256"/>
                      <a:pt x="480" y="257"/>
                    </a:cubicBezTo>
                    <a:cubicBezTo>
                      <a:pt x="480" y="257"/>
                      <a:pt x="480" y="257"/>
                      <a:pt x="480" y="258"/>
                    </a:cubicBezTo>
                    <a:cubicBezTo>
                      <a:pt x="475" y="263"/>
                      <a:pt x="470" y="268"/>
                      <a:pt x="465" y="273"/>
                    </a:cubicBezTo>
                    <a:cubicBezTo>
                      <a:pt x="465" y="273"/>
                      <a:pt x="465" y="273"/>
                      <a:pt x="465" y="273"/>
                    </a:cubicBezTo>
                    <a:cubicBezTo>
                      <a:pt x="465" y="254"/>
                      <a:pt x="465" y="254"/>
                      <a:pt x="465" y="254"/>
                    </a:cubicBezTo>
                    <a:cubicBezTo>
                      <a:pt x="465" y="251"/>
                      <a:pt x="465" y="249"/>
                      <a:pt x="465" y="246"/>
                    </a:cubicBezTo>
                    <a:cubicBezTo>
                      <a:pt x="465" y="246"/>
                      <a:pt x="465" y="245"/>
                      <a:pt x="465" y="244"/>
                    </a:cubicBezTo>
                    <a:cubicBezTo>
                      <a:pt x="464" y="242"/>
                      <a:pt x="464" y="241"/>
                      <a:pt x="464" y="239"/>
                    </a:cubicBezTo>
                    <a:cubicBezTo>
                      <a:pt x="464" y="238"/>
                      <a:pt x="464" y="238"/>
                      <a:pt x="463" y="237"/>
                    </a:cubicBezTo>
                    <a:cubicBezTo>
                      <a:pt x="463" y="235"/>
                      <a:pt x="462" y="233"/>
                      <a:pt x="462" y="231"/>
                    </a:cubicBezTo>
                    <a:cubicBezTo>
                      <a:pt x="462" y="230"/>
                      <a:pt x="462" y="230"/>
                      <a:pt x="461" y="230"/>
                    </a:cubicBezTo>
                    <a:cubicBezTo>
                      <a:pt x="461" y="228"/>
                      <a:pt x="460" y="227"/>
                      <a:pt x="460" y="225"/>
                    </a:cubicBezTo>
                    <a:cubicBezTo>
                      <a:pt x="459" y="224"/>
                      <a:pt x="459" y="224"/>
                      <a:pt x="459" y="223"/>
                    </a:cubicBezTo>
                    <a:cubicBezTo>
                      <a:pt x="458" y="222"/>
                      <a:pt x="457" y="220"/>
                      <a:pt x="456" y="219"/>
                    </a:cubicBezTo>
                    <a:cubicBezTo>
                      <a:pt x="456" y="219"/>
                      <a:pt x="456" y="218"/>
                      <a:pt x="456" y="218"/>
                    </a:cubicBezTo>
                    <a:cubicBezTo>
                      <a:pt x="455" y="217"/>
                      <a:pt x="454" y="215"/>
                      <a:pt x="453" y="214"/>
                    </a:cubicBezTo>
                    <a:cubicBezTo>
                      <a:pt x="453" y="213"/>
                      <a:pt x="452" y="213"/>
                      <a:pt x="452" y="212"/>
                    </a:cubicBezTo>
                    <a:cubicBezTo>
                      <a:pt x="451" y="211"/>
                      <a:pt x="450" y="210"/>
                      <a:pt x="449" y="209"/>
                    </a:cubicBezTo>
                    <a:cubicBezTo>
                      <a:pt x="449" y="209"/>
                      <a:pt x="449" y="209"/>
                      <a:pt x="448" y="208"/>
                    </a:cubicBezTo>
                    <a:cubicBezTo>
                      <a:pt x="447" y="207"/>
                      <a:pt x="446" y="206"/>
                      <a:pt x="444" y="205"/>
                    </a:cubicBezTo>
                    <a:cubicBezTo>
                      <a:pt x="444" y="204"/>
                      <a:pt x="444" y="204"/>
                      <a:pt x="444" y="204"/>
                    </a:cubicBezTo>
                    <a:cubicBezTo>
                      <a:pt x="442" y="203"/>
                      <a:pt x="441" y="202"/>
                      <a:pt x="440" y="201"/>
                    </a:cubicBezTo>
                    <a:cubicBezTo>
                      <a:pt x="440" y="201"/>
                      <a:pt x="439" y="201"/>
                      <a:pt x="439" y="201"/>
                    </a:cubicBezTo>
                    <a:cubicBezTo>
                      <a:pt x="437" y="200"/>
                      <a:pt x="436" y="199"/>
                      <a:pt x="435" y="198"/>
                    </a:cubicBezTo>
                    <a:cubicBezTo>
                      <a:pt x="435" y="198"/>
                      <a:pt x="434" y="198"/>
                      <a:pt x="434" y="198"/>
                    </a:cubicBezTo>
                    <a:cubicBezTo>
                      <a:pt x="433" y="197"/>
                      <a:pt x="431" y="196"/>
                      <a:pt x="429" y="195"/>
                    </a:cubicBezTo>
                    <a:cubicBezTo>
                      <a:pt x="429" y="195"/>
                      <a:pt x="429" y="195"/>
                      <a:pt x="428" y="195"/>
                    </a:cubicBezTo>
                    <a:cubicBezTo>
                      <a:pt x="427" y="194"/>
                      <a:pt x="426" y="194"/>
                      <a:pt x="424" y="193"/>
                    </a:cubicBezTo>
                    <a:cubicBezTo>
                      <a:pt x="424" y="193"/>
                      <a:pt x="423" y="193"/>
                      <a:pt x="423" y="193"/>
                    </a:cubicBezTo>
                    <a:cubicBezTo>
                      <a:pt x="421" y="192"/>
                      <a:pt x="420" y="192"/>
                      <a:pt x="418" y="191"/>
                    </a:cubicBezTo>
                    <a:cubicBezTo>
                      <a:pt x="418" y="191"/>
                      <a:pt x="418" y="191"/>
                      <a:pt x="417" y="191"/>
                    </a:cubicBezTo>
                    <a:cubicBezTo>
                      <a:pt x="416" y="190"/>
                      <a:pt x="414" y="190"/>
                      <a:pt x="413" y="190"/>
                    </a:cubicBezTo>
                    <a:cubicBezTo>
                      <a:pt x="412" y="190"/>
                      <a:pt x="412" y="189"/>
                      <a:pt x="411" y="189"/>
                    </a:cubicBezTo>
                    <a:cubicBezTo>
                      <a:pt x="410" y="189"/>
                      <a:pt x="409" y="189"/>
                      <a:pt x="407" y="188"/>
                    </a:cubicBezTo>
                    <a:cubicBezTo>
                      <a:pt x="407" y="188"/>
                      <a:pt x="407" y="188"/>
                      <a:pt x="406" y="188"/>
                    </a:cubicBezTo>
                    <a:cubicBezTo>
                      <a:pt x="405" y="188"/>
                      <a:pt x="403" y="188"/>
                      <a:pt x="401" y="187"/>
                    </a:cubicBezTo>
                    <a:cubicBezTo>
                      <a:pt x="401" y="187"/>
                      <a:pt x="401" y="187"/>
                      <a:pt x="401" y="187"/>
                    </a:cubicBezTo>
                    <a:cubicBezTo>
                      <a:pt x="401" y="187"/>
                      <a:pt x="402" y="187"/>
                      <a:pt x="402" y="187"/>
                    </a:cubicBezTo>
                    <a:cubicBezTo>
                      <a:pt x="403" y="186"/>
                      <a:pt x="404" y="185"/>
                      <a:pt x="406" y="184"/>
                    </a:cubicBezTo>
                    <a:cubicBezTo>
                      <a:pt x="406" y="183"/>
                      <a:pt x="407" y="183"/>
                      <a:pt x="407" y="182"/>
                    </a:cubicBezTo>
                    <a:cubicBezTo>
                      <a:pt x="408" y="181"/>
                      <a:pt x="409" y="180"/>
                      <a:pt x="410" y="179"/>
                    </a:cubicBezTo>
                    <a:cubicBezTo>
                      <a:pt x="411" y="179"/>
                      <a:pt x="411" y="178"/>
                      <a:pt x="412" y="177"/>
                    </a:cubicBezTo>
                    <a:cubicBezTo>
                      <a:pt x="413" y="176"/>
                      <a:pt x="414" y="175"/>
                      <a:pt x="415" y="174"/>
                    </a:cubicBezTo>
                    <a:cubicBezTo>
                      <a:pt x="415" y="173"/>
                      <a:pt x="416" y="173"/>
                      <a:pt x="416" y="172"/>
                    </a:cubicBezTo>
                    <a:cubicBezTo>
                      <a:pt x="417" y="171"/>
                      <a:pt x="418" y="169"/>
                      <a:pt x="419" y="167"/>
                    </a:cubicBezTo>
                    <a:cubicBezTo>
                      <a:pt x="419" y="167"/>
                      <a:pt x="419" y="166"/>
                      <a:pt x="420" y="166"/>
                    </a:cubicBezTo>
                    <a:cubicBezTo>
                      <a:pt x="420" y="164"/>
                      <a:pt x="421" y="163"/>
                      <a:pt x="422" y="161"/>
                    </a:cubicBezTo>
                    <a:cubicBezTo>
                      <a:pt x="422" y="160"/>
                      <a:pt x="422" y="160"/>
                      <a:pt x="423" y="159"/>
                    </a:cubicBezTo>
                    <a:cubicBezTo>
                      <a:pt x="423" y="158"/>
                      <a:pt x="424" y="156"/>
                      <a:pt x="424" y="155"/>
                    </a:cubicBezTo>
                    <a:cubicBezTo>
                      <a:pt x="424" y="154"/>
                      <a:pt x="424" y="153"/>
                      <a:pt x="425" y="153"/>
                    </a:cubicBezTo>
                    <a:cubicBezTo>
                      <a:pt x="425" y="151"/>
                      <a:pt x="425" y="150"/>
                      <a:pt x="425" y="148"/>
                    </a:cubicBezTo>
                    <a:cubicBezTo>
                      <a:pt x="426" y="147"/>
                      <a:pt x="426" y="147"/>
                      <a:pt x="426" y="146"/>
                    </a:cubicBezTo>
                    <a:cubicBezTo>
                      <a:pt x="426" y="144"/>
                      <a:pt x="426" y="141"/>
                      <a:pt x="426" y="139"/>
                    </a:cubicBezTo>
                    <a:cubicBezTo>
                      <a:pt x="426" y="107"/>
                      <a:pt x="400" y="80"/>
                      <a:pt x="368" y="80"/>
                    </a:cubicBezTo>
                    <a:cubicBezTo>
                      <a:pt x="335" y="80"/>
                      <a:pt x="309" y="107"/>
                      <a:pt x="309" y="139"/>
                    </a:cubicBezTo>
                    <a:cubicBezTo>
                      <a:pt x="309" y="141"/>
                      <a:pt x="309" y="144"/>
                      <a:pt x="309" y="146"/>
                    </a:cubicBezTo>
                    <a:cubicBezTo>
                      <a:pt x="309" y="147"/>
                      <a:pt x="310" y="147"/>
                      <a:pt x="310" y="148"/>
                    </a:cubicBezTo>
                    <a:cubicBezTo>
                      <a:pt x="310" y="150"/>
                      <a:pt x="310" y="151"/>
                      <a:pt x="311" y="153"/>
                    </a:cubicBezTo>
                    <a:cubicBezTo>
                      <a:pt x="311" y="153"/>
                      <a:pt x="311" y="154"/>
                      <a:pt x="311" y="155"/>
                    </a:cubicBezTo>
                    <a:cubicBezTo>
                      <a:pt x="312" y="156"/>
                      <a:pt x="312" y="158"/>
                      <a:pt x="312" y="159"/>
                    </a:cubicBezTo>
                    <a:cubicBezTo>
                      <a:pt x="313" y="160"/>
                      <a:pt x="313" y="160"/>
                      <a:pt x="313" y="161"/>
                    </a:cubicBezTo>
                    <a:cubicBezTo>
                      <a:pt x="314" y="163"/>
                      <a:pt x="315" y="164"/>
                      <a:pt x="315" y="166"/>
                    </a:cubicBezTo>
                    <a:cubicBezTo>
                      <a:pt x="316" y="166"/>
                      <a:pt x="316" y="167"/>
                      <a:pt x="316" y="167"/>
                    </a:cubicBezTo>
                    <a:cubicBezTo>
                      <a:pt x="317" y="169"/>
                      <a:pt x="318" y="171"/>
                      <a:pt x="319" y="172"/>
                    </a:cubicBezTo>
                    <a:cubicBezTo>
                      <a:pt x="320" y="173"/>
                      <a:pt x="320" y="173"/>
                      <a:pt x="320" y="174"/>
                    </a:cubicBezTo>
                    <a:cubicBezTo>
                      <a:pt x="321" y="175"/>
                      <a:pt x="322" y="176"/>
                      <a:pt x="323" y="177"/>
                    </a:cubicBezTo>
                    <a:cubicBezTo>
                      <a:pt x="324" y="178"/>
                      <a:pt x="324" y="179"/>
                      <a:pt x="325" y="179"/>
                    </a:cubicBezTo>
                    <a:cubicBezTo>
                      <a:pt x="326" y="180"/>
                      <a:pt x="327" y="181"/>
                      <a:pt x="328" y="182"/>
                    </a:cubicBezTo>
                    <a:cubicBezTo>
                      <a:pt x="328" y="183"/>
                      <a:pt x="329" y="183"/>
                      <a:pt x="329" y="184"/>
                    </a:cubicBezTo>
                    <a:cubicBezTo>
                      <a:pt x="331" y="185"/>
                      <a:pt x="332" y="186"/>
                      <a:pt x="333" y="187"/>
                    </a:cubicBezTo>
                    <a:cubicBezTo>
                      <a:pt x="334" y="187"/>
                      <a:pt x="334" y="187"/>
                      <a:pt x="334" y="187"/>
                    </a:cubicBezTo>
                    <a:cubicBezTo>
                      <a:pt x="334" y="187"/>
                      <a:pt x="334" y="187"/>
                      <a:pt x="334" y="187"/>
                    </a:cubicBezTo>
                    <a:cubicBezTo>
                      <a:pt x="332" y="188"/>
                      <a:pt x="330" y="188"/>
                      <a:pt x="329" y="188"/>
                    </a:cubicBezTo>
                    <a:cubicBezTo>
                      <a:pt x="329" y="188"/>
                      <a:pt x="328" y="188"/>
                      <a:pt x="328" y="188"/>
                    </a:cubicBezTo>
                    <a:cubicBezTo>
                      <a:pt x="327" y="189"/>
                      <a:pt x="325" y="189"/>
                      <a:pt x="324" y="189"/>
                    </a:cubicBezTo>
                    <a:cubicBezTo>
                      <a:pt x="323" y="189"/>
                      <a:pt x="323" y="190"/>
                      <a:pt x="322" y="190"/>
                    </a:cubicBezTo>
                    <a:cubicBezTo>
                      <a:pt x="321" y="190"/>
                      <a:pt x="319" y="190"/>
                      <a:pt x="318" y="191"/>
                    </a:cubicBezTo>
                    <a:cubicBezTo>
                      <a:pt x="318" y="191"/>
                      <a:pt x="317" y="191"/>
                      <a:pt x="317" y="191"/>
                    </a:cubicBezTo>
                    <a:cubicBezTo>
                      <a:pt x="315" y="192"/>
                      <a:pt x="314" y="192"/>
                      <a:pt x="312" y="193"/>
                    </a:cubicBezTo>
                    <a:cubicBezTo>
                      <a:pt x="312" y="193"/>
                      <a:pt x="311" y="193"/>
                      <a:pt x="311" y="193"/>
                    </a:cubicBezTo>
                    <a:cubicBezTo>
                      <a:pt x="310" y="194"/>
                      <a:pt x="308" y="194"/>
                      <a:pt x="307" y="195"/>
                    </a:cubicBezTo>
                    <a:cubicBezTo>
                      <a:pt x="307" y="195"/>
                      <a:pt x="306" y="195"/>
                      <a:pt x="306" y="195"/>
                    </a:cubicBezTo>
                    <a:cubicBezTo>
                      <a:pt x="304" y="196"/>
                      <a:pt x="302" y="197"/>
                      <a:pt x="301" y="198"/>
                    </a:cubicBezTo>
                    <a:cubicBezTo>
                      <a:pt x="301" y="198"/>
                      <a:pt x="301" y="198"/>
                      <a:pt x="300" y="198"/>
                    </a:cubicBezTo>
                    <a:cubicBezTo>
                      <a:pt x="299" y="199"/>
                      <a:pt x="298" y="200"/>
                      <a:pt x="296" y="201"/>
                    </a:cubicBezTo>
                    <a:cubicBezTo>
                      <a:pt x="296" y="201"/>
                      <a:pt x="296" y="201"/>
                      <a:pt x="295" y="201"/>
                    </a:cubicBezTo>
                    <a:cubicBezTo>
                      <a:pt x="294" y="202"/>
                      <a:pt x="293" y="203"/>
                      <a:pt x="292" y="204"/>
                    </a:cubicBezTo>
                    <a:cubicBezTo>
                      <a:pt x="291" y="204"/>
                      <a:pt x="291" y="204"/>
                      <a:pt x="291" y="205"/>
                    </a:cubicBezTo>
                    <a:cubicBezTo>
                      <a:pt x="289" y="206"/>
                      <a:pt x="288" y="207"/>
                      <a:pt x="287" y="208"/>
                    </a:cubicBezTo>
                    <a:cubicBezTo>
                      <a:pt x="287" y="209"/>
                      <a:pt x="286" y="209"/>
                      <a:pt x="286" y="209"/>
                    </a:cubicBezTo>
                    <a:cubicBezTo>
                      <a:pt x="285" y="210"/>
                      <a:pt x="284" y="211"/>
                      <a:pt x="283" y="212"/>
                    </a:cubicBezTo>
                    <a:cubicBezTo>
                      <a:pt x="283" y="213"/>
                      <a:pt x="282" y="213"/>
                      <a:pt x="282" y="214"/>
                    </a:cubicBezTo>
                    <a:cubicBezTo>
                      <a:pt x="281" y="215"/>
                      <a:pt x="280" y="217"/>
                      <a:pt x="279" y="218"/>
                    </a:cubicBezTo>
                    <a:cubicBezTo>
                      <a:pt x="279" y="218"/>
                      <a:pt x="279" y="219"/>
                      <a:pt x="279" y="219"/>
                    </a:cubicBezTo>
                    <a:cubicBezTo>
                      <a:pt x="278" y="220"/>
                      <a:pt x="277" y="222"/>
                      <a:pt x="276" y="223"/>
                    </a:cubicBezTo>
                    <a:cubicBezTo>
                      <a:pt x="276" y="224"/>
                      <a:pt x="276" y="224"/>
                      <a:pt x="276" y="225"/>
                    </a:cubicBezTo>
                    <a:cubicBezTo>
                      <a:pt x="275" y="227"/>
                      <a:pt x="274" y="228"/>
                      <a:pt x="274" y="230"/>
                    </a:cubicBezTo>
                    <a:cubicBezTo>
                      <a:pt x="274" y="230"/>
                      <a:pt x="273" y="230"/>
                      <a:pt x="273" y="231"/>
                    </a:cubicBezTo>
                    <a:cubicBezTo>
                      <a:pt x="273" y="233"/>
                      <a:pt x="272" y="235"/>
                      <a:pt x="272" y="237"/>
                    </a:cubicBezTo>
                    <a:cubicBezTo>
                      <a:pt x="272" y="238"/>
                      <a:pt x="271" y="238"/>
                      <a:pt x="271" y="239"/>
                    </a:cubicBezTo>
                    <a:cubicBezTo>
                      <a:pt x="271" y="241"/>
                      <a:pt x="271" y="242"/>
                      <a:pt x="271" y="244"/>
                    </a:cubicBezTo>
                    <a:cubicBezTo>
                      <a:pt x="271" y="245"/>
                      <a:pt x="270" y="246"/>
                      <a:pt x="270" y="246"/>
                    </a:cubicBezTo>
                    <a:cubicBezTo>
                      <a:pt x="270" y="249"/>
                      <a:pt x="270" y="251"/>
                      <a:pt x="270" y="254"/>
                    </a:cubicBezTo>
                    <a:cubicBezTo>
                      <a:pt x="270" y="273"/>
                      <a:pt x="270" y="273"/>
                      <a:pt x="270" y="273"/>
                    </a:cubicBezTo>
                    <a:cubicBezTo>
                      <a:pt x="270" y="273"/>
                      <a:pt x="270" y="273"/>
                      <a:pt x="270" y="273"/>
                    </a:cubicBezTo>
                    <a:cubicBezTo>
                      <a:pt x="265" y="268"/>
                      <a:pt x="260" y="263"/>
                      <a:pt x="255" y="257"/>
                    </a:cubicBezTo>
                    <a:moveTo>
                      <a:pt x="368" y="179"/>
                    </a:moveTo>
                    <a:cubicBezTo>
                      <a:pt x="346" y="179"/>
                      <a:pt x="328" y="161"/>
                      <a:pt x="328" y="139"/>
                    </a:cubicBezTo>
                    <a:cubicBezTo>
                      <a:pt x="328" y="117"/>
                      <a:pt x="346" y="100"/>
                      <a:pt x="368" y="100"/>
                    </a:cubicBezTo>
                    <a:cubicBezTo>
                      <a:pt x="389" y="100"/>
                      <a:pt x="407" y="117"/>
                      <a:pt x="407" y="139"/>
                    </a:cubicBezTo>
                    <a:cubicBezTo>
                      <a:pt x="407" y="161"/>
                      <a:pt x="389" y="179"/>
                      <a:pt x="368" y="179"/>
                    </a:cubicBezTo>
                    <a:moveTo>
                      <a:pt x="356" y="310"/>
                    </a:moveTo>
                    <a:cubicBezTo>
                      <a:pt x="353" y="310"/>
                      <a:pt x="351" y="309"/>
                      <a:pt x="348" y="309"/>
                    </a:cubicBezTo>
                    <a:cubicBezTo>
                      <a:pt x="348" y="309"/>
                      <a:pt x="347" y="309"/>
                      <a:pt x="346" y="309"/>
                    </a:cubicBezTo>
                    <a:cubicBezTo>
                      <a:pt x="343" y="308"/>
                      <a:pt x="340" y="308"/>
                      <a:pt x="338" y="307"/>
                    </a:cubicBezTo>
                    <a:cubicBezTo>
                      <a:pt x="337" y="307"/>
                      <a:pt x="336" y="307"/>
                      <a:pt x="335" y="306"/>
                    </a:cubicBezTo>
                    <a:cubicBezTo>
                      <a:pt x="333" y="306"/>
                      <a:pt x="331" y="305"/>
                      <a:pt x="329" y="305"/>
                    </a:cubicBezTo>
                    <a:cubicBezTo>
                      <a:pt x="328" y="305"/>
                      <a:pt x="326" y="304"/>
                      <a:pt x="325" y="304"/>
                    </a:cubicBezTo>
                    <a:cubicBezTo>
                      <a:pt x="323" y="303"/>
                      <a:pt x="320" y="302"/>
                      <a:pt x="318" y="301"/>
                    </a:cubicBezTo>
                    <a:cubicBezTo>
                      <a:pt x="317" y="301"/>
                      <a:pt x="316" y="301"/>
                      <a:pt x="315" y="300"/>
                    </a:cubicBezTo>
                    <a:cubicBezTo>
                      <a:pt x="313" y="300"/>
                      <a:pt x="311" y="299"/>
                      <a:pt x="309" y="298"/>
                    </a:cubicBezTo>
                    <a:cubicBezTo>
                      <a:pt x="308" y="298"/>
                      <a:pt x="307" y="297"/>
                      <a:pt x="306" y="296"/>
                    </a:cubicBezTo>
                    <a:cubicBezTo>
                      <a:pt x="304" y="296"/>
                      <a:pt x="302" y="295"/>
                      <a:pt x="300" y="294"/>
                    </a:cubicBezTo>
                    <a:cubicBezTo>
                      <a:pt x="299" y="293"/>
                      <a:pt x="297" y="292"/>
                      <a:pt x="296" y="291"/>
                    </a:cubicBezTo>
                    <a:cubicBezTo>
                      <a:pt x="294" y="290"/>
                      <a:pt x="293" y="289"/>
                      <a:pt x="291" y="288"/>
                    </a:cubicBezTo>
                    <a:cubicBezTo>
                      <a:pt x="290" y="288"/>
                      <a:pt x="290" y="288"/>
                      <a:pt x="289" y="287"/>
                    </a:cubicBezTo>
                    <a:cubicBezTo>
                      <a:pt x="289" y="287"/>
                      <a:pt x="289" y="287"/>
                      <a:pt x="289" y="287"/>
                    </a:cubicBezTo>
                    <a:cubicBezTo>
                      <a:pt x="289" y="254"/>
                      <a:pt x="289" y="254"/>
                      <a:pt x="289" y="254"/>
                    </a:cubicBezTo>
                    <a:cubicBezTo>
                      <a:pt x="289" y="219"/>
                      <a:pt x="312" y="205"/>
                      <a:pt x="368" y="205"/>
                    </a:cubicBezTo>
                    <a:cubicBezTo>
                      <a:pt x="423" y="205"/>
                      <a:pt x="446" y="219"/>
                      <a:pt x="446" y="254"/>
                    </a:cubicBezTo>
                    <a:cubicBezTo>
                      <a:pt x="446" y="287"/>
                      <a:pt x="446" y="287"/>
                      <a:pt x="446" y="287"/>
                    </a:cubicBezTo>
                    <a:cubicBezTo>
                      <a:pt x="446" y="287"/>
                      <a:pt x="446" y="287"/>
                      <a:pt x="446" y="287"/>
                    </a:cubicBezTo>
                    <a:cubicBezTo>
                      <a:pt x="445" y="288"/>
                      <a:pt x="445" y="288"/>
                      <a:pt x="444" y="288"/>
                    </a:cubicBezTo>
                    <a:cubicBezTo>
                      <a:pt x="443" y="289"/>
                      <a:pt x="441" y="290"/>
                      <a:pt x="439" y="291"/>
                    </a:cubicBezTo>
                    <a:cubicBezTo>
                      <a:pt x="438" y="292"/>
                      <a:pt x="436" y="293"/>
                      <a:pt x="435" y="294"/>
                    </a:cubicBezTo>
                    <a:cubicBezTo>
                      <a:pt x="433" y="295"/>
                      <a:pt x="431" y="296"/>
                      <a:pt x="429" y="296"/>
                    </a:cubicBezTo>
                    <a:cubicBezTo>
                      <a:pt x="428" y="297"/>
                      <a:pt x="427" y="298"/>
                      <a:pt x="426" y="298"/>
                    </a:cubicBezTo>
                    <a:cubicBezTo>
                      <a:pt x="424" y="299"/>
                      <a:pt x="422" y="300"/>
                      <a:pt x="420" y="300"/>
                    </a:cubicBezTo>
                    <a:cubicBezTo>
                      <a:pt x="419" y="301"/>
                      <a:pt x="419" y="301"/>
                      <a:pt x="418" y="301"/>
                    </a:cubicBezTo>
                    <a:cubicBezTo>
                      <a:pt x="415" y="302"/>
                      <a:pt x="412" y="303"/>
                      <a:pt x="410" y="304"/>
                    </a:cubicBezTo>
                    <a:cubicBezTo>
                      <a:pt x="409" y="304"/>
                      <a:pt x="408" y="305"/>
                      <a:pt x="407" y="305"/>
                    </a:cubicBezTo>
                    <a:cubicBezTo>
                      <a:pt x="404" y="305"/>
                      <a:pt x="402" y="306"/>
                      <a:pt x="400" y="306"/>
                    </a:cubicBezTo>
                    <a:cubicBezTo>
                      <a:pt x="399" y="307"/>
                      <a:pt x="399" y="307"/>
                      <a:pt x="398" y="307"/>
                    </a:cubicBezTo>
                    <a:cubicBezTo>
                      <a:pt x="395" y="308"/>
                      <a:pt x="392" y="308"/>
                      <a:pt x="389" y="309"/>
                    </a:cubicBezTo>
                    <a:cubicBezTo>
                      <a:pt x="388" y="309"/>
                      <a:pt x="387" y="309"/>
                      <a:pt x="387" y="309"/>
                    </a:cubicBezTo>
                    <a:cubicBezTo>
                      <a:pt x="384" y="309"/>
                      <a:pt x="382" y="310"/>
                      <a:pt x="380" y="310"/>
                    </a:cubicBezTo>
                    <a:cubicBezTo>
                      <a:pt x="379" y="310"/>
                      <a:pt x="378" y="310"/>
                      <a:pt x="377" y="310"/>
                    </a:cubicBezTo>
                    <a:cubicBezTo>
                      <a:pt x="374" y="310"/>
                      <a:pt x="371" y="310"/>
                      <a:pt x="368" y="310"/>
                    </a:cubicBezTo>
                    <a:cubicBezTo>
                      <a:pt x="364" y="310"/>
                      <a:pt x="361" y="310"/>
                      <a:pt x="358" y="310"/>
                    </a:cubicBezTo>
                    <a:cubicBezTo>
                      <a:pt x="357" y="310"/>
                      <a:pt x="357" y="310"/>
                      <a:pt x="356" y="310"/>
                    </a:cubicBezTo>
                    <a:moveTo>
                      <a:pt x="242" y="650"/>
                    </a:moveTo>
                    <a:cubicBezTo>
                      <a:pt x="240" y="651"/>
                      <a:pt x="238" y="652"/>
                      <a:pt x="237" y="653"/>
                    </a:cubicBezTo>
                    <a:cubicBezTo>
                      <a:pt x="235" y="654"/>
                      <a:pt x="234" y="654"/>
                      <a:pt x="232" y="655"/>
                    </a:cubicBezTo>
                    <a:cubicBezTo>
                      <a:pt x="231" y="656"/>
                      <a:pt x="229" y="657"/>
                      <a:pt x="227" y="658"/>
                    </a:cubicBezTo>
                    <a:cubicBezTo>
                      <a:pt x="226" y="658"/>
                      <a:pt x="225" y="659"/>
                      <a:pt x="223" y="659"/>
                    </a:cubicBezTo>
                    <a:cubicBezTo>
                      <a:pt x="222" y="660"/>
                      <a:pt x="220" y="661"/>
                      <a:pt x="218" y="662"/>
                    </a:cubicBezTo>
                    <a:cubicBezTo>
                      <a:pt x="217" y="662"/>
                      <a:pt x="216" y="662"/>
                      <a:pt x="215" y="663"/>
                    </a:cubicBezTo>
                    <a:cubicBezTo>
                      <a:pt x="213" y="664"/>
                      <a:pt x="210" y="665"/>
                      <a:pt x="207" y="665"/>
                    </a:cubicBezTo>
                    <a:cubicBezTo>
                      <a:pt x="206" y="666"/>
                      <a:pt x="205" y="666"/>
                      <a:pt x="204" y="666"/>
                    </a:cubicBezTo>
                    <a:cubicBezTo>
                      <a:pt x="202" y="667"/>
                      <a:pt x="200" y="667"/>
                      <a:pt x="198" y="668"/>
                    </a:cubicBezTo>
                    <a:cubicBezTo>
                      <a:pt x="197" y="668"/>
                      <a:pt x="196" y="668"/>
                      <a:pt x="195" y="669"/>
                    </a:cubicBezTo>
                    <a:cubicBezTo>
                      <a:pt x="192" y="669"/>
                      <a:pt x="189" y="670"/>
                      <a:pt x="187" y="670"/>
                    </a:cubicBezTo>
                    <a:cubicBezTo>
                      <a:pt x="186" y="670"/>
                      <a:pt x="185" y="670"/>
                      <a:pt x="184" y="670"/>
                    </a:cubicBezTo>
                    <a:cubicBezTo>
                      <a:pt x="182" y="671"/>
                      <a:pt x="179" y="671"/>
                      <a:pt x="177" y="671"/>
                    </a:cubicBezTo>
                    <a:cubicBezTo>
                      <a:pt x="176" y="671"/>
                      <a:pt x="175" y="671"/>
                      <a:pt x="174" y="671"/>
                    </a:cubicBezTo>
                    <a:cubicBezTo>
                      <a:pt x="171" y="672"/>
                      <a:pt x="168" y="672"/>
                      <a:pt x="165" y="672"/>
                    </a:cubicBezTo>
                    <a:cubicBezTo>
                      <a:pt x="162" y="672"/>
                      <a:pt x="159" y="672"/>
                      <a:pt x="156" y="671"/>
                    </a:cubicBezTo>
                    <a:cubicBezTo>
                      <a:pt x="155" y="671"/>
                      <a:pt x="154" y="671"/>
                      <a:pt x="153" y="671"/>
                    </a:cubicBezTo>
                    <a:cubicBezTo>
                      <a:pt x="151" y="671"/>
                      <a:pt x="148" y="671"/>
                      <a:pt x="146" y="670"/>
                    </a:cubicBezTo>
                    <a:cubicBezTo>
                      <a:pt x="145" y="670"/>
                      <a:pt x="144" y="670"/>
                      <a:pt x="144" y="670"/>
                    </a:cubicBezTo>
                    <a:cubicBezTo>
                      <a:pt x="141" y="670"/>
                      <a:pt x="138" y="669"/>
                      <a:pt x="135" y="669"/>
                    </a:cubicBezTo>
                    <a:cubicBezTo>
                      <a:pt x="134" y="668"/>
                      <a:pt x="133" y="668"/>
                      <a:pt x="132" y="668"/>
                    </a:cubicBezTo>
                    <a:cubicBezTo>
                      <a:pt x="130" y="667"/>
                      <a:pt x="128" y="667"/>
                      <a:pt x="126" y="666"/>
                    </a:cubicBezTo>
                    <a:cubicBezTo>
                      <a:pt x="125" y="666"/>
                      <a:pt x="124" y="666"/>
                      <a:pt x="123" y="665"/>
                    </a:cubicBezTo>
                    <a:cubicBezTo>
                      <a:pt x="120" y="665"/>
                      <a:pt x="118" y="664"/>
                      <a:pt x="115" y="663"/>
                    </a:cubicBezTo>
                    <a:cubicBezTo>
                      <a:pt x="114" y="662"/>
                      <a:pt x="113" y="662"/>
                      <a:pt x="112" y="662"/>
                    </a:cubicBezTo>
                    <a:cubicBezTo>
                      <a:pt x="110" y="661"/>
                      <a:pt x="109" y="660"/>
                      <a:pt x="107" y="659"/>
                    </a:cubicBezTo>
                    <a:cubicBezTo>
                      <a:pt x="106" y="659"/>
                      <a:pt x="104" y="658"/>
                      <a:pt x="103" y="658"/>
                    </a:cubicBezTo>
                    <a:cubicBezTo>
                      <a:pt x="101" y="657"/>
                      <a:pt x="100" y="656"/>
                      <a:pt x="98" y="655"/>
                    </a:cubicBezTo>
                    <a:cubicBezTo>
                      <a:pt x="96" y="654"/>
                      <a:pt x="95" y="654"/>
                      <a:pt x="93" y="653"/>
                    </a:cubicBezTo>
                    <a:cubicBezTo>
                      <a:pt x="92" y="652"/>
                      <a:pt x="90" y="651"/>
                      <a:pt x="89" y="650"/>
                    </a:cubicBezTo>
                    <a:cubicBezTo>
                      <a:pt x="88" y="649"/>
                      <a:pt x="87" y="649"/>
                      <a:pt x="87" y="649"/>
                    </a:cubicBezTo>
                    <a:cubicBezTo>
                      <a:pt x="87" y="649"/>
                      <a:pt x="87" y="649"/>
                      <a:pt x="87" y="649"/>
                    </a:cubicBezTo>
                    <a:cubicBezTo>
                      <a:pt x="87" y="616"/>
                      <a:pt x="87" y="616"/>
                      <a:pt x="87" y="616"/>
                    </a:cubicBezTo>
                    <a:cubicBezTo>
                      <a:pt x="87" y="580"/>
                      <a:pt x="109" y="566"/>
                      <a:pt x="165" y="566"/>
                    </a:cubicBezTo>
                    <a:cubicBezTo>
                      <a:pt x="221" y="566"/>
                      <a:pt x="243" y="580"/>
                      <a:pt x="243" y="616"/>
                    </a:cubicBezTo>
                    <a:cubicBezTo>
                      <a:pt x="243" y="649"/>
                      <a:pt x="243" y="649"/>
                      <a:pt x="243" y="649"/>
                    </a:cubicBezTo>
                    <a:cubicBezTo>
                      <a:pt x="243" y="649"/>
                      <a:pt x="243" y="649"/>
                      <a:pt x="243" y="649"/>
                    </a:cubicBezTo>
                    <a:cubicBezTo>
                      <a:pt x="243" y="649"/>
                      <a:pt x="242" y="649"/>
                      <a:pt x="242" y="650"/>
                    </a:cubicBezTo>
                    <a:moveTo>
                      <a:pt x="165" y="540"/>
                    </a:moveTo>
                    <a:cubicBezTo>
                      <a:pt x="143" y="540"/>
                      <a:pt x="126" y="522"/>
                      <a:pt x="126" y="501"/>
                    </a:cubicBezTo>
                    <a:cubicBezTo>
                      <a:pt x="126" y="479"/>
                      <a:pt x="143" y="461"/>
                      <a:pt x="165" y="461"/>
                    </a:cubicBezTo>
                    <a:cubicBezTo>
                      <a:pt x="187" y="461"/>
                      <a:pt x="205" y="479"/>
                      <a:pt x="205" y="501"/>
                    </a:cubicBezTo>
                    <a:cubicBezTo>
                      <a:pt x="205" y="522"/>
                      <a:pt x="187" y="540"/>
                      <a:pt x="165" y="540"/>
                    </a:cubicBezTo>
                    <a:moveTo>
                      <a:pt x="310" y="534"/>
                    </a:moveTo>
                    <a:cubicBezTo>
                      <a:pt x="310" y="534"/>
                      <a:pt x="310" y="535"/>
                      <a:pt x="310" y="535"/>
                    </a:cubicBezTo>
                    <a:cubicBezTo>
                      <a:pt x="310" y="537"/>
                      <a:pt x="310" y="539"/>
                      <a:pt x="310" y="542"/>
                    </a:cubicBezTo>
                    <a:cubicBezTo>
                      <a:pt x="310" y="542"/>
                      <a:pt x="310" y="542"/>
                      <a:pt x="310" y="542"/>
                    </a:cubicBezTo>
                    <a:cubicBezTo>
                      <a:pt x="309" y="545"/>
                      <a:pt x="309" y="547"/>
                      <a:pt x="309" y="549"/>
                    </a:cubicBezTo>
                    <a:cubicBezTo>
                      <a:pt x="309" y="549"/>
                      <a:pt x="309" y="549"/>
                      <a:pt x="309" y="550"/>
                    </a:cubicBezTo>
                    <a:cubicBezTo>
                      <a:pt x="308" y="552"/>
                      <a:pt x="308" y="554"/>
                      <a:pt x="307" y="557"/>
                    </a:cubicBezTo>
                    <a:cubicBezTo>
                      <a:pt x="307" y="557"/>
                      <a:pt x="307" y="557"/>
                      <a:pt x="307" y="557"/>
                    </a:cubicBezTo>
                    <a:cubicBezTo>
                      <a:pt x="307" y="559"/>
                      <a:pt x="306" y="562"/>
                      <a:pt x="306" y="564"/>
                    </a:cubicBezTo>
                    <a:cubicBezTo>
                      <a:pt x="306" y="564"/>
                      <a:pt x="305" y="564"/>
                      <a:pt x="305" y="564"/>
                    </a:cubicBezTo>
                    <a:cubicBezTo>
                      <a:pt x="305" y="567"/>
                      <a:pt x="304" y="569"/>
                      <a:pt x="303" y="571"/>
                    </a:cubicBezTo>
                    <a:cubicBezTo>
                      <a:pt x="303" y="571"/>
                      <a:pt x="303" y="572"/>
                      <a:pt x="303" y="572"/>
                    </a:cubicBezTo>
                    <a:cubicBezTo>
                      <a:pt x="302" y="574"/>
                      <a:pt x="302" y="576"/>
                      <a:pt x="301" y="578"/>
                    </a:cubicBezTo>
                    <a:cubicBezTo>
                      <a:pt x="301" y="578"/>
                      <a:pt x="301" y="579"/>
                      <a:pt x="301" y="579"/>
                    </a:cubicBezTo>
                    <a:cubicBezTo>
                      <a:pt x="300" y="581"/>
                      <a:pt x="299" y="583"/>
                      <a:pt x="298" y="585"/>
                    </a:cubicBezTo>
                    <a:cubicBezTo>
                      <a:pt x="298" y="585"/>
                      <a:pt x="298" y="586"/>
                      <a:pt x="297" y="586"/>
                    </a:cubicBezTo>
                    <a:cubicBezTo>
                      <a:pt x="297" y="588"/>
                      <a:pt x="296" y="590"/>
                      <a:pt x="295" y="591"/>
                    </a:cubicBezTo>
                    <a:cubicBezTo>
                      <a:pt x="295" y="592"/>
                      <a:pt x="294" y="593"/>
                      <a:pt x="294" y="593"/>
                    </a:cubicBezTo>
                    <a:cubicBezTo>
                      <a:pt x="293" y="595"/>
                      <a:pt x="293" y="596"/>
                      <a:pt x="292" y="597"/>
                    </a:cubicBezTo>
                    <a:cubicBezTo>
                      <a:pt x="291" y="598"/>
                      <a:pt x="291" y="599"/>
                      <a:pt x="290" y="600"/>
                    </a:cubicBezTo>
                    <a:cubicBezTo>
                      <a:pt x="290" y="601"/>
                      <a:pt x="289" y="602"/>
                      <a:pt x="288" y="603"/>
                    </a:cubicBezTo>
                    <a:cubicBezTo>
                      <a:pt x="288" y="604"/>
                      <a:pt x="287" y="605"/>
                      <a:pt x="286" y="607"/>
                    </a:cubicBezTo>
                    <a:cubicBezTo>
                      <a:pt x="286" y="607"/>
                      <a:pt x="285" y="608"/>
                      <a:pt x="285" y="609"/>
                    </a:cubicBezTo>
                    <a:cubicBezTo>
                      <a:pt x="284" y="610"/>
                      <a:pt x="283" y="611"/>
                      <a:pt x="282" y="613"/>
                    </a:cubicBezTo>
                    <a:cubicBezTo>
                      <a:pt x="282" y="613"/>
                      <a:pt x="281" y="614"/>
                      <a:pt x="281" y="614"/>
                    </a:cubicBezTo>
                    <a:cubicBezTo>
                      <a:pt x="280" y="616"/>
                      <a:pt x="279" y="617"/>
                      <a:pt x="277" y="619"/>
                    </a:cubicBezTo>
                    <a:cubicBezTo>
                      <a:pt x="277" y="619"/>
                      <a:pt x="277" y="619"/>
                      <a:pt x="277" y="619"/>
                    </a:cubicBezTo>
                    <a:cubicBezTo>
                      <a:pt x="273" y="624"/>
                      <a:pt x="268" y="629"/>
                      <a:pt x="263" y="634"/>
                    </a:cubicBezTo>
                    <a:cubicBezTo>
                      <a:pt x="263" y="634"/>
                      <a:pt x="263" y="634"/>
                      <a:pt x="263" y="634"/>
                    </a:cubicBezTo>
                    <a:cubicBezTo>
                      <a:pt x="263" y="616"/>
                      <a:pt x="263" y="616"/>
                      <a:pt x="263" y="616"/>
                    </a:cubicBezTo>
                    <a:cubicBezTo>
                      <a:pt x="263" y="613"/>
                      <a:pt x="263" y="610"/>
                      <a:pt x="262" y="608"/>
                    </a:cubicBezTo>
                    <a:cubicBezTo>
                      <a:pt x="262" y="607"/>
                      <a:pt x="262" y="606"/>
                      <a:pt x="262" y="606"/>
                    </a:cubicBezTo>
                    <a:cubicBezTo>
                      <a:pt x="262" y="604"/>
                      <a:pt x="262" y="602"/>
                      <a:pt x="261" y="600"/>
                    </a:cubicBezTo>
                    <a:cubicBezTo>
                      <a:pt x="261" y="600"/>
                      <a:pt x="261" y="599"/>
                      <a:pt x="261" y="599"/>
                    </a:cubicBezTo>
                    <a:cubicBezTo>
                      <a:pt x="261" y="596"/>
                      <a:pt x="260" y="594"/>
                      <a:pt x="259" y="592"/>
                    </a:cubicBezTo>
                    <a:cubicBezTo>
                      <a:pt x="259" y="592"/>
                      <a:pt x="259" y="591"/>
                      <a:pt x="259" y="591"/>
                    </a:cubicBezTo>
                    <a:cubicBezTo>
                      <a:pt x="258" y="589"/>
                      <a:pt x="258" y="588"/>
                      <a:pt x="257" y="586"/>
                    </a:cubicBezTo>
                    <a:cubicBezTo>
                      <a:pt x="257" y="586"/>
                      <a:pt x="257" y="585"/>
                      <a:pt x="256" y="585"/>
                    </a:cubicBezTo>
                    <a:cubicBezTo>
                      <a:pt x="256" y="583"/>
                      <a:pt x="255" y="582"/>
                      <a:pt x="254" y="580"/>
                    </a:cubicBezTo>
                    <a:cubicBezTo>
                      <a:pt x="254" y="580"/>
                      <a:pt x="254" y="580"/>
                      <a:pt x="254" y="580"/>
                    </a:cubicBezTo>
                    <a:cubicBezTo>
                      <a:pt x="253" y="578"/>
                      <a:pt x="252" y="577"/>
                      <a:pt x="251" y="575"/>
                    </a:cubicBezTo>
                    <a:cubicBezTo>
                      <a:pt x="250" y="575"/>
                      <a:pt x="250" y="574"/>
                      <a:pt x="250" y="574"/>
                    </a:cubicBezTo>
                    <a:cubicBezTo>
                      <a:pt x="249" y="573"/>
                      <a:pt x="248" y="572"/>
                      <a:pt x="247" y="571"/>
                    </a:cubicBezTo>
                    <a:cubicBezTo>
                      <a:pt x="246" y="570"/>
                      <a:pt x="246" y="570"/>
                      <a:pt x="246" y="570"/>
                    </a:cubicBezTo>
                    <a:cubicBezTo>
                      <a:pt x="245" y="568"/>
                      <a:pt x="243" y="567"/>
                      <a:pt x="242" y="566"/>
                    </a:cubicBezTo>
                    <a:cubicBezTo>
                      <a:pt x="242" y="566"/>
                      <a:pt x="241" y="566"/>
                      <a:pt x="241" y="565"/>
                    </a:cubicBezTo>
                    <a:cubicBezTo>
                      <a:pt x="240" y="564"/>
                      <a:pt x="239" y="564"/>
                      <a:pt x="238" y="563"/>
                    </a:cubicBezTo>
                    <a:cubicBezTo>
                      <a:pt x="237" y="562"/>
                      <a:pt x="237" y="562"/>
                      <a:pt x="236" y="562"/>
                    </a:cubicBezTo>
                    <a:cubicBezTo>
                      <a:pt x="235" y="561"/>
                      <a:pt x="234" y="560"/>
                      <a:pt x="232" y="559"/>
                    </a:cubicBezTo>
                    <a:cubicBezTo>
                      <a:pt x="232" y="559"/>
                      <a:pt x="232" y="559"/>
                      <a:pt x="232" y="559"/>
                    </a:cubicBezTo>
                    <a:cubicBezTo>
                      <a:pt x="230" y="558"/>
                      <a:pt x="229" y="558"/>
                      <a:pt x="227" y="557"/>
                    </a:cubicBezTo>
                    <a:cubicBezTo>
                      <a:pt x="227" y="557"/>
                      <a:pt x="226" y="556"/>
                      <a:pt x="226" y="556"/>
                    </a:cubicBezTo>
                    <a:cubicBezTo>
                      <a:pt x="224" y="556"/>
                      <a:pt x="223" y="555"/>
                      <a:pt x="222" y="555"/>
                    </a:cubicBezTo>
                    <a:cubicBezTo>
                      <a:pt x="221" y="554"/>
                      <a:pt x="221" y="554"/>
                      <a:pt x="221" y="554"/>
                    </a:cubicBezTo>
                    <a:cubicBezTo>
                      <a:pt x="219" y="554"/>
                      <a:pt x="217" y="553"/>
                      <a:pt x="216" y="553"/>
                    </a:cubicBezTo>
                    <a:cubicBezTo>
                      <a:pt x="215" y="552"/>
                      <a:pt x="215" y="552"/>
                      <a:pt x="215" y="552"/>
                    </a:cubicBezTo>
                    <a:cubicBezTo>
                      <a:pt x="213" y="552"/>
                      <a:pt x="212" y="551"/>
                      <a:pt x="210" y="551"/>
                    </a:cubicBezTo>
                    <a:cubicBezTo>
                      <a:pt x="210" y="551"/>
                      <a:pt x="209" y="551"/>
                      <a:pt x="209" y="551"/>
                    </a:cubicBezTo>
                    <a:cubicBezTo>
                      <a:pt x="208" y="550"/>
                      <a:pt x="206" y="550"/>
                      <a:pt x="205" y="550"/>
                    </a:cubicBezTo>
                    <a:cubicBezTo>
                      <a:pt x="204" y="550"/>
                      <a:pt x="204" y="550"/>
                      <a:pt x="204" y="550"/>
                    </a:cubicBezTo>
                    <a:cubicBezTo>
                      <a:pt x="202" y="549"/>
                      <a:pt x="200" y="549"/>
                      <a:pt x="199" y="549"/>
                    </a:cubicBezTo>
                    <a:cubicBezTo>
                      <a:pt x="199" y="549"/>
                      <a:pt x="199" y="549"/>
                      <a:pt x="198" y="549"/>
                    </a:cubicBezTo>
                    <a:cubicBezTo>
                      <a:pt x="199" y="549"/>
                      <a:pt x="199" y="548"/>
                      <a:pt x="199" y="548"/>
                    </a:cubicBezTo>
                    <a:cubicBezTo>
                      <a:pt x="201" y="547"/>
                      <a:pt x="202" y="546"/>
                      <a:pt x="203" y="545"/>
                    </a:cubicBezTo>
                    <a:cubicBezTo>
                      <a:pt x="204" y="544"/>
                      <a:pt x="204" y="544"/>
                      <a:pt x="205" y="543"/>
                    </a:cubicBezTo>
                    <a:cubicBezTo>
                      <a:pt x="206" y="543"/>
                      <a:pt x="207" y="542"/>
                      <a:pt x="208" y="540"/>
                    </a:cubicBezTo>
                    <a:cubicBezTo>
                      <a:pt x="208" y="540"/>
                      <a:pt x="209" y="539"/>
                      <a:pt x="209" y="539"/>
                    </a:cubicBezTo>
                    <a:cubicBezTo>
                      <a:pt x="210" y="538"/>
                      <a:pt x="211" y="536"/>
                      <a:pt x="212" y="535"/>
                    </a:cubicBezTo>
                    <a:cubicBezTo>
                      <a:pt x="213" y="535"/>
                      <a:pt x="213" y="534"/>
                      <a:pt x="213" y="534"/>
                    </a:cubicBezTo>
                    <a:cubicBezTo>
                      <a:pt x="215" y="532"/>
                      <a:pt x="216" y="530"/>
                      <a:pt x="217" y="528"/>
                    </a:cubicBezTo>
                    <a:cubicBezTo>
                      <a:pt x="217" y="528"/>
                      <a:pt x="217" y="528"/>
                      <a:pt x="217" y="527"/>
                    </a:cubicBezTo>
                    <a:cubicBezTo>
                      <a:pt x="218" y="526"/>
                      <a:pt x="219" y="524"/>
                      <a:pt x="219" y="522"/>
                    </a:cubicBezTo>
                    <a:cubicBezTo>
                      <a:pt x="220" y="522"/>
                      <a:pt x="220" y="521"/>
                      <a:pt x="220" y="520"/>
                    </a:cubicBezTo>
                    <a:cubicBezTo>
                      <a:pt x="221" y="519"/>
                      <a:pt x="221" y="518"/>
                      <a:pt x="222" y="516"/>
                    </a:cubicBezTo>
                    <a:cubicBezTo>
                      <a:pt x="222" y="515"/>
                      <a:pt x="222" y="515"/>
                      <a:pt x="222" y="514"/>
                    </a:cubicBezTo>
                    <a:cubicBezTo>
                      <a:pt x="223" y="512"/>
                      <a:pt x="223" y="511"/>
                      <a:pt x="223" y="509"/>
                    </a:cubicBezTo>
                    <a:cubicBezTo>
                      <a:pt x="223" y="509"/>
                      <a:pt x="223" y="508"/>
                      <a:pt x="223" y="507"/>
                    </a:cubicBezTo>
                    <a:cubicBezTo>
                      <a:pt x="224" y="505"/>
                      <a:pt x="224" y="503"/>
                      <a:pt x="224" y="501"/>
                    </a:cubicBezTo>
                    <a:cubicBezTo>
                      <a:pt x="224" y="468"/>
                      <a:pt x="197" y="442"/>
                      <a:pt x="165" y="442"/>
                    </a:cubicBezTo>
                    <a:cubicBezTo>
                      <a:pt x="133" y="442"/>
                      <a:pt x="106" y="468"/>
                      <a:pt x="106" y="501"/>
                    </a:cubicBezTo>
                    <a:cubicBezTo>
                      <a:pt x="106" y="503"/>
                      <a:pt x="107" y="505"/>
                      <a:pt x="107" y="507"/>
                    </a:cubicBezTo>
                    <a:cubicBezTo>
                      <a:pt x="107" y="508"/>
                      <a:pt x="107" y="509"/>
                      <a:pt x="107" y="509"/>
                    </a:cubicBezTo>
                    <a:cubicBezTo>
                      <a:pt x="107" y="511"/>
                      <a:pt x="108" y="512"/>
                      <a:pt x="108" y="514"/>
                    </a:cubicBezTo>
                    <a:cubicBezTo>
                      <a:pt x="108" y="515"/>
                      <a:pt x="108" y="515"/>
                      <a:pt x="109" y="516"/>
                    </a:cubicBezTo>
                    <a:cubicBezTo>
                      <a:pt x="109" y="518"/>
                      <a:pt x="110" y="519"/>
                      <a:pt x="110" y="520"/>
                    </a:cubicBezTo>
                    <a:cubicBezTo>
                      <a:pt x="110" y="521"/>
                      <a:pt x="110" y="522"/>
                      <a:pt x="111" y="522"/>
                    </a:cubicBezTo>
                    <a:cubicBezTo>
                      <a:pt x="111" y="524"/>
                      <a:pt x="112" y="526"/>
                      <a:pt x="113" y="527"/>
                    </a:cubicBezTo>
                    <a:cubicBezTo>
                      <a:pt x="113" y="528"/>
                      <a:pt x="113" y="528"/>
                      <a:pt x="113" y="528"/>
                    </a:cubicBezTo>
                    <a:cubicBezTo>
                      <a:pt x="114" y="530"/>
                      <a:pt x="116" y="532"/>
                      <a:pt x="117" y="534"/>
                    </a:cubicBezTo>
                    <a:cubicBezTo>
                      <a:pt x="117" y="534"/>
                      <a:pt x="118" y="535"/>
                      <a:pt x="118" y="535"/>
                    </a:cubicBezTo>
                    <a:cubicBezTo>
                      <a:pt x="119" y="536"/>
                      <a:pt x="120" y="538"/>
                      <a:pt x="121" y="539"/>
                    </a:cubicBezTo>
                    <a:cubicBezTo>
                      <a:pt x="121" y="539"/>
                      <a:pt x="122" y="540"/>
                      <a:pt x="122" y="540"/>
                    </a:cubicBezTo>
                    <a:cubicBezTo>
                      <a:pt x="123" y="542"/>
                      <a:pt x="124" y="543"/>
                      <a:pt x="125" y="543"/>
                    </a:cubicBezTo>
                    <a:cubicBezTo>
                      <a:pt x="126" y="544"/>
                      <a:pt x="126" y="544"/>
                      <a:pt x="127" y="545"/>
                    </a:cubicBezTo>
                    <a:cubicBezTo>
                      <a:pt x="128" y="546"/>
                      <a:pt x="129" y="547"/>
                      <a:pt x="131" y="548"/>
                    </a:cubicBezTo>
                    <a:cubicBezTo>
                      <a:pt x="131" y="548"/>
                      <a:pt x="131" y="549"/>
                      <a:pt x="132" y="549"/>
                    </a:cubicBezTo>
                    <a:cubicBezTo>
                      <a:pt x="132" y="549"/>
                      <a:pt x="132" y="549"/>
                      <a:pt x="131" y="549"/>
                    </a:cubicBezTo>
                    <a:cubicBezTo>
                      <a:pt x="130" y="549"/>
                      <a:pt x="128" y="549"/>
                      <a:pt x="126" y="550"/>
                    </a:cubicBezTo>
                    <a:cubicBezTo>
                      <a:pt x="126" y="550"/>
                      <a:pt x="126" y="550"/>
                      <a:pt x="126" y="550"/>
                    </a:cubicBezTo>
                    <a:cubicBezTo>
                      <a:pt x="124" y="550"/>
                      <a:pt x="123" y="550"/>
                      <a:pt x="121" y="551"/>
                    </a:cubicBezTo>
                    <a:cubicBezTo>
                      <a:pt x="121" y="551"/>
                      <a:pt x="120" y="551"/>
                      <a:pt x="120" y="551"/>
                    </a:cubicBezTo>
                    <a:cubicBezTo>
                      <a:pt x="118" y="551"/>
                      <a:pt x="117" y="552"/>
                      <a:pt x="115" y="552"/>
                    </a:cubicBezTo>
                    <a:cubicBezTo>
                      <a:pt x="115" y="552"/>
                      <a:pt x="115" y="552"/>
                      <a:pt x="115" y="553"/>
                    </a:cubicBezTo>
                    <a:cubicBezTo>
                      <a:pt x="113" y="553"/>
                      <a:pt x="111" y="554"/>
                      <a:pt x="110" y="554"/>
                    </a:cubicBezTo>
                    <a:cubicBezTo>
                      <a:pt x="109" y="554"/>
                      <a:pt x="109" y="554"/>
                      <a:pt x="108" y="555"/>
                    </a:cubicBezTo>
                    <a:cubicBezTo>
                      <a:pt x="107" y="555"/>
                      <a:pt x="106" y="556"/>
                      <a:pt x="105" y="556"/>
                    </a:cubicBezTo>
                    <a:cubicBezTo>
                      <a:pt x="104" y="556"/>
                      <a:pt x="104" y="557"/>
                      <a:pt x="103" y="557"/>
                    </a:cubicBezTo>
                    <a:cubicBezTo>
                      <a:pt x="102" y="558"/>
                      <a:pt x="100" y="558"/>
                      <a:pt x="98" y="559"/>
                    </a:cubicBezTo>
                    <a:cubicBezTo>
                      <a:pt x="98" y="559"/>
                      <a:pt x="98" y="559"/>
                      <a:pt x="98" y="559"/>
                    </a:cubicBezTo>
                    <a:cubicBezTo>
                      <a:pt x="97" y="560"/>
                      <a:pt x="95" y="561"/>
                      <a:pt x="94" y="562"/>
                    </a:cubicBezTo>
                    <a:cubicBezTo>
                      <a:pt x="93" y="562"/>
                      <a:pt x="93" y="562"/>
                      <a:pt x="93" y="563"/>
                    </a:cubicBezTo>
                    <a:cubicBezTo>
                      <a:pt x="91" y="564"/>
                      <a:pt x="90" y="564"/>
                      <a:pt x="89" y="565"/>
                    </a:cubicBezTo>
                    <a:cubicBezTo>
                      <a:pt x="89" y="566"/>
                      <a:pt x="89" y="566"/>
                      <a:pt x="88" y="566"/>
                    </a:cubicBezTo>
                    <a:cubicBezTo>
                      <a:pt x="87" y="567"/>
                      <a:pt x="86" y="568"/>
                      <a:pt x="84" y="570"/>
                    </a:cubicBezTo>
                    <a:cubicBezTo>
                      <a:pt x="84" y="570"/>
                      <a:pt x="84" y="570"/>
                      <a:pt x="83" y="571"/>
                    </a:cubicBezTo>
                    <a:cubicBezTo>
                      <a:pt x="82" y="572"/>
                      <a:pt x="82" y="573"/>
                      <a:pt x="81" y="574"/>
                    </a:cubicBezTo>
                    <a:cubicBezTo>
                      <a:pt x="80" y="574"/>
                      <a:pt x="80" y="575"/>
                      <a:pt x="80" y="575"/>
                    </a:cubicBezTo>
                    <a:cubicBezTo>
                      <a:pt x="79" y="577"/>
                      <a:pt x="77" y="578"/>
                      <a:pt x="76" y="580"/>
                    </a:cubicBezTo>
                    <a:cubicBezTo>
                      <a:pt x="76" y="580"/>
                      <a:pt x="76" y="580"/>
                      <a:pt x="76" y="580"/>
                    </a:cubicBezTo>
                    <a:cubicBezTo>
                      <a:pt x="75" y="582"/>
                      <a:pt x="75" y="583"/>
                      <a:pt x="74" y="585"/>
                    </a:cubicBezTo>
                    <a:cubicBezTo>
                      <a:pt x="74" y="585"/>
                      <a:pt x="73" y="586"/>
                      <a:pt x="73" y="586"/>
                    </a:cubicBezTo>
                    <a:cubicBezTo>
                      <a:pt x="72" y="588"/>
                      <a:pt x="72" y="589"/>
                      <a:pt x="71" y="591"/>
                    </a:cubicBezTo>
                    <a:cubicBezTo>
                      <a:pt x="71" y="591"/>
                      <a:pt x="71" y="592"/>
                      <a:pt x="71" y="592"/>
                    </a:cubicBezTo>
                    <a:cubicBezTo>
                      <a:pt x="70" y="594"/>
                      <a:pt x="70" y="596"/>
                      <a:pt x="69" y="599"/>
                    </a:cubicBezTo>
                    <a:cubicBezTo>
                      <a:pt x="69" y="599"/>
                      <a:pt x="69" y="600"/>
                      <a:pt x="69" y="600"/>
                    </a:cubicBezTo>
                    <a:cubicBezTo>
                      <a:pt x="69" y="602"/>
                      <a:pt x="68" y="604"/>
                      <a:pt x="68" y="606"/>
                    </a:cubicBezTo>
                    <a:cubicBezTo>
                      <a:pt x="68" y="606"/>
                      <a:pt x="68" y="607"/>
                      <a:pt x="68" y="608"/>
                    </a:cubicBezTo>
                    <a:cubicBezTo>
                      <a:pt x="68" y="610"/>
                      <a:pt x="68" y="613"/>
                      <a:pt x="68" y="616"/>
                    </a:cubicBezTo>
                    <a:cubicBezTo>
                      <a:pt x="68" y="634"/>
                      <a:pt x="68" y="634"/>
                      <a:pt x="68" y="634"/>
                    </a:cubicBezTo>
                    <a:cubicBezTo>
                      <a:pt x="68" y="634"/>
                      <a:pt x="68" y="634"/>
                      <a:pt x="68" y="634"/>
                    </a:cubicBezTo>
                    <a:cubicBezTo>
                      <a:pt x="62" y="629"/>
                      <a:pt x="57" y="624"/>
                      <a:pt x="53" y="619"/>
                    </a:cubicBezTo>
                    <a:cubicBezTo>
                      <a:pt x="53" y="619"/>
                      <a:pt x="53" y="619"/>
                      <a:pt x="53" y="619"/>
                    </a:cubicBezTo>
                    <a:cubicBezTo>
                      <a:pt x="52" y="617"/>
                      <a:pt x="50" y="616"/>
                      <a:pt x="49" y="614"/>
                    </a:cubicBezTo>
                    <a:cubicBezTo>
                      <a:pt x="49" y="614"/>
                      <a:pt x="49" y="613"/>
                      <a:pt x="48" y="613"/>
                    </a:cubicBezTo>
                    <a:cubicBezTo>
                      <a:pt x="47" y="611"/>
                      <a:pt x="46" y="610"/>
                      <a:pt x="45" y="609"/>
                    </a:cubicBezTo>
                    <a:cubicBezTo>
                      <a:pt x="45" y="608"/>
                      <a:pt x="44" y="607"/>
                      <a:pt x="44" y="607"/>
                    </a:cubicBezTo>
                    <a:cubicBezTo>
                      <a:pt x="43" y="606"/>
                      <a:pt x="43" y="604"/>
                      <a:pt x="42" y="603"/>
                    </a:cubicBezTo>
                    <a:cubicBezTo>
                      <a:pt x="41" y="602"/>
                      <a:pt x="41" y="601"/>
                      <a:pt x="40" y="600"/>
                    </a:cubicBezTo>
                    <a:cubicBezTo>
                      <a:pt x="39" y="599"/>
                      <a:pt x="39" y="598"/>
                      <a:pt x="38" y="597"/>
                    </a:cubicBezTo>
                    <a:cubicBezTo>
                      <a:pt x="38" y="596"/>
                      <a:pt x="37" y="595"/>
                      <a:pt x="36" y="593"/>
                    </a:cubicBezTo>
                    <a:cubicBezTo>
                      <a:pt x="36" y="593"/>
                      <a:pt x="35" y="592"/>
                      <a:pt x="35" y="591"/>
                    </a:cubicBezTo>
                    <a:cubicBezTo>
                      <a:pt x="34" y="590"/>
                      <a:pt x="34" y="588"/>
                      <a:pt x="33" y="586"/>
                    </a:cubicBezTo>
                    <a:cubicBezTo>
                      <a:pt x="33" y="586"/>
                      <a:pt x="32" y="585"/>
                      <a:pt x="32" y="585"/>
                    </a:cubicBezTo>
                    <a:cubicBezTo>
                      <a:pt x="31" y="583"/>
                      <a:pt x="30" y="581"/>
                      <a:pt x="30" y="579"/>
                    </a:cubicBezTo>
                    <a:cubicBezTo>
                      <a:pt x="30" y="579"/>
                      <a:pt x="29" y="578"/>
                      <a:pt x="29" y="578"/>
                    </a:cubicBezTo>
                    <a:cubicBezTo>
                      <a:pt x="28" y="576"/>
                      <a:pt x="28" y="574"/>
                      <a:pt x="27" y="572"/>
                    </a:cubicBezTo>
                    <a:cubicBezTo>
                      <a:pt x="27" y="572"/>
                      <a:pt x="27" y="571"/>
                      <a:pt x="27" y="571"/>
                    </a:cubicBezTo>
                    <a:cubicBezTo>
                      <a:pt x="26" y="569"/>
                      <a:pt x="25" y="567"/>
                      <a:pt x="25" y="564"/>
                    </a:cubicBezTo>
                    <a:cubicBezTo>
                      <a:pt x="25" y="564"/>
                      <a:pt x="25" y="564"/>
                      <a:pt x="25" y="564"/>
                    </a:cubicBezTo>
                    <a:cubicBezTo>
                      <a:pt x="24" y="562"/>
                      <a:pt x="23" y="559"/>
                      <a:pt x="23" y="557"/>
                    </a:cubicBezTo>
                    <a:cubicBezTo>
                      <a:pt x="23" y="557"/>
                      <a:pt x="23" y="557"/>
                      <a:pt x="23" y="557"/>
                    </a:cubicBezTo>
                    <a:cubicBezTo>
                      <a:pt x="22" y="554"/>
                      <a:pt x="22" y="552"/>
                      <a:pt x="22" y="550"/>
                    </a:cubicBezTo>
                    <a:cubicBezTo>
                      <a:pt x="22" y="549"/>
                      <a:pt x="22" y="549"/>
                      <a:pt x="21" y="549"/>
                    </a:cubicBezTo>
                    <a:cubicBezTo>
                      <a:pt x="21" y="547"/>
                      <a:pt x="21" y="545"/>
                      <a:pt x="21" y="542"/>
                    </a:cubicBezTo>
                    <a:cubicBezTo>
                      <a:pt x="21" y="542"/>
                      <a:pt x="21" y="542"/>
                      <a:pt x="20" y="542"/>
                    </a:cubicBezTo>
                    <a:cubicBezTo>
                      <a:pt x="20" y="539"/>
                      <a:pt x="20" y="537"/>
                      <a:pt x="20" y="535"/>
                    </a:cubicBezTo>
                    <a:cubicBezTo>
                      <a:pt x="20" y="535"/>
                      <a:pt x="20" y="534"/>
                      <a:pt x="20" y="534"/>
                    </a:cubicBezTo>
                    <a:cubicBezTo>
                      <a:pt x="20" y="531"/>
                      <a:pt x="20" y="529"/>
                      <a:pt x="20" y="526"/>
                    </a:cubicBezTo>
                    <a:cubicBezTo>
                      <a:pt x="20" y="446"/>
                      <a:pt x="85" y="381"/>
                      <a:pt x="165" y="381"/>
                    </a:cubicBezTo>
                    <a:cubicBezTo>
                      <a:pt x="168" y="381"/>
                      <a:pt x="171" y="381"/>
                      <a:pt x="175" y="381"/>
                    </a:cubicBezTo>
                    <a:cubicBezTo>
                      <a:pt x="175" y="381"/>
                      <a:pt x="176" y="381"/>
                      <a:pt x="177" y="381"/>
                    </a:cubicBezTo>
                    <a:cubicBezTo>
                      <a:pt x="211" y="384"/>
                      <a:pt x="243" y="399"/>
                      <a:pt x="267" y="422"/>
                    </a:cubicBezTo>
                    <a:cubicBezTo>
                      <a:pt x="267" y="422"/>
                      <a:pt x="267" y="423"/>
                      <a:pt x="267" y="423"/>
                    </a:cubicBezTo>
                    <a:cubicBezTo>
                      <a:pt x="269" y="425"/>
                      <a:pt x="271" y="427"/>
                      <a:pt x="274" y="429"/>
                    </a:cubicBezTo>
                    <a:cubicBezTo>
                      <a:pt x="274" y="430"/>
                      <a:pt x="275" y="431"/>
                      <a:pt x="275" y="431"/>
                    </a:cubicBezTo>
                    <a:cubicBezTo>
                      <a:pt x="277" y="433"/>
                      <a:pt x="278" y="435"/>
                      <a:pt x="279" y="436"/>
                    </a:cubicBezTo>
                    <a:cubicBezTo>
                      <a:pt x="280" y="437"/>
                      <a:pt x="281" y="438"/>
                      <a:pt x="281" y="439"/>
                    </a:cubicBezTo>
                    <a:cubicBezTo>
                      <a:pt x="283" y="441"/>
                      <a:pt x="284" y="443"/>
                      <a:pt x="286" y="445"/>
                    </a:cubicBezTo>
                    <a:cubicBezTo>
                      <a:pt x="287" y="446"/>
                      <a:pt x="287" y="447"/>
                      <a:pt x="288" y="448"/>
                    </a:cubicBezTo>
                    <a:cubicBezTo>
                      <a:pt x="289" y="450"/>
                      <a:pt x="290" y="452"/>
                      <a:pt x="291" y="453"/>
                    </a:cubicBezTo>
                    <a:cubicBezTo>
                      <a:pt x="291" y="454"/>
                      <a:pt x="292" y="455"/>
                      <a:pt x="293" y="456"/>
                    </a:cubicBezTo>
                    <a:cubicBezTo>
                      <a:pt x="294" y="459"/>
                      <a:pt x="295" y="461"/>
                      <a:pt x="296" y="464"/>
                    </a:cubicBezTo>
                    <a:cubicBezTo>
                      <a:pt x="297" y="464"/>
                      <a:pt x="297" y="464"/>
                      <a:pt x="297" y="464"/>
                    </a:cubicBezTo>
                    <a:cubicBezTo>
                      <a:pt x="297" y="464"/>
                      <a:pt x="297" y="464"/>
                      <a:pt x="297" y="464"/>
                    </a:cubicBezTo>
                    <a:cubicBezTo>
                      <a:pt x="297" y="465"/>
                      <a:pt x="298" y="466"/>
                      <a:pt x="298" y="467"/>
                    </a:cubicBezTo>
                    <a:cubicBezTo>
                      <a:pt x="299" y="468"/>
                      <a:pt x="299" y="469"/>
                      <a:pt x="299" y="471"/>
                    </a:cubicBezTo>
                    <a:cubicBezTo>
                      <a:pt x="300" y="472"/>
                      <a:pt x="300" y="473"/>
                      <a:pt x="301" y="474"/>
                    </a:cubicBezTo>
                    <a:cubicBezTo>
                      <a:pt x="301" y="475"/>
                      <a:pt x="302" y="476"/>
                      <a:pt x="302" y="478"/>
                    </a:cubicBezTo>
                    <a:cubicBezTo>
                      <a:pt x="303" y="479"/>
                      <a:pt x="303" y="480"/>
                      <a:pt x="303" y="481"/>
                    </a:cubicBezTo>
                    <a:cubicBezTo>
                      <a:pt x="304" y="482"/>
                      <a:pt x="304" y="484"/>
                      <a:pt x="304" y="485"/>
                    </a:cubicBezTo>
                    <a:cubicBezTo>
                      <a:pt x="305" y="486"/>
                      <a:pt x="305" y="487"/>
                      <a:pt x="306" y="489"/>
                    </a:cubicBezTo>
                    <a:cubicBezTo>
                      <a:pt x="306" y="490"/>
                      <a:pt x="306" y="491"/>
                      <a:pt x="306" y="492"/>
                    </a:cubicBezTo>
                    <a:cubicBezTo>
                      <a:pt x="307" y="493"/>
                      <a:pt x="307" y="495"/>
                      <a:pt x="307" y="496"/>
                    </a:cubicBezTo>
                    <a:cubicBezTo>
                      <a:pt x="308" y="497"/>
                      <a:pt x="308" y="498"/>
                      <a:pt x="308" y="499"/>
                    </a:cubicBezTo>
                    <a:cubicBezTo>
                      <a:pt x="308" y="500"/>
                      <a:pt x="309" y="502"/>
                      <a:pt x="309" y="503"/>
                    </a:cubicBezTo>
                    <a:cubicBezTo>
                      <a:pt x="309" y="505"/>
                      <a:pt x="309" y="506"/>
                      <a:pt x="309" y="507"/>
                    </a:cubicBezTo>
                    <a:cubicBezTo>
                      <a:pt x="309" y="508"/>
                      <a:pt x="310" y="510"/>
                      <a:pt x="310" y="511"/>
                    </a:cubicBezTo>
                    <a:cubicBezTo>
                      <a:pt x="310" y="512"/>
                      <a:pt x="310" y="514"/>
                      <a:pt x="310" y="515"/>
                    </a:cubicBezTo>
                    <a:cubicBezTo>
                      <a:pt x="310" y="516"/>
                      <a:pt x="310" y="517"/>
                      <a:pt x="310" y="518"/>
                    </a:cubicBezTo>
                    <a:cubicBezTo>
                      <a:pt x="310" y="521"/>
                      <a:pt x="311" y="524"/>
                      <a:pt x="311" y="526"/>
                    </a:cubicBezTo>
                    <a:cubicBezTo>
                      <a:pt x="311" y="529"/>
                      <a:pt x="310" y="531"/>
                      <a:pt x="310" y="534"/>
                    </a:cubicBezTo>
                    <a:moveTo>
                      <a:pt x="647" y="652"/>
                    </a:moveTo>
                    <a:cubicBezTo>
                      <a:pt x="645" y="653"/>
                      <a:pt x="643" y="654"/>
                      <a:pt x="642" y="655"/>
                    </a:cubicBezTo>
                    <a:cubicBezTo>
                      <a:pt x="640" y="656"/>
                      <a:pt x="639" y="657"/>
                      <a:pt x="637" y="658"/>
                    </a:cubicBezTo>
                    <a:cubicBezTo>
                      <a:pt x="635" y="659"/>
                      <a:pt x="634" y="660"/>
                      <a:pt x="632" y="660"/>
                    </a:cubicBezTo>
                    <a:cubicBezTo>
                      <a:pt x="631" y="661"/>
                      <a:pt x="629" y="661"/>
                      <a:pt x="628" y="662"/>
                    </a:cubicBezTo>
                    <a:cubicBezTo>
                      <a:pt x="627" y="663"/>
                      <a:pt x="625" y="663"/>
                      <a:pt x="623" y="664"/>
                    </a:cubicBezTo>
                    <a:cubicBezTo>
                      <a:pt x="622" y="665"/>
                      <a:pt x="621" y="665"/>
                      <a:pt x="620" y="665"/>
                    </a:cubicBezTo>
                    <a:cubicBezTo>
                      <a:pt x="617" y="666"/>
                      <a:pt x="615" y="667"/>
                      <a:pt x="612" y="668"/>
                    </a:cubicBezTo>
                    <a:cubicBezTo>
                      <a:pt x="611" y="668"/>
                      <a:pt x="610" y="669"/>
                      <a:pt x="609" y="669"/>
                    </a:cubicBezTo>
                    <a:cubicBezTo>
                      <a:pt x="607" y="669"/>
                      <a:pt x="605" y="670"/>
                      <a:pt x="603" y="670"/>
                    </a:cubicBezTo>
                    <a:cubicBezTo>
                      <a:pt x="602" y="671"/>
                      <a:pt x="601" y="671"/>
                      <a:pt x="600" y="671"/>
                    </a:cubicBezTo>
                    <a:cubicBezTo>
                      <a:pt x="597" y="672"/>
                      <a:pt x="594" y="672"/>
                      <a:pt x="591" y="673"/>
                    </a:cubicBezTo>
                    <a:cubicBezTo>
                      <a:pt x="591" y="673"/>
                      <a:pt x="590" y="673"/>
                      <a:pt x="589" y="673"/>
                    </a:cubicBezTo>
                    <a:cubicBezTo>
                      <a:pt x="587" y="673"/>
                      <a:pt x="584" y="673"/>
                      <a:pt x="582" y="674"/>
                    </a:cubicBezTo>
                    <a:cubicBezTo>
                      <a:pt x="581" y="674"/>
                      <a:pt x="580" y="674"/>
                      <a:pt x="579" y="674"/>
                    </a:cubicBezTo>
                    <a:cubicBezTo>
                      <a:pt x="576" y="674"/>
                      <a:pt x="573" y="674"/>
                      <a:pt x="570" y="674"/>
                    </a:cubicBezTo>
                    <a:cubicBezTo>
                      <a:pt x="567" y="674"/>
                      <a:pt x="564" y="674"/>
                      <a:pt x="561" y="674"/>
                    </a:cubicBezTo>
                    <a:cubicBezTo>
                      <a:pt x="560" y="674"/>
                      <a:pt x="559" y="674"/>
                      <a:pt x="558" y="674"/>
                    </a:cubicBezTo>
                    <a:cubicBezTo>
                      <a:pt x="556" y="673"/>
                      <a:pt x="553" y="673"/>
                      <a:pt x="551" y="673"/>
                    </a:cubicBezTo>
                    <a:cubicBezTo>
                      <a:pt x="550" y="673"/>
                      <a:pt x="549" y="673"/>
                      <a:pt x="549" y="673"/>
                    </a:cubicBezTo>
                    <a:cubicBezTo>
                      <a:pt x="546" y="672"/>
                      <a:pt x="543" y="672"/>
                      <a:pt x="540" y="671"/>
                    </a:cubicBezTo>
                    <a:cubicBezTo>
                      <a:pt x="539" y="671"/>
                      <a:pt x="538" y="671"/>
                      <a:pt x="537" y="670"/>
                    </a:cubicBezTo>
                    <a:cubicBezTo>
                      <a:pt x="535" y="670"/>
                      <a:pt x="533" y="669"/>
                      <a:pt x="531" y="669"/>
                    </a:cubicBezTo>
                    <a:cubicBezTo>
                      <a:pt x="530" y="669"/>
                      <a:pt x="529" y="668"/>
                      <a:pt x="528" y="668"/>
                    </a:cubicBezTo>
                    <a:cubicBezTo>
                      <a:pt x="525" y="667"/>
                      <a:pt x="523" y="666"/>
                      <a:pt x="520" y="665"/>
                    </a:cubicBezTo>
                    <a:cubicBezTo>
                      <a:pt x="519" y="665"/>
                      <a:pt x="518" y="665"/>
                      <a:pt x="517" y="664"/>
                    </a:cubicBezTo>
                    <a:cubicBezTo>
                      <a:pt x="515" y="664"/>
                      <a:pt x="514" y="663"/>
                      <a:pt x="512" y="662"/>
                    </a:cubicBezTo>
                    <a:cubicBezTo>
                      <a:pt x="511" y="661"/>
                      <a:pt x="509" y="661"/>
                      <a:pt x="508" y="660"/>
                    </a:cubicBezTo>
                    <a:cubicBezTo>
                      <a:pt x="506" y="660"/>
                      <a:pt x="505" y="659"/>
                      <a:pt x="503" y="658"/>
                    </a:cubicBezTo>
                    <a:cubicBezTo>
                      <a:pt x="501" y="657"/>
                      <a:pt x="500" y="656"/>
                      <a:pt x="498" y="655"/>
                    </a:cubicBezTo>
                    <a:cubicBezTo>
                      <a:pt x="497" y="654"/>
                      <a:pt x="495" y="653"/>
                      <a:pt x="493" y="652"/>
                    </a:cubicBezTo>
                    <a:cubicBezTo>
                      <a:pt x="493" y="652"/>
                      <a:pt x="492" y="652"/>
                      <a:pt x="492" y="651"/>
                    </a:cubicBezTo>
                    <a:cubicBezTo>
                      <a:pt x="492" y="651"/>
                      <a:pt x="492" y="651"/>
                      <a:pt x="492" y="651"/>
                    </a:cubicBezTo>
                    <a:cubicBezTo>
                      <a:pt x="492" y="618"/>
                      <a:pt x="492" y="618"/>
                      <a:pt x="492" y="618"/>
                    </a:cubicBezTo>
                    <a:cubicBezTo>
                      <a:pt x="492" y="583"/>
                      <a:pt x="514" y="569"/>
                      <a:pt x="570" y="569"/>
                    </a:cubicBezTo>
                    <a:cubicBezTo>
                      <a:pt x="626" y="569"/>
                      <a:pt x="648" y="583"/>
                      <a:pt x="648" y="618"/>
                    </a:cubicBezTo>
                    <a:cubicBezTo>
                      <a:pt x="648" y="651"/>
                      <a:pt x="648" y="651"/>
                      <a:pt x="648" y="651"/>
                    </a:cubicBezTo>
                    <a:cubicBezTo>
                      <a:pt x="648" y="651"/>
                      <a:pt x="648" y="651"/>
                      <a:pt x="648" y="651"/>
                    </a:cubicBezTo>
                    <a:cubicBezTo>
                      <a:pt x="648" y="652"/>
                      <a:pt x="647" y="652"/>
                      <a:pt x="647" y="652"/>
                    </a:cubicBezTo>
                    <a:moveTo>
                      <a:pt x="570" y="543"/>
                    </a:moveTo>
                    <a:cubicBezTo>
                      <a:pt x="548" y="543"/>
                      <a:pt x="531" y="525"/>
                      <a:pt x="531" y="503"/>
                    </a:cubicBezTo>
                    <a:cubicBezTo>
                      <a:pt x="531" y="484"/>
                      <a:pt x="544" y="468"/>
                      <a:pt x="562" y="464"/>
                    </a:cubicBezTo>
                    <a:cubicBezTo>
                      <a:pt x="565" y="464"/>
                      <a:pt x="567" y="464"/>
                      <a:pt x="570" y="464"/>
                    </a:cubicBezTo>
                    <a:cubicBezTo>
                      <a:pt x="573" y="464"/>
                      <a:pt x="575" y="464"/>
                      <a:pt x="578" y="464"/>
                    </a:cubicBezTo>
                    <a:cubicBezTo>
                      <a:pt x="596" y="468"/>
                      <a:pt x="609" y="484"/>
                      <a:pt x="609" y="503"/>
                    </a:cubicBezTo>
                    <a:cubicBezTo>
                      <a:pt x="609" y="525"/>
                      <a:pt x="592" y="543"/>
                      <a:pt x="570" y="543"/>
                    </a:cubicBezTo>
                    <a:moveTo>
                      <a:pt x="715" y="536"/>
                    </a:moveTo>
                    <a:cubicBezTo>
                      <a:pt x="715" y="537"/>
                      <a:pt x="715" y="537"/>
                      <a:pt x="715" y="538"/>
                    </a:cubicBezTo>
                    <a:cubicBezTo>
                      <a:pt x="715" y="540"/>
                      <a:pt x="715" y="542"/>
                      <a:pt x="715" y="544"/>
                    </a:cubicBezTo>
                    <a:cubicBezTo>
                      <a:pt x="715" y="544"/>
                      <a:pt x="715" y="545"/>
                      <a:pt x="715" y="545"/>
                    </a:cubicBezTo>
                    <a:cubicBezTo>
                      <a:pt x="714" y="547"/>
                      <a:pt x="714" y="549"/>
                      <a:pt x="714" y="552"/>
                    </a:cubicBezTo>
                    <a:cubicBezTo>
                      <a:pt x="714" y="552"/>
                      <a:pt x="714" y="552"/>
                      <a:pt x="714" y="552"/>
                    </a:cubicBezTo>
                    <a:cubicBezTo>
                      <a:pt x="713" y="554"/>
                      <a:pt x="713" y="557"/>
                      <a:pt x="712" y="559"/>
                    </a:cubicBezTo>
                    <a:cubicBezTo>
                      <a:pt x="712" y="559"/>
                      <a:pt x="712" y="559"/>
                      <a:pt x="712" y="560"/>
                    </a:cubicBezTo>
                    <a:cubicBezTo>
                      <a:pt x="712" y="562"/>
                      <a:pt x="711" y="564"/>
                      <a:pt x="711" y="566"/>
                    </a:cubicBezTo>
                    <a:cubicBezTo>
                      <a:pt x="710" y="567"/>
                      <a:pt x="710" y="567"/>
                      <a:pt x="710" y="567"/>
                    </a:cubicBezTo>
                    <a:cubicBezTo>
                      <a:pt x="710" y="569"/>
                      <a:pt x="709" y="571"/>
                      <a:pt x="708" y="574"/>
                    </a:cubicBezTo>
                    <a:cubicBezTo>
                      <a:pt x="708" y="574"/>
                      <a:pt x="708" y="574"/>
                      <a:pt x="708" y="575"/>
                    </a:cubicBezTo>
                    <a:cubicBezTo>
                      <a:pt x="707" y="577"/>
                      <a:pt x="707" y="579"/>
                      <a:pt x="706" y="581"/>
                    </a:cubicBezTo>
                    <a:cubicBezTo>
                      <a:pt x="706" y="581"/>
                      <a:pt x="706" y="581"/>
                      <a:pt x="705" y="582"/>
                    </a:cubicBezTo>
                    <a:cubicBezTo>
                      <a:pt x="705" y="584"/>
                      <a:pt x="704" y="585"/>
                      <a:pt x="703" y="587"/>
                    </a:cubicBezTo>
                    <a:cubicBezTo>
                      <a:pt x="703" y="588"/>
                      <a:pt x="703" y="588"/>
                      <a:pt x="702" y="589"/>
                    </a:cubicBezTo>
                    <a:cubicBezTo>
                      <a:pt x="702" y="591"/>
                      <a:pt x="701" y="592"/>
                      <a:pt x="700" y="594"/>
                    </a:cubicBezTo>
                    <a:cubicBezTo>
                      <a:pt x="700" y="594"/>
                      <a:pt x="699" y="595"/>
                      <a:pt x="699" y="596"/>
                    </a:cubicBezTo>
                    <a:cubicBezTo>
                      <a:pt x="698" y="597"/>
                      <a:pt x="698" y="599"/>
                      <a:pt x="697" y="600"/>
                    </a:cubicBezTo>
                    <a:cubicBezTo>
                      <a:pt x="696" y="601"/>
                      <a:pt x="696" y="602"/>
                      <a:pt x="695" y="603"/>
                    </a:cubicBezTo>
                    <a:cubicBezTo>
                      <a:pt x="695" y="604"/>
                      <a:pt x="694" y="605"/>
                      <a:pt x="693" y="606"/>
                    </a:cubicBezTo>
                    <a:cubicBezTo>
                      <a:pt x="693" y="607"/>
                      <a:pt x="692" y="608"/>
                      <a:pt x="691" y="609"/>
                    </a:cubicBezTo>
                    <a:cubicBezTo>
                      <a:pt x="691" y="610"/>
                      <a:pt x="690" y="611"/>
                      <a:pt x="690" y="611"/>
                    </a:cubicBezTo>
                    <a:cubicBezTo>
                      <a:pt x="689" y="613"/>
                      <a:pt x="688" y="614"/>
                      <a:pt x="687" y="615"/>
                    </a:cubicBezTo>
                    <a:cubicBezTo>
                      <a:pt x="687" y="616"/>
                      <a:pt x="686" y="616"/>
                      <a:pt x="686" y="617"/>
                    </a:cubicBezTo>
                    <a:cubicBezTo>
                      <a:pt x="685" y="618"/>
                      <a:pt x="683" y="620"/>
                      <a:pt x="682" y="621"/>
                    </a:cubicBezTo>
                    <a:cubicBezTo>
                      <a:pt x="682" y="621"/>
                      <a:pt x="682" y="621"/>
                      <a:pt x="682" y="621"/>
                    </a:cubicBezTo>
                    <a:cubicBezTo>
                      <a:pt x="678" y="627"/>
                      <a:pt x="673" y="632"/>
                      <a:pt x="668" y="637"/>
                    </a:cubicBezTo>
                    <a:cubicBezTo>
                      <a:pt x="668" y="637"/>
                      <a:pt x="668" y="637"/>
                      <a:pt x="668" y="637"/>
                    </a:cubicBezTo>
                    <a:cubicBezTo>
                      <a:pt x="668" y="618"/>
                      <a:pt x="668" y="618"/>
                      <a:pt x="668" y="618"/>
                    </a:cubicBezTo>
                    <a:cubicBezTo>
                      <a:pt x="668" y="615"/>
                      <a:pt x="667" y="613"/>
                      <a:pt x="667" y="610"/>
                    </a:cubicBezTo>
                    <a:cubicBezTo>
                      <a:pt x="667" y="610"/>
                      <a:pt x="667" y="609"/>
                      <a:pt x="667" y="608"/>
                    </a:cubicBezTo>
                    <a:cubicBezTo>
                      <a:pt x="667" y="606"/>
                      <a:pt x="667" y="605"/>
                      <a:pt x="666" y="603"/>
                    </a:cubicBezTo>
                    <a:cubicBezTo>
                      <a:pt x="666" y="602"/>
                      <a:pt x="666" y="602"/>
                      <a:pt x="666" y="601"/>
                    </a:cubicBezTo>
                    <a:cubicBezTo>
                      <a:pt x="665" y="599"/>
                      <a:pt x="665" y="597"/>
                      <a:pt x="664" y="595"/>
                    </a:cubicBezTo>
                    <a:cubicBezTo>
                      <a:pt x="664" y="594"/>
                      <a:pt x="664" y="594"/>
                      <a:pt x="664" y="594"/>
                    </a:cubicBezTo>
                    <a:cubicBezTo>
                      <a:pt x="663" y="592"/>
                      <a:pt x="663" y="590"/>
                      <a:pt x="662" y="589"/>
                    </a:cubicBezTo>
                    <a:cubicBezTo>
                      <a:pt x="662" y="588"/>
                      <a:pt x="662" y="588"/>
                      <a:pt x="661" y="587"/>
                    </a:cubicBezTo>
                    <a:cubicBezTo>
                      <a:pt x="661" y="586"/>
                      <a:pt x="660" y="584"/>
                      <a:pt x="659" y="583"/>
                    </a:cubicBezTo>
                    <a:cubicBezTo>
                      <a:pt x="659" y="583"/>
                      <a:pt x="659" y="582"/>
                      <a:pt x="659" y="582"/>
                    </a:cubicBezTo>
                    <a:cubicBezTo>
                      <a:pt x="658" y="581"/>
                      <a:pt x="657" y="579"/>
                      <a:pt x="655" y="578"/>
                    </a:cubicBezTo>
                    <a:cubicBezTo>
                      <a:pt x="655" y="577"/>
                      <a:pt x="655" y="577"/>
                      <a:pt x="655" y="576"/>
                    </a:cubicBezTo>
                    <a:cubicBezTo>
                      <a:pt x="654" y="575"/>
                      <a:pt x="653" y="574"/>
                      <a:pt x="652" y="573"/>
                    </a:cubicBezTo>
                    <a:cubicBezTo>
                      <a:pt x="651" y="573"/>
                      <a:pt x="651" y="573"/>
                      <a:pt x="651" y="572"/>
                    </a:cubicBezTo>
                    <a:cubicBezTo>
                      <a:pt x="650" y="571"/>
                      <a:pt x="648" y="570"/>
                      <a:pt x="647" y="569"/>
                    </a:cubicBezTo>
                    <a:cubicBezTo>
                      <a:pt x="647" y="568"/>
                      <a:pt x="646" y="568"/>
                      <a:pt x="646" y="568"/>
                    </a:cubicBezTo>
                    <a:cubicBezTo>
                      <a:pt x="645" y="567"/>
                      <a:pt x="644" y="566"/>
                      <a:pt x="643" y="565"/>
                    </a:cubicBezTo>
                    <a:cubicBezTo>
                      <a:pt x="642" y="565"/>
                      <a:pt x="642" y="565"/>
                      <a:pt x="641" y="564"/>
                    </a:cubicBezTo>
                    <a:cubicBezTo>
                      <a:pt x="640" y="564"/>
                      <a:pt x="639" y="563"/>
                      <a:pt x="637" y="562"/>
                    </a:cubicBezTo>
                    <a:cubicBezTo>
                      <a:pt x="637" y="562"/>
                      <a:pt x="637" y="562"/>
                      <a:pt x="637" y="562"/>
                    </a:cubicBezTo>
                    <a:cubicBezTo>
                      <a:pt x="635" y="561"/>
                      <a:pt x="634" y="560"/>
                      <a:pt x="632" y="559"/>
                    </a:cubicBezTo>
                    <a:cubicBezTo>
                      <a:pt x="632" y="559"/>
                      <a:pt x="631" y="559"/>
                      <a:pt x="631" y="559"/>
                    </a:cubicBezTo>
                    <a:cubicBezTo>
                      <a:pt x="629" y="558"/>
                      <a:pt x="628" y="558"/>
                      <a:pt x="627" y="557"/>
                    </a:cubicBezTo>
                    <a:cubicBezTo>
                      <a:pt x="626" y="557"/>
                      <a:pt x="626" y="557"/>
                      <a:pt x="626" y="557"/>
                    </a:cubicBezTo>
                    <a:cubicBezTo>
                      <a:pt x="624" y="556"/>
                      <a:pt x="622" y="556"/>
                      <a:pt x="621" y="555"/>
                    </a:cubicBezTo>
                    <a:cubicBezTo>
                      <a:pt x="620" y="555"/>
                      <a:pt x="620" y="555"/>
                      <a:pt x="620" y="555"/>
                    </a:cubicBezTo>
                    <a:cubicBezTo>
                      <a:pt x="618" y="554"/>
                      <a:pt x="617" y="554"/>
                      <a:pt x="615" y="554"/>
                    </a:cubicBezTo>
                    <a:cubicBezTo>
                      <a:pt x="615" y="554"/>
                      <a:pt x="614" y="553"/>
                      <a:pt x="614" y="553"/>
                    </a:cubicBezTo>
                    <a:cubicBezTo>
                      <a:pt x="612" y="553"/>
                      <a:pt x="611" y="553"/>
                      <a:pt x="610" y="552"/>
                    </a:cubicBezTo>
                    <a:cubicBezTo>
                      <a:pt x="609" y="552"/>
                      <a:pt x="609" y="552"/>
                      <a:pt x="609" y="552"/>
                    </a:cubicBezTo>
                    <a:cubicBezTo>
                      <a:pt x="607" y="552"/>
                      <a:pt x="605" y="552"/>
                      <a:pt x="604" y="551"/>
                    </a:cubicBezTo>
                    <a:cubicBezTo>
                      <a:pt x="604" y="551"/>
                      <a:pt x="603" y="551"/>
                      <a:pt x="603" y="551"/>
                    </a:cubicBezTo>
                    <a:cubicBezTo>
                      <a:pt x="604" y="551"/>
                      <a:pt x="604" y="551"/>
                      <a:pt x="604" y="551"/>
                    </a:cubicBezTo>
                    <a:cubicBezTo>
                      <a:pt x="606" y="550"/>
                      <a:pt x="607" y="549"/>
                      <a:pt x="608" y="548"/>
                    </a:cubicBezTo>
                    <a:cubicBezTo>
                      <a:pt x="609" y="547"/>
                      <a:pt x="609" y="547"/>
                      <a:pt x="610" y="546"/>
                    </a:cubicBezTo>
                    <a:cubicBezTo>
                      <a:pt x="611" y="545"/>
                      <a:pt x="612" y="544"/>
                      <a:pt x="613" y="543"/>
                    </a:cubicBezTo>
                    <a:cubicBezTo>
                      <a:pt x="613" y="542"/>
                      <a:pt x="614" y="542"/>
                      <a:pt x="614" y="541"/>
                    </a:cubicBezTo>
                    <a:cubicBezTo>
                      <a:pt x="615" y="540"/>
                      <a:pt x="616" y="539"/>
                      <a:pt x="617" y="538"/>
                    </a:cubicBezTo>
                    <a:cubicBezTo>
                      <a:pt x="618" y="537"/>
                      <a:pt x="618" y="537"/>
                      <a:pt x="618" y="536"/>
                    </a:cubicBezTo>
                    <a:cubicBezTo>
                      <a:pt x="620" y="535"/>
                      <a:pt x="621" y="533"/>
                      <a:pt x="622" y="531"/>
                    </a:cubicBezTo>
                    <a:cubicBezTo>
                      <a:pt x="622" y="531"/>
                      <a:pt x="622" y="530"/>
                      <a:pt x="622" y="530"/>
                    </a:cubicBezTo>
                    <a:cubicBezTo>
                      <a:pt x="623" y="528"/>
                      <a:pt x="624" y="527"/>
                      <a:pt x="624" y="525"/>
                    </a:cubicBezTo>
                    <a:cubicBezTo>
                      <a:pt x="625" y="524"/>
                      <a:pt x="625" y="524"/>
                      <a:pt x="625" y="523"/>
                    </a:cubicBezTo>
                    <a:cubicBezTo>
                      <a:pt x="626" y="522"/>
                      <a:pt x="626" y="520"/>
                      <a:pt x="626" y="519"/>
                    </a:cubicBezTo>
                    <a:cubicBezTo>
                      <a:pt x="627" y="518"/>
                      <a:pt x="627" y="517"/>
                      <a:pt x="627" y="516"/>
                    </a:cubicBezTo>
                    <a:cubicBezTo>
                      <a:pt x="627" y="515"/>
                      <a:pt x="628" y="513"/>
                      <a:pt x="628" y="512"/>
                    </a:cubicBezTo>
                    <a:cubicBezTo>
                      <a:pt x="628" y="511"/>
                      <a:pt x="628" y="511"/>
                      <a:pt x="628" y="510"/>
                    </a:cubicBezTo>
                    <a:cubicBezTo>
                      <a:pt x="629" y="508"/>
                      <a:pt x="629" y="505"/>
                      <a:pt x="629" y="503"/>
                    </a:cubicBezTo>
                    <a:cubicBezTo>
                      <a:pt x="629" y="479"/>
                      <a:pt x="614" y="458"/>
                      <a:pt x="593" y="449"/>
                    </a:cubicBezTo>
                    <a:cubicBezTo>
                      <a:pt x="586" y="446"/>
                      <a:pt x="578" y="444"/>
                      <a:pt x="570" y="444"/>
                    </a:cubicBezTo>
                    <a:cubicBezTo>
                      <a:pt x="562" y="444"/>
                      <a:pt x="554" y="446"/>
                      <a:pt x="547" y="449"/>
                    </a:cubicBezTo>
                    <a:cubicBezTo>
                      <a:pt x="526" y="458"/>
                      <a:pt x="511" y="479"/>
                      <a:pt x="511" y="503"/>
                    </a:cubicBezTo>
                    <a:cubicBezTo>
                      <a:pt x="511" y="505"/>
                      <a:pt x="512" y="508"/>
                      <a:pt x="512" y="510"/>
                    </a:cubicBezTo>
                    <a:cubicBezTo>
                      <a:pt x="512" y="511"/>
                      <a:pt x="512" y="511"/>
                      <a:pt x="512" y="512"/>
                    </a:cubicBezTo>
                    <a:cubicBezTo>
                      <a:pt x="512" y="513"/>
                      <a:pt x="513" y="515"/>
                      <a:pt x="513" y="516"/>
                    </a:cubicBezTo>
                    <a:cubicBezTo>
                      <a:pt x="513" y="517"/>
                      <a:pt x="513" y="518"/>
                      <a:pt x="514" y="519"/>
                    </a:cubicBezTo>
                    <a:cubicBezTo>
                      <a:pt x="514" y="520"/>
                      <a:pt x="514" y="522"/>
                      <a:pt x="515" y="523"/>
                    </a:cubicBezTo>
                    <a:cubicBezTo>
                      <a:pt x="515" y="524"/>
                      <a:pt x="515" y="524"/>
                      <a:pt x="516" y="525"/>
                    </a:cubicBezTo>
                    <a:cubicBezTo>
                      <a:pt x="516" y="527"/>
                      <a:pt x="517" y="528"/>
                      <a:pt x="518" y="530"/>
                    </a:cubicBezTo>
                    <a:cubicBezTo>
                      <a:pt x="518" y="530"/>
                      <a:pt x="518" y="531"/>
                      <a:pt x="518" y="531"/>
                    </a:cubicBezTo>
                    <a:cubicBezTo>
                      <a:pt x="519" y="533"/>
                      <a:pt x="521" y="535"/>
                      <a:pt x="522" y="536"/>
                    </a:cubicBezTo>
                    <a:cubicBezTo>
                      <a:pt x="522" y="537"/>
                      <a:pt x="523" y="537"/>
                      <a:pt x="523" y="538"/>
                    </a:cubicBezTo>
                    <a:cubicBezTo>
                      <a:pt x="524" y="539"/>
                      <a:pt x="525" y="540"/>
                      <a:pt x="526" y="541"/>
                    </a:cubicBezTo>
                    <a:cubicBezTo>
                      <a:pt x="526" y="542"/>
                      <a:pt x="527" y="542"/>
                      <a:pt x="527" y="543"/>
                    </a:cubicBezTo>
                    <a:cubicBezTo>
                      <a:pt x="528" y="544"/>
                      <a:pt x="529" y="545"/>
                      <a:pt x="530" y="546"/>
                    </a:cubicBezTo>
                    <a:cubicBezTo>
                      <a:pt x="531" y="547"/>
                      <a:pt x="531" y="547"/>
                      <a:pt x="532" y="548"/>
                    </a:cubicBezTo>
                    <a:cubicBezTo>
                      <a:pt x="533" y="549"/>
                      <a:pt x="534" y="550"/>
                      <a:pt x="536" y="551"/>
                    </a:cubicBezTo>
                    <a:cubicBezTo>
                      <a:pt x="536" y="551"/>
                      <a:pt x="536" y="551"/>
                      <a:pt x="537" y="551"/>
                    </a:cubicBezTo>
                    <a:cubicBezTo>
                      <a:pt x="537" y="551"/>
                      <a:pt x="536" y="551"/>
                      <a:pt x="536" y="551"/>
                    </a:cubicBezTo>
                    <a:cubicBezTo>
                      <a:pt x="535" y="552"/>
                      <a:pt x="533" y="552"/>
                      <a:pt x="531" y="552"/>
                    </a:cubicBezTo>
                    <a:cubicBezTo>
                      <a:pt x="531" y="552"/>
                      <a:pt x="531" y="552"/>
                      <a:pt x="531" y="552"/>
                    </a:cubicBezTo>
                    <a:cubicBezTo>
                      <a:pt x="529" y="553"/>
                      <a:pt x="528" y="553"/>
                      <a:pt x="526" y="553"/>
                    </a:cubicBezTo>
                    <a:cubicBezTo>
                      <a:pt x="526" y="553"/>
                      <a:pt x="525" y="554"/>
                      <a:pt x="525" y="554"/>
                    </a:cubicBezTo>
                    <a:cubicBezTo>
                      <a:pt x="523" y="554"/>
                      <a:pt x="522" y="554"/>
                      <a:pt x="520" y="555"/>
                    </a:cubicBezTo>
                    <a:cubicBezTo>
                      <a:pt x="520" y="555"/>
                      <a:pt x="520" y="555"/>
                      <a:pt x="520" y="555"/>
                    </a:cubicBezTo>
                    <a:cubicBezTo>
                      <a:pt x="518" y="556"/>
                      <a:pt x="516" y="556"/>
                      <a:pt x="515" y="557"/>
                    </a:cubicBezTo>
                    <a:cubicBezTo>
                      <a:pt x="514" y="557"/>
                      <a:pt x="514" y="557"/>
                      <a:pt x="513" y="557"/>
                    </a:cubicBezTo>
                    <a:cubicBezTo>
                      <a:pt x="512" y="558"/>
                      <a:pt x="511" y="558"/>
                      <a:pt x="509" y="559"/>
                    </a:cubicBezTo>
                    <a:cubicBezTo>
                      <a:pt x="509" y="559"/>
                      <a:pt x="509" y="559"/>
                      <a:pt x="508" y="559"/>
                    </a:cubicBezTo>
                    <a:cubicBezTo>
                      <a:pt x="507" y="560"/>
                      <a:pt x="505" y="561"/>
                      <a:pt x="503" y="562"/>
                    </a:cubicBezTo>
                    <a:cubicBezTo>
                      <a:pt x="503" y="562"/>
                      <a:pt x="503" y="562"/>
                      <a:pt x="503" y="562"/>
                    </a:cubicBezTo>
                    <a:cubicBezTo>
                      <a:pt x="501" y="563"/>
                      <a:pt x="500" y="564"/>
                      <a:pt x="499" y="564"/>
                    </a:cubicBezTo>
                    <a:cubicBezTo>
                      <a:pt x="498" y="565"/>
                      <a:pt x="498" y="565"/>
                      <a:pt x="498" y="565"/>
                    </a:cubicBezTo>
                    <a:cubicBezTo>
                      <a:pt x="496" y="566"/>
                      <a:pt x="495" y="567"/>
                      <a:pt x="494" y="568"/>
                    </a:cubicBezTo>
                    <a:cubicBezTo>
                      <a:pt x="494" y="568"/>
                      <a:pt x="493" y="568"/>
                      <a:pt x="493" y="569"/>
                    </a:cubicBezTo>
                    <a:cubicBezTo>
                      <a:pt x="492" y="570"/>
                      <a:pt x="491" y="571"/>
                      <a:pt x="489" y="572"/>
                    </a:cubicBezTo>
                    <a:cubicBezTo>
                      <a:pt x="489" y="573"/>
                      <a:pt x="489" y="573"/>
                      <a:pt x="488" y="573"/>
                    </a:cubicBezTo>
                    <a:cubicBezTo>
                      <a:pt x="487" y="574"/>
                      <a:pt x="486" y="575"/>
                      <a:pt x="486" y="576"/>
                    </a:cubicBezTo>
                    <a:cubicBezTo>
                      <a:pt x="485" y="577"/>
                      <a:pt x="485" y="577"/>
                      <a:pt x="485" y="578"/>
                    </a:cubicBezTo>
                    <a:cubicBezTo>
                      <a:pt x="483" y="579"/>
                      <a:pt x="482" y="581"/>
                      <a:pt x="481" y="582"/>
                    </a:cubicBezTo>
                    <a:cubicBezTo>
                      <a:pt x="481" y="582"/>
                      <a:pt x="481" y="583"/>
                      <a:pt x="481" y="583"/>
                    </a:cubicBezTo>
                    <a:cubicBezTo>
                      <a:pt x="480" y="584"/>
                      <a:pt x="479" y="586"/>
                      <a:pt x="479" y="587"/>
                    </a:cubicBezTo>
                    <a:cubicBezTo>
                      <a:pt x="478" y="588"/>
                      <a:pt x="478" y="588"/>
                      <a:pt x="478" y="589"/>
                    </a:cubicBezTo>
                    <a:cubicBezTo>
                      <a:pt x="477" y="590"/>
                      <a:pt x="477" y="592"/>
                      <a:pt x="476" y="594"/>
                    </a:cubicBezTo>
                    <a:cubicBezTo>
                      <a:pt x="476" y="594"/>
                      <a:pt x="476" y="594"/>
                      <a:pt x="476" y="595"/>
                    </a:cubicBezTo>
                    <a:cubicBezTo>
                      <a:pt x="475" y="597"/>
                      <a:pt x="475" y="599"/>
                      <a:pt x="474" y="601"/>
                    </a:cubicBezTo>
                    <a:cubicBezTo>
                      <a:pt x="474" y="602"/>
                      <a:pt x="474" y="602"/>
                      <a:pt x="474" y="603"/>
                    </a:cubicBezTo>
                    <a:cubicBezTo>
                      <a:pt x="474" y="605"/>
                      <a:pt x="473" y="606"/>
                      <a:pt x="473" y="608"/>
                    </a:cubicBezTo>
                    <a:cubicBezTo>
                      <a:pt x="473" y="609"/>
                      <a:pt x="473" y="610"/>
                      <a:pt x="473" y="610"/>
                    </a:cubicBezTo>
                    <a:cubicBezTo>
                      <a:pt x="473" y="613"/>
                      <a:pt x="472" y="615"/>
                      <a:pt x="472" y="618"/>
                    </a:cubicBezTo>
                    <a:cubicBezTo>
                      <a:pt x="472" y="637"/>
                      <a:pt x="472" y="637"/>
                      <a:pt x="472" y="637"/>
                    </a:cubicBezTo>
                    <a:cubicBezTo>
                      <a:pt x="472" y="637"/>
                      <a:pt x="472" y="637"/>
                      <a:pt x="472" y="637"/>
                    </a:cubicBezTo>
                    <a:cubicBezTo>
                      <a:pt x="467" y="632"/>
                      <a:pt x="462" y="627"/>
                      <a:pt x="458" y="621"/>
                    </a:cubicBezTo>
                    <a:cubicBezTo>
                      <a:pt x="458" y="621"/>
                      <a:pt x="458" y="621"/>
                      <a:pt x="458" y="621"/>
                    </a:cubicBezTo>
                    <a:cubicBezTo>
                      <a:pt x="457" y="620"/>
                      <a:pt x="455" y="618"/>
                      <a:pt x="454" y="617"/>
                    </a:cubicBezTo>
                    <a:cubicBezTo>
                      <a:pt x="454" y="616"/>
                      <a:pt x="454" y="616"/>
                      <a:pt x="453" y="615"/>
                    </a:cubicBezTo>
                    <a:cubicBezTo>
                      <a:pt x="452" y="614"/>
                      <a:pt x="451" y="613"/>
                      <a:pt x="450" y="611"/>
                    </a:cubicBezTo>
                    <a:cubicBezTo>
                      <a:pt x="450" y="611"/>
                      <a:pt x="449" y="610"/>
                      <a:pt x="449" y="609"/>
                    </a:cubicBezTo>
                    <a:cubicBezTo>
                      <a:pt x="448" y="608"/>
                      <a:pt x="447" y="607"/>
                      <a:pt x="447" y="606"/>
                    </a:cubicBezTo>
                    <a:cubicBezTo>
                      <a:pt x="446" y="605"/>
                      <a:pt x="445" y="604"/>
                      <a:pt x="445" y="603"/>
                    </a:cubicBezTo>
                    <a:cubicBezTo>
                      <a:pt x="444" y="602"/>
                      <a:pt x="444" y="601"/>
                      <a:pt x="443" y="600"/>
                    </a:cubicBezTo>
                    <a:cubicBezTo>
                      <a:pt x="442" y="599"/>
                      <a:pt x="442" y="597"/>
                      <a:pt x="441" y="596"/>
                    </a:cubicBezTo>
                    <a:cubicBezTo>
                      <a:pt x="441" y="595"/>
                      <a:pt x="440" y="594"/>
                      <a:pt x="440" y="594"/>
                    </a:cubicBezTo>
                    <a:cubicBezTo>
                      <a:pt x="439" y="592"/>
                      <a:pt x="438" y="591"/>
                      <a:pt x="438" y="589"/>
                    </a:cubicBezTo>
                    <a:cubicBezTo>
                      <a:pt x="437" y="588"/>
                      <a:pt x="437" y="588"/>
                      <a:pt x="437" y="587"/>
                    </a:cubicBezTo>
                    <a:cubicBezTo>
                      <a:pt x="436" y="585"/>
                      <a:pt x="435" y="584"/>
                      <a:pt x="435" y="582"/>
                    </a:cubicBezTo>
                    <a:cubicBezTo>
                      <a:pt x="434" y="581"/>
                      <a:pt x="434" y="581"/>
                      <a:pt x="434" y="581"/>
                    </a:cubicBezTo>
                    <a:cubicBezTo>
                      <a:pt x="433" y="579"/>
                      <a:pt x="433" y="577"/>
                      <a:pt x="432" y="575"/>
                    </a:cubicBezTo>
                    <a:cubicBezTo>
                      <a:pt x="432" y="574"/>
                      <a:pt x="432" y="574"/>
                      <a:pt x="432" y="574"/>
                    </a:cubicBezTo>
                    <a:cubicBezTo>
                      <a:pt x="431" y="571"/>
                      <a:pt x="430" y="569"/>
                      <a:pt x="430" y="567"/>
                    </a:cubicBezTo>
                    <a:cubicBezTo>
                      <a:pt x="430" y="567"/>
                      <a:pt x="430" y="567"/>
                      <a:pt x="430" y="566"/>
                    </a:cubicBezTo>
                    <a:cubicBezTo>
                      <a:pt x="429" y="564"/>
                      <a:pt x="428" y="562"/>
                      <a:pt x="428" y="560"/>
                    </a:cubicBezTo>
                    <a:cubicBezTo>
                      <a:pt x="428" y="559"/>
                      <a:pt x="428" y="559"/>
                      <a:pt x="428" y="559"/>
                    </a:cubicBezTo>
                    <a:cubicBezTo>
                      <a:pt x="427" y="557"/>
                      <a:pt x="427" y="554"/>
                      <a:pt x="426" y="552"/>
                    </a:cubicBezTo>
                    <a:cubicBezTo>
                      <a:pt x="426" y="552"/>
                      <a:pt x="426" y="552"/>
                      <a:pt x="426" y="552"/>
                    </a:cubicBezTo>
                    <a:cubicBezTo>
                      <a:pt x="426" y="549"/>
                      <a:pt x="426" y="547"/>
                      <a:pt x="425" y="545"/>
                    </a:cubicBezTo>
                    <a:cubicBezTo>
                      <a:pt x="425" y="545"/>
                      <a:pt x="425" y="544"/>
                      <a:pt x="425" y="544"/>
                    </a:cubicBezTo>
                    <a:cubicBezTo>
                      <a:pt x="425" y="542"/>
                      <a:pt x="425" y="540"/>
                      <a:pt x="425" y="538"/>
                    </a:cubicBezTo>
                    <a:cubicBezTo>
                      <a:pt x="425" y="537"/>
                      <a:pt x="425" y="537"/>
                      <a:pt x="425" y="536"/>
                    </a:cubicBezTo>
                    <a:cubicBezTo>
                      <a:pt x="425" y="534"/>
                      <a:pt x="425" y="531"/>
                      <a:pt x="425" y="529"/>
                    </a:cubicBezTo>
                    <a:cubicBezTo>
                      <a:pt x="425" y="449"/>
                      <a:pt x="490" y="383"/>
                      <a:pt x="570" y="383"/>
                    </a:cubicBezTo>
                    <a:cubicBezTo>
                      <a:pt x="650" y="383"/>
                      <a:pt x="715" y="449"/>
                      <a:pt x="715" y="529"/>
                    </a:cubicBezTo>
                    <a:cubicBezTo>
                      <a:pt x="715" y="531"/>
                      <a:pt x="715" y="534"/>
                      <a:pt x="715" y="536"/>
                    </a:cubicBezTo>
                  </a:path>
                </a:pathLst>
              </a:custGeom>
              <a:solidFill>
                <a:sysClr val="window" lastClr="FFFFFF"/>
              </a:solid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28" name="TextBox 527">
                <a:extLst>
                  <a:ext uri="{FF2B5EF4-FFF2-40B4-BE49-F238E27FC236}">
                    <a16:creationId xmlns:a16="http://schemas.microsoft.com/office/drawing/2014/main" id="{CD3D5876-7215-4E57-8729-2165A46532F2}"/>
                  </a:ext>
                </a:extLst>
              </p:cNvPr>
              <p:cNvSpPr txBox="1"/>
              <p:nvPr/>
            </p:nvSpPr>
            <p:spPr>
              <a:xfrm>
                <a:off x="1376648" y="1927312"/>
                <a:ext cx="4293065"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white"/>
                    </a:solidFill>
                    <a:effectLst/>
                    <a:uLnTx/>
                    <a:uFillTx/>
                    <a:latin typeface="Citrix New Sans Semibold" panose="020F0703040200060004" pitchFamily="34" charset="0"/>
                  </a:rPr>
                  <a:t>On-Site Data </a:t>
                </a:r>
              </a:p>
            </p:txBody>
          </p:sp>
          <p:cxnSp>
            <p:nvCxnSpPr>
              <p:cNvPr id="529" name="Straight Connector 528">
                <a:extLst>
                  <a:ext uri="{FF2B5EF4-FFF2-40B4-BE49-F238E27FC236}">
                    <a16:creationId xmlns:a16="http://schemas.microsoft.com/office/drawing/2014/main" id="{A253FF62-A920-45B5-BB83-28905EA597E4}"/>
                  </a:ext>
                </a:extLst>
              </p:cNvPr>
              <p:cNvCxnSpPr>
                <a:cxnSpLocks/>
              </p:cNvCxnSpPr>
              <p:nvPr/>
            </p:nvCxnSpPr>
            <p:spPr>
              <a:xfrm>
                <a:off x="446470" y="2548858"/>
                <a:ext cx="5493422" cy="0"/>
              </a:xfrm>
              <a:prstGeom prst="line">
                <a:avLst/>
              </a:prstGeom>
              <a:noFill/>
              <a:ln w="12700" cap="flat" cmpd="sng" algn="ctr">
                <a:solidFill>
                  <a:sysClr val="window" lastClr="FFFFFF">
                    <a:alpha val="26000"/>
                  </a:sysClr>
                </a:solidFill>
                <a:prstDash val="solid"/>
                <a:miter lim="800000"/>
              </a:ln>
              <a:effectLst/>
            </p:spPr>
          </p:cxnSp>
          <p:cxnSp>
            <p:nvCxnSpPr>
              <p:cNvPr id="530" name="Straight Connector 529">
                <a:extLst>
                  <a:ext uri="{FF2B5EF4-FFF2-40B4-BE49-F238E27FC236}">
                    <a16:creationId xmlns:a16="http://schemas.microsoft.com/office/drawing/2014/main" id="{C99064C6-B4E2-486D-BB79-B2FC637B8E3B}"/>
                  </a:ext>
                </a:extLst>
              </p:cNvPr>
              <p:cNvCxnSpPr>
                <a:cxnSpLocks/>
              </p:cNvCxnSpPr>
              <p:nvPr/>
            </p:nvCxnSpPr>
            <p:spPr>
              <a:xfrm>
                <a:off x="446470" y="3334750"/>
                <a:ext cx="5587773" cy="0"/>
              </a:xfrm>
              <a:prstGeom prst="line">
                <a:avLst/>
              </a:prstGeom>
              <a:noFill/>
              <a:ln w="12700" cap="flat" cmpd="sng" algn="ctr">
                <a:solidFill>
                  <a:sysClr val="window" lastClr="FFFFFF">
                    <a:alpha val="26000"/>
                  </a:sysClr>
                </a:solidFill>
                <a:prstDash val="solid"/>
                <a:miter lim="800000"/>
              </a:ln>
              <a:effectLst/>
            </p:spPr>
          </p:cxnSp>
          <p:cxnSp>
            <p:nvCxnSpPr>
              <p:cNvPr id="531" name="Straight Connector 530">
                <a:extLst>
                  <a:ext uri="{FF2B5EF4-FFF2-40B4-BE49-F238E27FC236}">
                    <a16:creationId xmlns:a16="http://schemas.microsoft.com/office/drawing/2014/main" id="{28F1E688-7508-44F1-815F-672036C46EAA}"/>
                  </a:ext>
                </a:extLst>
              </p:cNvPr>
              <p:cNvCxnSpPr>
                <a:cxnSpLocks/>
              </p:cNvCxnSpPr>
              <p:nvPr/>
            </p:nvCxnSpPr>
            <p:spPr>
              <a:xfrm>
                <a:off x="446470" y="4120642"/>
                <a:ext cx="5445536" cy="0"/>
              </a:xfrm>
              <a:prstGeom prst="line">
                <a:avLst/>
              </a:prstGeom>
              <a:noFill/>
              <a:ln w="12700" cap="flat" cmpd="sng" algn="ctr">
                <a:solidFill>
                  <a:sysClr val="window" lastClr="FFFFFF">
                    <a:alpha val="26000"/>
                  </a:sysClr>
                </a:solidFill>
                <a:prstDash val="solid"/>
                <a:miter lim="800000"/>
              </a:ln>
              <a:effectLst/>
            </p:spPr>
          </p:cxnSp>
          <p:grpSp>
            <p:nvGrpSpPr>
              <p:cNvPr id="532" name="Group 531">
                <a:extLst>
                  <a:ext uri="{FF2B5EF4-FFF2-40B4-BE49-F238E27FC236}">
                    <a16:creationId xmlns:a16="http://schemas.microsoft.com/office/drawing/2014/main" id="{F7FA8BB1-08F1-430D-BC52-88E4A6DED03E}"/>
                  </a:ext>
                </a:extLst>
              </p:cNvPr>
              <p:cNvGrpSpPr/>
              <p:nvPr/>
            </p:nvGrpSpPr>
            <p:grpSpPr>
              <a:xfrm>
                <a:off x="648358" y="5854026"/>
                <a:ext cx="491213" cy="489612"/>
                <a:chOff x="869950" y="47625"/>
                <a:chExt cx="3409950" cy="3398838"/>
              </a:xfrm>
            </p:grpSpPr>
            <p:sp>
              <p:nvSpPr>
                <p:cNvPr id="555" name="Freeform 11">
                  <a:extLst>
                    <a:ext uri="{FF2B5EF4-FFF2-40B4-BE49-F238E27FC236}">
                      <a16:creationId xmlns:a16="http://schemas.microsoft.com/office/drawing/2014/main" id="{5CAFA8F0-3591-4829-92DF-3CA7DA9D1209}"/>
                    </a:ext>
                  </a:extLst>
                </p:cNvPr>
                <p:cNvSpPr>
                  <a:spLocks noChangeArrowheads="1"/>
                </p:cNvSpPr>
                <p:nvPr/>
              </p:nvSpPr>
              <p:spPr bwMode="auto">
                <a:xfrm>
                  <a:off x="869950" y="47625"/>
                  <a:ext cx="1674813" cy="3398838"/>
                </a:xfrm>
                <a:custGeom>
                  <a:avLst/>
                  <a:gdLst>
                    <a:gd name="T0" fmla="*/ 4313 w 4652"/>
                    <a:gd name="T1" fmla="*/ 9442 h 9443"/>
                    <a:gd name="T2" fmla="*/ 4313 w 4652"/>
                    <a:gd name="T3" fmla="*/ 9442 h 9443"/>
                    <a:gd name="T4" fmla="*/ 338 w 4652"/>
                    <a:gd name="T5" fmla="*/ 9442 h 9443"/>
                    <a:gd name="T6" fmla="*/ 0 w 4652"/>
                    <a:gd name="T7" fmla="*/ 9075 h 9443"/>
                    <a:gd name="T8" fmla="*/ 0 w 4652"/>
                    <a:gd name="T9" fmla="*/ 338 h 9443"/>
                    <a:gd name="T10" fmla="*/ 338 w 4652"/>
                    <a:gd name="T11" fmla="*/ 0 h 9443"/>
                    <a:gd name="T12" fmla="*/ 4313 w 4652"/>
                    <a:gd name="T13" fmla="*/ 0 h 9443"/>
                    <a:gd name="T14" fmla="*/ 4651 w 4652"/>
                    <a:gd name="T15" fmla="*/ 338 h 9443"/>
                    <a:gd name="T16" fmla="*/ 4651 w 4652"/>
                    <a:gd name="T17" fmla="*/ 9075 h 9443"/>
                    <a:gd name="T18" fmla="*/ 4313 w 4652"/>
                    <a:gd name="T19" fmla="*/ 9442 h 9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52" h="9443">
                      <a:moveTo>
                        <a:pt x="4313" y="9442"/>
                      </a:moveTo>
                      <a:lnTo>
                        <a:pt x="4313" y="9442"/>
                      </a:lnTo>
                      <a:cubicBezTo>
                        <a:pt x="338" y="9442"/>
                        <a:pt x="338" y="9442"/>
                        <a:pt x="338" y="9442"/>
                      </a:cubicBezTo>
                      <a:cubicBezTo>
                        <a:pt x="142" y="9442"/>
                        <a:pt x="0" y="9273"/>
                        <a:pt x="0" y="9075"/>
                      </a:cubicBezTo>
                      <a:cubicBezTo>
                        <a:pt x="0" y="338"/>
                        <a:pt x="0" y="338"/>
                        <a:pt x="0" y="338"/>
                      </a:cubicBezTo>
                      <a:cubicBezTo>
                        <a:pt x="0" y="168"/>
                        <a:pt x="142" y="0"/>
                        <a:pt x="338" y="0"/>
                      </a:cubicBezTo>
                      <a:cubicBezTo>
                        <a:pt x="4313" y="0"/>
                        <a:pt x="4313" y="0"/>
                        <a:pt x="4313" y="0"/>
                      </a:cubicBezTo>
                      <a:cubicBezTo>
                        <a:pt x="4510" y="0"/>
                        <a:pt x="4651" y="168"/>
                        <a:pt x="4651" y="338"/>
                      </a:cubicBezTo>
                      <a:cubicBezTo>
                        <a:pt x="4651" y="9075"/>
                        <a:pt x="4651" y="9075"/>
                        <a:pt x="4651" y="9075"/>
                      </a:cubicBezTo>
                      <a:cubicBezTo>
                        <a:pt x="4651" y="9273"/>
                        <a:pt x="4510" y="9442"/>
                        <a:pt x="4313" y="9442"/>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6" name="Freeform 12">
                  <a:extLst>
                    <a:ext uri="{FF2B5EF4-FFF2-40B4-BE49-F238E27FC236}">
                      <a16:creationId xmlns:a16="http://schemas.microsoft.com/office/drawing/2014/main" id="{EE687178-0BDD-40B4-9640-E5403362A7AE}"/>
                    </a:ext>
                  </a:extLst>
                </p:cNvPr>
                <p:cNvSpPr>
                  <a:spLocks noChangeArrowheads="1"/>
                </p:cNvSpPr>
                <p:nvPr/>
              </p:nvSpPr>
              <p:spPr bwMode="auto">
                <a:xfrm>
                  <a:off x="1054100" y="269875"/>
                  <a:ext cx="1339850" cy="466725"/>
                </a:xfrm>
                <a:custGeom>
                  <a:avLst/>
                  <a:gdLst>
                    <a:gd name="T0" fmla="*/ 3607 w 3721"/>
                    <a:gd name="T1" fmla="*/ 1297 h 1298"/>
                    <a:gd name="T2" fmla="*/ 3607 w 3721"/>
                    <a:gd name="T3" fmla="*/ 1297 h 1298"/>
                    <a:gd name="T4" fmla="*/ 140 w 3721"/>
                    <a:gd name="T5" fmla="*/ 1297 h 1298"/>
                    <a:gd name="T6" fmla="*/ 0 w 3721"/>
                    <a:gd name="T7" fmla="*/ 1157 h 1298"/>
                    <a:gd name="T8" fmla="*/ 0 w 3721"/>
                    <a:gd name="T9" fmla="*/ 142 h 1298"/>
                    <a:gd name="T10" fmla="*/ 140 w 3721"/>
                    <a:gd name="T11" fmla="*/ 0 h 1298"/>
                    <a:gd name="T12" fmla="*/ 3607 w 3721"/>
                    <a:gd name="T13" fmla="*/ 0 h 1298"/>
                    <a:gd name="T14" fmla="*/ 3720 w 3721"/>
                    <a:gd name="T15" fmla="*/ 142 h 1298"/>
                    <a:gd name="T16" fmla="*/ 3720 w 3721"/>
                    <a:gd name="T17" fmla="*/ 1157 h 1298"/>
                    <a:gd name="T18" fmla="*/ 3607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607" y="1297"/>
                      </a:moveTo>
                      <a:lnTo>
                        <a:pt x="3607" y="1297"/>
                      </a:lnTo>
                      <a:cubicBezTo>
                        <a:pt x="140" y="1297"/>
                        <a:pt x="140" y="1297"/>
                        <a:pt x="140" y="1297"/>
                      </a:cubicBezTo>
                      <a:cubicBezTo>
                        <a:pt x="56" y="1297"/>
                        <a:pt x="0" y="1241"/>
                        <a:pt x="0" y="1157"/>
                      </a:cubicBezTo>
                      <a:cubicBezTo>
                        <a:pt x="0" y="142"/>
                        <a:pt x="0" y="142"/>
                        <a:pt x="0" y="142"/>
                      </a:cubicBezTo>
                      <a:cubicBezTo>
                        <a:pt x="0" y="57"/>
                        <a:pt x="56" y="0"/>
                        <a:pt x="140" y="0"/>
                      </a:cubicBezTo>
                      <a:cubicBezTo>
                        <a:pt x="3607" y="0"/>
                        <a:pt x="3607" y="0"/>
                        <a:pt x="3607" y="0"/>
                      </a:cubicBezTo>
                      <a:cubicBezTo>
                        <a:pt x="3663" y="0"/>
                        <a:pt x="3720" y="57"/>
                        <a:pt x="3720" y="142"/>
                      </a:cubicBezTo>
                      <a:cubicBezTo>
                        <a:pt x="3720" y="1157"/>
                        <a:pt x="3720" y="1157"/>
                        <a:pt x="3720" y="1157"/>
                      </a:cubicBezTo>
                      <a:cubicBezTo>
                        <a:pt x="3720" y="1241"/>
                        <a:pt x="3663" y="1297"/>
                        <a:pt x="3607"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7" name="Freeform 13">
                  <a:extLst>
                    <a:ext uri="{FF2B5EF4-FFF2-40B4-BE49-F238E27FC236}">
                      <a16:creationId xmlns:a16="http://schemas.microsoft.com/office/drawing/2014/main" id="{98EAEBF9-02DB-43E0-8E0B-F284D562EC05}"/>
                    </a:ext>
                  </a:extLst>
                </p:cNvPr>
                <p:cNvSpPr>
                  <a:spLocks noChangeArrowheads="1"/>
                </p:cNvSpPr>
                <p:nvPr/>
              </p:nvSpPr>
              <p:spPr bwMode="auto">
                <a:xfrm>
                  <a:off x="2281238" y="3021013"/>
                  <a:ext cx="112712" cy="122237"/>
                </a:xfrm>
                <a:custGeom>
                  <a:avLst/>
                  <a:gdLst>
                    <a:gd name="T0" fmla="*/ 310 w 311"/>
                    <a:gd name="T1" fmla="*/ 170 h 339"/>
                    <a:gd name="T2" fmla="*/ 310 w 311"/>
                    <a:gd name="T3" fmla="*/ 170 h 339"/>
                    <a:gd name="T4" fmla="*/ 141 w 311"/>
                    <a:gd name="T5" fmla="*/ 338 h 339"/>
                    <a:gd name="T6" fmla="*/ 0 w 311"/>
                    <a:gd name="T7" fmla="*/ 170 h 339"/>
                    <a:gd name="T8" fmla="*/ 141 w 311"/>
                    <a:gd name="T9" fmla="*/ 0 h 339"/>
                    <a:gd name="T10" fmla="*/ 310 w 311"/>
                    <a:gd name="T11" fmla="*/ 170 h 339"/>
                  </a:gdLst>
                  <a:ahLst/>
                  <a:cxnLst>
                    <a:cxn ang="0">
                      <a:pos x="T0" y="T1"/>
                    </a:cxn>
                    <a:cxn ang="0">
                      <a:pos x="T2" y="T3"/>
                    </a:cxn>
                    <a:cxn ang="0">
                      <a:pos x="T4" y="T5"/>
                    </a:cxn>
                    <a:cxn ang="0">
                      <a:pos x="T6" y="T7"/>
                    </a:cxn>
                    <a:cxn ang="0">
                      <a:pos x="T8" y="T9"/>
                    </a:cxn>
                    <a:cxn ang="0">
                      <a:pos x="T10" y="T11"/>
                    </a:cxn>
                  </a:cxnLst>
                  <a:rect l="0" t="0" r="r" b="b"/>
                  <a:pathLst>
                    <a:path w="311" h="339">
                      <a:moveTo>
                        <a:pt x="310" y="170"/>
                      </a:moveTo>
                      <a:lnTo>
                        <a:pt x="310" y="170"/>
                      </a:lnTo>
                      <a:cubicBezTo>
                        <a:pt x="310" y="253"/>
                        <a:pt x="253" y="338"/>
                        <a:pt x="141" y="338"/>
                      </a:cubicBezTo>
                      <a:cubicBezTo>
                        <a:pt x="57" y="338"/>
                        <a:pt x="0" y="253"/>
                        <a:pt x="0" y="170"/>
                      </a:cubicBezTo>
                      <a:cubicBezTo>
                        <a:pt x="0" y="85"/>
                        <a:pt x="57" y="0"/>
                        <a:pt x="141" y="0"/>
                      </a:cubicBezTo>
                      <a:cubicBezTo>
                        <a:pt x="253" y="0"/>
                        <a:pt x="310" y="85"/>
                        <a:pt x="310" y="17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8" name="Freeform 14">
                  <a:extLst>
                    <a:ext uri="{FF2B5EF4-FFF2-40B4-BE49-F238E27FC236}">
                      <a16:creationId xmlns:a16="http://schemas.microsoft.com/office/drawing/2014/main" id="{B2E69081-3C5D-4FC9-BED1-E7E506DDDCB9}"/>
                    </a:ext>
                  </a:extLst>
                </p:cNvPr>
                <p:cNvSpPr>
                  <a:spLocks noChangeArrowheads="1"/>
                </p:cNvSpPr>
                <p:nvPr/>
              </p:nvSpPr>
              <p:spPr bwMode="auto">
                <a:xfrm>
                  <a:off x="1204913" y="463550"/>
                  <a:ext cx="80962" cy="80963"/>
                </a:xfrm>
                <a:custGeom>
                  <a:avLst/>
                  <a:gdLst>
                    <a:gd name="T0" fmla="*/ 225 w 226"/>
                    <a:gd name="T1" fmla="*/ 113 h 227"/>
                    <a:gd name="T2" fmla="*/ 225 w 226"/>
                    <a:gd name="T3" fmla="*/ 113 h 227"/>
                    <a:gd name="T4" fmla="*/ 112 w 226"/>
                    <a:gd name="T5" fmla="*/ 226 h 227"/>
                    <a:gd name="T6" fmla="*/ 0 w 226"/>
                    <a:gd name="T7" fmla="*/ 113 h 227"/>
                    <a:gd name="T8" fmla="*/ 112 w 226"/>
                    <a:gd name="T9" fmla="*/ 0 h 227"/>
                    <a:gd name="T10" fmla="*/ 225 w 226"/>
                    <a:gd name="T11" fmla="*/ 113 h 227"/>
                  </a:gdLst>
                  <a:ahLst/>
                  <a:cxnLst>
                    <a:cxn ang="0">
                      <a:pos x="T0" y="T1"/>
                    </a:cxn>
                    <a:cxn ang="0">
                      <a:pos x="T2" y="T3"/>
                    </a:cxn>
                    <a:cxn ang="0">
                      <a:pos x="T4" y="T5"/>
                    </a:cxn>
                    <a:cxn ang="0">
                      <a:pos x="T6" y="T7"/>
                    </a:cxn>
                    <a:cxn ang="0">
                      <a:pos x="T8" y="T9"/>
                    </a:cxn>
                    <a:cxn ang="0">
                      <a:pos x="T10" y="T11"/>
                    </a:cxn>
                  </a:cxnLst>
                  <a:rect l="0" t="0" r="r" b="b"/>
                  <a:pathLst>
                    <a:path w="226" h="227">
                      <a:moveTo>
                        <a:pt x="225" y="113"/>
                      </a:moveTo>
                      <a:lnTo>
                        <a:pt x="225" y="113"/>
                      </a:lnTo>
                      <a:cubicBezTo>
                        <a:pt x="225" y="170"/>
                        <a:pt x="168" y="226"/>
                        <a:pt x="112" y="226"/>
                      </a:cubicBezTo>
                      <a:cubicBezTo>
                        <a:pt x="56" y="226"/>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9" name="Line 15">
                  <a:extLst>
                    <a:ext uri="{FF2B5EF4-FFF2-40B4-BE49-F238E27FC236}">
                      <a16:creationId xmlns:a16="http://schemas.microsoft.com/office/drawing/2014/main" id="{B1618B70-748C-4ED1-A8B3-0C778193B4CB}"/>
                    </a:ext>
                  </a:extLst>
                </p:cNvPr>
                <p:cNvSpPr>
                  <a:spLocks noChangeShapeType="1"/>
                </p:cNvSpPr>
                <p:nvPr/>
              </p:nvSpPr>
              <p:spPr bwMode="auto">
                <a:xfrm flipV="1">
                  <a:off x="2200275"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0" name="Line 16">
                  <a:extLst>
                    <a:ext uri="{FF2B5EF4-FFF2-40B4-BE49-F238E27FC236}">
                      <a16:creationId xmlns:a16="http://schemas.microsoft.com/office/drawing/2014/main" id="{E7560875-C7FA-4FF9-A88C-FC11DD00C265}"/>
                    </a:ext>
                  </a:extLst>
                </p:cNvPr>
                <p:cNvSpPr>
                  <a:spLocks noChangeShapeType="1"/>
                </p:cNvSpPr>
                <p:nvPr/>
              </p:nvSpPr>
              <p:spPr bwMode="auto">
                <a:xfrm flipV="1">
                  <a:off x="2087563"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1" name="Freeform 17">
                  <a:extLst>
                    <a:ext uri="{FF2B5EF4-FFF2-40B4-BE49-F238E27FC236}">
                      <a16:creationId xmlns:a16="http://schemas.microsoft.com/office/drawing/2014/main" id="{4AB3E84B-8C9B-437F-8B11-6F90467B8DE9}"/>
                    </a:ext>
                  </a:extLst>
                </p:cNvPr>
                <p:cNvSpPr>
                  <a:spLocks noChangeArrowheads="1"/>
                </p:cNvSpPr>
                <p:nvPr/>
              </p:nvSpPr>
              <p:spPr bwMode="auto">
                <a:xfrm>
                  <a:off x="1054100" y="919163"/>
                  <a:ext cx="1339850" cy="466725"/>
                </a:xfrm>
                <a:custGeom>
                  <a:avLst/>
                  <a:gdLst>
                    <a:gd name="T0" fmla="*/ 3607 w 3721"/>
                    <a:gd name="T1" fmla="*/ 1297 h 1298"/>
                    <a:gd name="T2" fmla="*/ 3607 w 3721"/>
                    <a:gd name="T3" fmla="*/ 1297 h 1298"/>
                    <a:gd name="T4" fmla="*/ 140 w 3721"/>
                    <a:gd name="T5" fmla="*/ 1297 h 1298"/>
                    <a:gd name="T6" fmla="*/ 0 w 3721"/>
                    <a:gd name="T7" fmla="*/ 1157 h 1298"/>
                    <a:gd name="T8" fmla="*/ 0 w 3721"/>
                    <a:gd name="T9" fmla="*/ 142 h 1298"/>
                    <a:gd name="T10" fmla="*/ 140 w 3721"/>
                    <a:gd name="T11" fmla="*/ 0 h 1298"/>
                    <a:gd name="T12" fmla="*/ 3607 w 3721"/>
                    <a:gd name="T13" fmla="*/ 0 h 1298"/>
                    <a:gd name="T14" fmla="*/ 3720 w 3721"/>
                    <a:gd name="T15" fmla="*/ 142 h 1298"/>
                    <a:gd name="T16" fmla="*/ 3720 w 3721"/>
                    <a:gd name="T17" fmla="*/ 1157 h 1298"/>
                    <a:gd name="T18" fmla="*/ 3607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607" y="1297"/>
                      </a:moveTo>
                      <a:lnTo>
                        <a:pt x="3607" y="1297"/>
                      </a:lnTo>
                      <a:cubicBezTo>
                        <a:pt x="140" y="1297"/>
                        <a:pt x="140" y="1297"/>
                        <a:pt x="140" y="1297"/>
                      </a:cubicBezTo>
                      <a:cubicBezTo>
                        <a:pt x="56" y="1297"/>
                        <a:pt x="0" y="1241"/>
                        <a:pt x="0" y="1157"/>
                      </a:cubicBezTo>
                      <a:cubicBezTo>
                        <a:pt x="0" y="142"/>
                        <a:pt x="0" y="142"/>
                        <a:pt x="0" y="142"/>
                      </a:cubicBezTo>
                      <a:cubicBezTo>
                        <a:pt x="0" y="57"/>
                        <a:pt x="56" y="0"/>
                        <a:pt x="140" y="0"/>
                      </a:cubicBezTo>
                      <a:cubicBezTo>
                        <a:pt x="3607" y="0"/>
                        <a:pt x="3607" y="0"/>
                        <a:pt x="3607" y="0"/>
                      </a:cubicBezTo>
                      <a:cubicBezTo>
                        <a:pt x="3663" y="0"/>
                        <a:pt x="3720" y="57"/>
                        <a:pt x="3720" y="142"/>
                      </a:cubicBezTo>
                      <a:cubicBezTo>
                        <a:pt x="3720" y="1157"/>
                        <a:pt x="3720" y="1157"/>
                        <a:pt x="3720" y="1157"/>
                      </a:cubicBezTo>
                      <a:cubicBezTo>
                        <a:pt x="3720" y="1241"/>
                        <a:pt x="3663" y="1297"/>
                        <a:pt x="3607"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2" name="Freeform 18">
                  <a:extLst>
                    <a:ext uri="{FF2B5EF4-FFF2-40B4-BE49-F238E27FC236}">
                      <a16:creationId xmlns:a16="http://schemas.microsoft.com/office/drawing/2014/main" id="{A7347B4C-1606-4E51-B12F-A3010AEE9B7C}"/>
                    </a:ext>
                  </a:extLst>
                </p:cNvPr>
                <p:cNvSpPr>
                  <a:spLocks noChangeArrowheads="1"/>
                </p:cNvSpPr>
                <p:nvPr/>
              </p:nvSpPr>
              <p:spPr bwMode="auto">
                <a:xfrm>
                  <a:off x="1204913" y="1112838"/>
                  <a:ext cx="80962" cy="80962"/>
                </a:xfrm>
                <a:custGeom>
                  <a:avLst/>
                  <a:gdLst>
                    <a:gd name="T0" fmla="*/ 225 w 226"/>
                    <a:gd name="T1" fmla="*/ 113 h 227"/>
                    <a:gd name="T2" fmla="*/ 225 w 226"/>
                    <a:gd name="T3" fmla="*/ 113 h 227"/>
                    <a:gd name="T4" fmla="*/ 112 w 226"/>
                    <a:gd name="T5" fmla="*/ 226 h 227"/>
                    <a:gd name="T6" fmla="*/ 0 w 226"/>
                    <a:gd name="T7" fmla="*/ 113 h 227"/>
                    <a:gd name="T8" fmla="*/ 112 w 226"/>
                    <a:gd name="T9" fmla="*/ 0 h 227"/>
                    <a:gd name="T10" fmla="*/ 225 w 226"/>
                    <a:gd name="T11" fmla="*/ 113 h 227"/>
                  </a:gdLst>
                  <a:ahLst/>
                  <a:cxnLst>
                    <a:cxn ang="0">
                      <a:pos x="T0" y="T1"/>
                    </a:cxn>
                    <a:cxn ang="0">
                      <a:pos x="T2" y="T3"/>
                    </a:cxn>
                    <a:cxn ang="0">
                      <a:pos x="T4" y="T5"/>
                    </a:cxn>
                    <a:cxn ang="0">
                      <a:pos x="T6" y="T7"/>
                    </a:cxn>
                    <a:cxn ang="0">
                      <a:pos x="T8" y="T9"/>
                    </a:cxn>
                    <a:cxn ang="0">
                      <a:pos x="T10" y="T11"/>
                    </a:cxn>
                  </a:cxnLst>
                  <a:rect l="0" t="0" r="r" b="b"/>
                  <a:pathLst>
                    <a:path w="226" h="227">
                      <a:moveTo>
                        <a:pt x="225" y="113"/>
                      </a:moveTo>
                      <a:lnTo>
                        <a:pt x="225" y="113"/>
                      </a:lnTo>
                      <a:cubicBezTo>
                        <a:pt x="225" y="170"/>
                        <a:pt x="168" y="226"/>
                        <a:pt x="112" y="226"/>
                      </a:cubicBezTo>
                      <a:cubicBezTo>
                        <a:pt x="56" y="226"/>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3" name="Line 19">
                  <a:extLst>
                    <a:ext uri="{FF2B5EF4-FFF2-40B4-BE49-F238E27FC236}">
                      <a16:creationId xmlns:a16="http://schemas.microsoft.com/office/drawing/2014/main" id="{5BD4D16C-06B8-4BFD-9253-DEC7215F429E}"/>
                    </a:ext>
                  </a:extLst>
                </p:cNvPr>
                <p:cNvSpPr>
                  <a:spLocks noChangeShapeType="1"/>
                </p:cNvSpPr>
                <p:nvPr/>
              </p:nvSpPr>
              <p:spPr bwMode="auto">
                <a:xfrm flipV="1">
                  <a:off x="2200275"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4" name="Line 20">
                  <a:extLst>
                    <a:ext uri="{FF2B5EF4-FFF2-40B4-BE49-F238E27FC236}">
                      <a16:creationId xmlns:a16="http://schemas.microsoft.com/office/drawing/2014/main" id="{FCD35B05-BC27-481A-9846-A2766B48997B}"/>
                    </a:ext>
                  </a:extLst>
                </p:cNvPr>
                <p:cNvSpPr>
                  <a:spLocks noChangeShapeType="1"/>
                </p:cNvSpPr>
                <p:nvPr/>
              </p:nvSpPr>
              <p:spPr bwMode="auto">
                <a:xfrm flipV="1">
                  <a:off x="2087563"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5" name="Freeform 21">
                  <a:extLst>
                    <a:ext uri="{FF2B5EF4-FFF2-40B4-BE49-F238E27FC236}">
                      <a16:creationId xmlns:a16="http://schemas.microsoft.com/office/drawing/2014/main" id="{B20B05A4-ECAB-4FE6-A7C0-0FFC22321CA2}"/>
                    </a:ext>
                  </a:extLst>
                </p:cNvPr>
                <p:cNvSpPr>
                  <a:spLocks noChangeArrowheads="1"/>
                </p:cNvSpPr>
                <p:nvPr/>
              </p:nvSpPr>
              <p:spPr bwMode="auto">
                <a:xfrm>
                  <a:off x="1054100" y="1568450"/>
                  <a:ext cx="1339850" cy="457200"/>
                </a:xfrm>
                <a:custGeom>
                  <a:avLst/>
                  <a:gdLst>
                    <a:gd name="T0" fmla="*/ 3607 w 3721"/>
                    <a:gd name="T1" fmla="*/ 1269 h 1270"/>
                    <a:gd name="T2" fmla="*/ 3607 w 3721"/>
                    <a:gd name="T3" fmla="*/ 1269 h 1270"/>
                    <a:gd name="T4" fmla="*/ 140 w 3721"/>
                    <a:gd name="T5" fmla="*/ 1269 h 1270"/>
                    <a:gd name="T6" fmla="*/ 0 w 3721"/>
                    <a:gd name="T7" fmla="*/ 1157 h 1270"/>
                    <a:gd name="T8" fmla="*/ 0 w 3721"/>
                    <a:gd name="T9" fmla="*/ 113 h 1270"/>
                    <a:gd name="T10" fmla="*/ 140 w 3721"/>
                    <a:gd name="T11" fmla="*/ 0 h 1270"/>
                    <a:gd name="T12" fmla="*/ 3607 w 3721"/>
                    <a:gd name="T13" fmla="*/ 0 h 1270"/>
                    <a:gd name="T14" fmla="*/ 3720 w 3721"/>
                    <a:gd name="T15" fmla="*/ 113 h 1270"/>
                    <a:gd name="T16" fmla="*/ 3720 w 3721"/>
                    <a:gd name="T17" fmla="*/ 1157 h 1270"/>
                    <a:gd name="T18" fmla="*/ 3607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607" y="1269"/>
                      </a:moveTo>
                      <a:lnTo>
                        <a:pt x="3607" y="1269"/>
                      </a:lnTo>
                      <a:cubicBezTo>
                        <a:pt x="140" y="1269"/>
                        <a:pt x="140" y="1269"/>
                        <a:pt x="140" y="1269"/>
                      </a:cubicBezTo>
                      <a:cubicBezTo>
                        <a:pt x="56" y="1269"/>
                        <a:pt x="0" y="1240"/>
                        <a:pt x="0" y="1157"/>
                      </a:cubicBezTo>
                      <a:cubicBezTo>
                        <a:pt x="0" y="113"/>
                        <a:pt x="0" y="113"/>
                        <a:pt x="0" y="113"/>
                      </a:cubicBezTo>
                      <a:cubicBezTo>
                        <a:pt x="0" y="57"/>
                        <a:pt x="56" y="0"/>
                        <a:pt x="140" y="0"/>
                      </a:cubicBezTo>
                      <a:cubicBezTo>
                        <a:pt x="3607" y="0"/>
                        <a:pt x="3607" y="0"/>
                        <a:pt x="3607" y="0"/>
                      </a:cubicBezTo>
                      <a:cubicBezTo>
                        <a:pt x="3663" y="0"/>
                        <a:pt x="3720" y="57"/>
                        <a:pt x="3720" y="113"/>
                      </a:cubicBezTo>
                      <a:cubicBezTo>
                        <a:pt x="3720" y="1157"/>
                        <a:pt x="3720" y="1157"/>
                        <a:pt x="3720" y="1157"/>
                      </a:cubicBezTo>
                      <a:cubicBezTo>
                        <a:pt x="3720" y="1240"/>
                        <a:pt x="3663" y="1269"/>
                        <a:pt x="3607"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6" name="Freeform 22">
                  <a:extLst>
                    <a:ext uri="{FF2B5EF4-FFF2-40B4-BE49-F238E27FC236}">
                      <a16:creationId xmlns:a16="http://schemas.microsoft.com/office/drawing/2014/main" id="{B698D0A8-0D76-4F55-8E99-686E0ADF4F25}"/>
                    </a:ext>
                  </a:extLst>
                </p:cNvPr>
                <p:cNvSpPr>
                  <a:spLocks noChangeArrowheads="1"/>
                </p:cNvSpPr>
                <p:nvPr/>
              </p:nvSpPr>
              <p:spPr bwMode="auto">
                <a:xfrm>
                  <a:off x="1204913" y="1762125"/>
                  <a:ext cx="80962" cy="80963"/>
                </a:xfrm>
                <a:custGeom>
                  <a:avLst/>
                  <a:gdLst>
                    <a:gd name="T0" fmla="*/ 225 w 226"/>
                    <a:gd name="T1" fmla="*/ 113 h 226"/>
                    <a:gd name="T2" fmla="*/ 225 w 226"/>
                    <a:gd name="T3" fmla="*/ 113 h 226"/>
                    <a:gd name="T4" fmla="*/ 112 w 226"/>
                    <a:gd name="T5" fmla="*/ 225 h 226"/>
                    <a:gd name="T6" fmla="*/ 0 w 226"/>
                    <a:gd name="T7" fmla="*/ 113 h 226"/>
                    <a:gd name="T8" fmla="*/ 112 w 226"/>
                    <a:gd name="T9" fmla="*/ 0 h 226"/>
                    <a:gd name="T10" fmla="*/ 225 w 226"/>
                    <a:gd name="T11" fmla="*/ 113 h 226"/>
                  </a:gdLst>
                  <a:ahLst/>
                  <a:cxnLst>
                    <a:cxn ang="0">
                      <a:pos x="T0" y="T1"/>
                    </a:cxn>
                    <a:cxn ang="0">
                      <a:pos x="T2" y="T3"/>
                    </a:cxn>
                    <a:cxn ang="0">
                      <a:pos x="T4" y="T5"/>
                    </a:cxn>
                    <a:cxn ang="0">
                      <a:pos x="T6" y="T7"/>
                    </a:cxn>
                    <a:cxn ang="0">
                      <a:pos x="T8" y="T9"/>
                    </a:cxn>
                    <a:cxn ang="0">
                      <a:pos x="T10" y="T11"/>
                    </a:cxn>
                  </a:cxnLst>
                  <a:rect l="0" t="0" r="r" b="b"/>
                  <a:pathLst>
                    <a:path w="226" h="226">
                      <a:moveTo>
                        <a:pt x="225" y="113"/>
                      </a:moveTo>
                      <a:lnTo>
                        <a:pt x="225" y="113"/>
                      </a:lnTo>
                      <a:cubicBezTo>
                        <a:pt x="225" y="170"/>
                        <a:pt x="168" y="225"/>
                        <a:pt x="112" y="225"/>
                      </a:cubicBezTo>
                      <a:cubicBezTo>
                        <a:pt x="56" y="225"/>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7" name="Line 23">
                  <a:extLst>
                    <a:ext uri="{FF2B5EF4-FFF2-40B4-BE49-F238E27FC236}">
                      <a16:creationId xmlns:a16="http://schemas.microsoft.com/office/drawing/2014/main" id="{2272B46F-457E-40FB-8C5B-B1891C429DAB}"/>
                    </a:ext>
                  </a:extLst>
                </p:cNvPr>
                <p:cNvSpPr>
                  <a:spLocks noChangeShapeType="1"/>
                </p:cNvSpPr>
                <p:nvPr/>
              </p:nvSpPr>
              <p:spPr bwMode="auto">
                <a:xfrm flipV="1">
                  <a:off x="2200275"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8" name="Line 24">
                  <a:extLst>
                    <a:ext uri="{FF2B5EF4-FFF2-40B4-BE49-F238E27FC236}">
                      <a16:creationId xmlns:a16="http://schemas.microsoft.com/office/drawing/2014/main" id="{506B8DF7-E356-4A64-AD20-3974E19359F4}"/>
                    </a:ext>
                  </a:extLst>
                </p:cNvPr>
                <p:cNvSpPr>
                  <a:spLocks noChangeShapeType="1"/>
                </p:cNvSpPr>
                <p:nvPr/>
              </p:nvSpPr>
              <p:spPr bwMode="auto">
                <a:xfrm flipV="1">
                  <a:off x="2087563"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69" name="Line 25">
                  <a:extLst>
                    <a:ext uri="{FF2B5EF4-FFF2-40B4-BE49-F238E27FC236}">
                      <a16:creationId xmlns:a16="http://schemas.microsoft.com/office/drawing/2014/main" id="{0DADAEFC-6793-4DF1-9AD3-FF7BEA2EEF95}"/>
                    </a:ext>
                  </a:extLst>
                </p:cNvPr>
                <p:cNvSpPr>
                  <a:spLocks noChangeShapeType="1"/>
                </p:cNvSpPr>
                <p:nvPr/>
              </p:nvSpPr>
              <p:spPr bwMode="auto">
                <a:xfrm flipV="1">
                  <a:off x="1976438"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0" name="Line 26">
                  <a:extLst>
                    <a:ext uri="{FF2B5EF4-FFF2-40B4-BE49-F238E27FC236}">
                      <a16:creationId xmlns:a16="http://schemas.microsoft.com/office/drawing/2014/main" id="{4E50101B-1D0A-4053-8E92-C3EC32CF18FC}"/>
                    </a:ext>
                  </a:extLst>
                </p:cNvPr>
                <p:cNvSpPr>
                  <a:spLocks noChangeShapeType="1"/>
                </p:cNvSpPr>
                <p:nvPr/>
              </p:nvSpPr>
              <p:spPr bwMode="auto">
                <a:xfrm flipV="1">
                  <a:off x="1976438"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1" name="Line 27">
                  <a:extLst>
                    <a:ext uri="{FF2B5EF4-FFF2-40B4-BE49-F238E27FC236}">
                      <a16:creationId xmlns:a16="http://schemas.microsoft.com/office/drawing/2014/main" id="{5040EBBD-CED9-48D9-96A2-74D843B71DF8}"/>
                    </a:ext>
                  </a:extLst>
                </p:cNvPr>
                <p:cNvSpPr>
                  <a:spLocks noChangeShapeType="1"/>
                </p:cNvSpPr>
                <p:nvPr/>
              </p:nvSpPr>
              <p:spPr bwMode="auto">
                <a:xfrm flipV="1">
                  <a:off x="1976438"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2" name="Freeform 28">
                  <a:extLst>
                    <a:ext uri="{FF2B5EF4-FFF2-40B4-BE49-F238E27FC236}">
                      <a16:creationId xmlns:a16="http://schemas.microsoft.com/office/drawing/2014/main" id="{DB630908-1355-43B0-8FCE-C8EFB7C399B1}"/>
                    </a:ext>
                  </a:extLst>
                </p:cNvPr>
                <p:cNvSpPr>
                  <a:spLocks noChangeArrowheads="1"/>
                </p:cNvSpPr>
                <p:nvPr/>
              </p:nvSpPr>
              <p:spPr bwMode="auto">
                <a:xfrm>
                  <a:off x="1054100" y="2219325"/>
                  <a:ext cx="1339850" cy="457200"/>
                </a:xfrm>
                <a:custGeom>
                  <a:avLst/>
                  <a:gdLst>
                    <a:gd name="T0" fmla="*/ 3607 w 3721"/>
                    <a:gd name="T1" fmla="*/ 1269 h 1270"/>
                    <a:gd name="T2" fmla="*/ 3607 w 3721"/>
                    <a:gd name="T3" fmla="*/ 1269 h 1270"/>
                    <a:gd name="T4" fmla="*/ 140 w 3721"/>
                    <a:gd name="T5" fmla="*/ 1269 h 1270"/>
                    <a:gd name="T6" fmla="*/ 0 w 3721"/>
                    <a:gd name="T7" fmla="*/ 1156 h 1270"/>
                    <a:gd name="T8" fmla="*/ 0 w 3721"/>
                    <a:gd name="T9" fmla="*/ 113 h 1270"/>
                    <a:gd name="T10" fmla="*/ 140 w 3721"/>
                    <a:gd name="T11" fmla="*/ 0 h 1270"/>
                    <a:gd name="T12" fmla="*/ 3607 w 3721"/>
                    <a:gd name="T13" fmla="*/ 0 h 1270"/>
                    <a:gd name="T14" fmla="*/ 3720 w 3721"/>
                    <a:gd name="T15" fmla="*/ 113 h 1270"/>
                    <a:gd name="T16" fmla="*/ 3720 w 3721"/>
                    <a:gd name="T17" fmla="*/ 1156 h 1270"/>
                    <a:gd name="T18" fmla="*/ 3607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607" y="1269"/>
                      </a:moveTo>
                      <a:lnTo>
                        <a:pt x="3607" y="1269"/>
                      </a:lnTo>
                      <a:cubicBezTo>
                        <a:pt x="140" y="1269"/>
                        <a:pt x="140" y="1269"/>
                        <a:pt x="140" y="1269"/>
                      </a:cubicBezTo>
                      <a:cubicBezTo>
                        <a:pt x="56" y="1269"/>
                        <a:pt x="0" y="1240"/>
                        <a:pt x="0" y="1156"/>
                      </a:cubicBezTo>
                      <a:cubicBezTo>
                        <a:pt x="0" y="113"/>
                        <a:pt x="0" y="113"/>
                        <a:pt x="0" y="113"/>
                      </a:cubicBezTo>
                      <a:cubicBezTo>
                        <a:pt x="0" y="57"/>
                        <a:pt x="56" y="0"/>
                        <a:pt x="140" y="0"/>
                      </a:cubicBezTo>
                      <a:cubicBezTo>
                        <a:pt x="3607" y="0"/>
                        <a:pt x="3607" y="0"/>
                        <a:pt x="3607" y="0"/>
                      </a:cubicBezTo>
                      <a:cubicBezTo>
                        <a:pt x="3663" y="0"/>
                        <a:pt x="3720" y="57"/>
                        <a:pt x="3720" y="113"/>
                      </a:cubicBezTo>
                      <a:cubicBezTo>
                        <a:pt x="3720" y="1156"/>
                        <a:pt x="3720" y="1156"/>
                        <a:pt x="3720" y="1156"/>
                      </a:cubicBezTo>
                      <a:cubicBezTo>
                        <a:pt x="3720" y="1240"/>
                        <a:pt x="3663" y="1269"/>
                        <a:pt x="3607"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3" name="Freeform 29">
                  <a:extLst>
                    <a:ext uri="{FF2B5EF4-FFF2-40B4-BE49-F238E27FC236}">
                      <a16:creationId xmlns:a16="http://schemas.microsoft.com/office/drawing/2014/main" id="{38443074-B4B5-4FF2-AB07-E2079D18DADB}"/>
                    </a:ext>
                  </a:extLst>
                </p:cNvPr>
                <p:cNvSpPr>
                  <a:spLocks noChangeArrowheads="1"/>
                </p:cNvSpPr>
                <p:nvPr/>
              </p:nvSpPr>
              <p:spPr bwMode="auto">
                <a:xfrm>
                  <a:off x="1204913" y="2411413"/>
                  <a:ext cx="80962" cy="80962"/>
                </a:xfrm>
                <a:custGeom>
                  <a:avLst/>
                  <a:gdLst>
                    <a:gd name="T0" fmla="*/ 225 w 226"/>
                    <a:gd name="T1" fmla="*/ 113 h 226"/>
                    <a:gd name="T2" fmla="*/ 225 w 226"/>
                    <a:gd name="T3" fmla="*/ 113 h 226"/>
                    <a:gd name="T4" fmla="*/ 112 w 226"/>
                    <a:gd name="T5" fmla="*/ 225 h 226"/>
                    <a:gd name="T6" fmla="*/ 0 w 226"/>
                    <a:gd name="T7" fmla="*/ 113 h 226"/>
                    <a:gd name="T8" fmla="*/ 112 w 226"/>
                    <a:gd name="T9" fmla="*/ 0 h 226"/>
                    <a:gd name="T10" fmla="*/ 225 w 226"/>
                    <a:gd name="T11" fmla="*/ 113 h 226"/>
                  </a:gdLst>
                  <a:ahLst/>
                  <a:cxnLst>
                    <a:cxn ang="0">
                      <a:pos x="T0" y="T1"/>
                    </a:cxn>
                    <a:cxn ang="0">
                      <a:pos x="T2" y="T3"/>
                    </a:cxn>
                    <a:cxn ang="0">
                      <a:pos x="T4" y="T5"/>
                    </a:cxn>
                    <a:cxn ang="0">
                      <a:pos x="T6" y="T7"/>
                    </a:cxn>
                    <a:cxn ang="0">
                      <a:pos x="T8" y="T9"/>
                    </a:cxn>
                    <a:cxn ang="0">
                      <a:pos x="T10" y="T11"/>
                    </a:cxn>
                  </a:cxnLst>
                  <a:rect l="0" t="0" r="r" b="b"/>
                  <a:pathLst>
                    <a:path w="226" h="226">
                      <a:moveTo>
                        <a:pt x="225" y="113"/>
                      </a:moveTo>
                      <a:lnTo>
                        <a:pt x="225" y="113"/>
                      </a:lnTo>
                      <a:cubicBezTo>
                        <a:pt x="225" y="169"/>
                        <a:pt x="168" y="225"/>
                        <a:pt x="112" y="225"/>
                      </a:cubicBezTo>
                      <a:cubicBezTo>
                        <a:pt x="56" y="225"/>
                        <a:pt x="0" y="169"/>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4" name="Line 30">
                  <a:extLst>
                    <a:ext uri="{FF2B5EF4-FFF2-40B4-BE49-F238E27FC236}">
                      <a16:creationId xmlns:a16="http://schemas.microsoft.com/office/drawing/2014/main" id="{6317F833-1D0B-48D4-9EB4-B0857BE35EFF}"/>
                    </a:ext>
                  </a:extLst>
                </p:cNvPr>
                <p:cNvSpPr>
                  <a:spLocks noChangeShapeType="1"/>
                </p:cNvSpPr>
                <p:nvPr/>
              </p:nvSpPr>
              <p:spPr bwMode="auto">
                <a:xfrm flipV="1">
                  <a:off x="2200275"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5" name="Line 31">
                  <a:extLst>
                    <a:ext uri="{FF2B5EF4-FFF2-40B4-BE49-F238E27FC236}">
                      <a16:creationId xmlns:a16="http://schemas.microsoft.com/office/drawing/2014/main" id="{E1E2124E-B9A8-4333-8D79-F405961830FB}"/>
                    </a:ext>
                  </a:extLst>
                </p:cNvPr>
                <p:cNvSpPr>
                  <a:spLocks noChangeShapeType="1"/>
                </p:cNvSpPr>
                <p:nvPr/>
              </p:nvSpPr>
              <p:spPr bwMode="auto">
                <a:xfrm flipV="1">
                  <a:off x="2087563"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6" name="Line 32">
                  <a:extLst>
                    <a:ext uri="{FF2B5EF4-FFF2-40B4-BE49-F238E27FC236}">
                      <a16:creationId xmlns:a16="http://schemas.microsoft.com/office/drawing/2014/main" id="{83E9AEF0-A9CB-43AD-8E81-DE1321F09ACF}"/>
                    </a:ext>
                  </a:extLst>
                </p:cNvPr>
                <p:cNvSpPr>
                  <a:spLocks noChangeShapeType="1"/>
                </p:cNvSpPr>
                <p:nvPr/>
              </p:nvSpPr>
              <p:spPr bwMode="auto">
                <a:xfrm flipV="1">
                  <a:off x="1976438"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7" name="Line 33">
                  <a:extLst>
                    <a:ext uri="{FF2B5EF4-FFF2-40B4-BE49-F238E27FC236}">
                      <a16:creationId xmlns:a16="http://schemas.microsoft.com/office/drawing/2014/main" id="{69172694-A0A9-4D5B-A135-2F19852DDA10}"/>
                    </a:ext>
                  </a:extLst>
                </p:cNvPr>
                <p:cNvSpPr>
                  <a:spLocks noChangeShapeType="1"/>
                </p:cNvSpPr>
                <p:nvPr/>
              </p:nvSpPr>
              <p:spPr bwMode="auto">
                <a:xfrm>
                  <a:off x="890588" y="2868613"/>
                  <a:ext cx="1673225" cy="1587"/>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8" name="Freeform 34">
                  <a:extLst>
                    <a:ext uri="{FF2B5EF4-FFF2-40B4-BE49-F238E27FC236}">
                      <a16:creationId xmlns:a16="http://schemas.microsoft.com/office/drawing/2014/main" id="{4E375CB6-EA92-4319-B1B4-19177E7906F9}"/>
                    </a:ext>
                  </a:extLst>
                </p:cNvPr>
                <p:cNvSpPr>
                  <a:spLocks noChangeArrowheads="1"/>
                </p:cNvSpPr>
                <p:nvPr/>
              </p:nvSpPr>
              <p:spPr bwMode="auto">
                <a:xfrm>
                  <a:off x="2544763" y="47625"/>
                  <a:ext cx="1714500" cy="3398838"/>
                </a:xfrm>
                <a:custGeom>
                  <a:avLst/>
                  <a:gdLst>
                    <a:gd name="T0" fmla="*/ 4425 w 4764"/>
                    <a:gd name="T1" fmla="*/ 9442 h 9443"/>
                    <a:gd name="T2" fmla="*/ 4425 w 4764"/>
                    <a:gd name="T3" fmla="*/ 9442 h 9443"/>
                    <a:gd name="T4" fmla="*/ 366 w 4764"/>
                    <a:gd name="T5" fmla="*/ 9442 h 9443"/>
                    <a:gd name="T6" fmla="*/ 0 w 4764"/>
                    <a:gd name="T7" fmla="*/ 9075 h 9443"/>
                    <a:gd name="T8" fmla="*/ 0 w 4764"/>
                    <a:gd name="T9" fmla="*/ 338 h 9443"/>
                    <a:gd name="T10" fmla="*/ 366 w 4764"/>
                    <a:gd name="T11" fmla="*/ 0 h 9443"/>
                    <a:gd name="T12" fmla="*/ 4425 w 4764"/>
                    <a:gd name="T13" fmla="*/ 0 h 9443"/>
                    <a:gd name="T14" fmla="*/ 4763 w 4764"/>
                    <a:gd name="T15" fmla="*/ 338 h 9443"/>
                    <a:gd name="T16" fmla="*/ 4763 w 4764"/>
                    <a:gd name="T17" fmla="*/ 9075 h 9443"/>
                    <a:gd name="T18" fmla="*/ 4425 w 4764"/>
                    <a:gd name="T19" fmla="*/ 9442 h 9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4" h="9443">
                      <a:moveTo>
                        <a:pt x="4425" y="9442"/>
                      </a:moveTo>
                      <a:lnTo>
                        <a:pt x="4425" y="9442"/>
                      </a:lnTo>
                      <a:cubicBezTo>
                        <a:pt x="366" y="9442"/>
                        <a:pt x="366" y="9442"/>
                        <a:pt x="366" y="9442"/>
                      </a:cubicBezTo>
                      <a:cubicBezTo>
                        <a:pt x="169" y="9442"/>
                        <a:pt x="0" y="9273"/>
                        <a:pt x="0" y="9075"/>
                      </a:cubicBezTo>
                      <a:cubicBezTo>
                        <a:pt x="0" y="338"/>
                        <a:pt x="0" y="338"/>
                        <a:pt x="0" y="338"/>
                      </a:cubicBezTo>
                      <a:cubicBezTo>
                        <a:pt x="0" y="168"/>
                        <a:pt x="169" y="0"/>
                        <a:pt x="366" y="0"/>
                      </a:cubicBezTo>
                      <a:cubicBezTo>
                        <a:pt x="4425" y="0"/>
                        <a:pt x="4425" y="0"/>
                        <a:pt x="4425" y="0"/>
                      </a:cubicBezTo>
                      <a:cubicBezTo>
                        <a:pt x="4622" y="0"/>
                        <a:pt x="4763" y="168"/>
                        <a:pt x="4763" y="338"/>
                      </a:cubicBezTo>
                      <a:cubicBezTo>
                        <a:pt x="4763" y="9075"/>
                        <a:pt x="4763" y="9075"/>
                        <a:pt x="4763" y="9075"/>
                      </a:cubicBezTo>
                      <a:cubicBezTo>
                        <a:pt x="4763" y="9273"/>
                        <a:pt x="4622" y="9442"/>
                        <a:pt x="4425" y="9442"/>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79" name="Freeform 35">
                  <a:extLst>
                    <a:ext uri="{FF2B5EF4-FFF2-40B4-BE49-F238E27FC236}">
                      <a16:creationId xmlns:a16="http://schemas.microsoft.com/office/drawing/2014/main" id="{532EEC0C-B8C3-42F9-A5DE-3406C020E0FA}"/>
                    </a:ext>
                  </a:extLst>
                </p:cNvPr>
                <p:cNvSpPr>
                  <a:spLocks noChangeArrowheads="1"/>
                </p:cNvSpPr>
                <p:nvPr/>
              </p:nvSpPr>
              <p:spPr bwMode="auto">
                <a:xfrm>
                  <a:off x="2736850" y="269875"/>
                  <a:ext cx="1339850" cy="466725"/>
                </a:xfrm>
                <a:custGeom>
                  <a:avLst/>
                  <a:gdLst>
                    <a:gd name="T0" fmla="*/ 3580 w 3721"/>
                    <a:gd name="T1" fmla="*/ 1297 h 1298"/>
                    <a:gd name="T2" fmla="*/ 3580 w 3721"/>
                    <a:gd name="T3" fmla="*/ 1297 h 1298"/>
                    <a:gd name="T4" fmla="*/ 113 w 3721"/>
                    <a:gd name="T5" fmla="*/ 1297 h 1298"/>
                    <a:gd name="T6" fmla="*/ 0 w 3721"/>
                    <a:gd name="T7" fmla="*/ 1157 h 1298"/>
                    <a:gd name="T8" fmla="*/ 0 w 3721"/>
                    <a:gd name="T9" fmla="*/ 142 h 1298"/>
                    <a:gd name="T10" fmla="*/ 113 w 3721"/>
                    <a:gd name="T11" fmla="*/ 0 h 1298"/>
                    <a:gd name="T12" fmla="*/ 3580 w 3721"/>
                    <a:gd name="T13" fmla="*/ 0 h 1298"/>
                    <a:gd name="T14" fmla="*/ 3720 w 3721"/>
                    <a:gd name="T15" fmla="*/ 142 h 1298"/>
                    <a:gd name="T16" fmla="*/ 3720 w 3721"/>
                    <a:gd name="T17" fmla="*/ 1157 h 1298"/>
                    <a:gd name="T18" fmla="*/ 3580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580" y="1297"/>
                      </a:moveTo>
                      <a:lnTo>
                        <a:pt x="3580" y="1297"/>
                      </a:lnTo>
                      <a:cubicBezTo>
                        <a:pt x="113" y="1297"/>
                        <a:pt x="113" y="1297"/>
                        <a:pt x="113" y="1297"/>
                      </a:cubicBezTo>
                      <a:cubicBezTo>
                        <a:pt x="57" y="1297"/>
                        <a:pt x="0" y="1241"/>
                        <a:pt x="0" y="1157"/>
                      </a:cubicBezTo>
                      <a:cubicBezTo>
                        <a:pt x="0" y="142"/>
                        <a:pt x="0" y="142"/>
                        <a:pt x="0" y="142"/>
                      </a:cubicBezTo>
                      <a:cubicBezTo>
                        <a:pt x="0" y="57"/>
                        <a:pt x="57" y="0"/>
                        <a:pt x="113" y="0"/>
                      </a:cubicBezTo>
                      <a:cubicBezTo>
                        <a:pt x="3580" y="0"/>
                        <a:pt x="3580" y="0"/>
                        <a:pt x="3580" y="0"/>
                      </a:cubicBezTo>
                      <a:cubicBezTo>
                        <a:pt x="3664" y="0"/>
                        <a:pt x="3720" y="57"/>
                        <a:pt x="3720" y="142"/>
                      </a:cubicBezTo>
                      <a:cubicBezTo>
                        <a:pt x="3720" y="1157"/>
                        <a:pt x="3720" y="1157"/>
                        <a:pt x="3720" y="1157"/>
                      </a:cubicBezTo>
                      <a:cubicBezTo>
                        <a:pt x="3720" y="1241"/>
                        <a:pt x="3664" y="1297"/>
                        <a:pt x="3580"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0" name="Freeform 36">
                  <a:extLst>
                    <a:ext uri="{FF2B5EF4-FFF2-40B4-BE49-F238E27FC236}">
                      <a16:creationId xmlns:a16="http://schemas.microsoft.com/office/drawing/2014/main" id="{480D06A4-648A-4B5A-89B5-A210C57BCD8B}"/>
                    </a:ext>
                  </a:extLst>
                </p:cNvPr>
                <p:cNvSpPr>
                  <a:spLocks noChangeArrowheads="1"/>
                </p:cNvSpPr>
                <p:nvPr/>
              </p:nvSpPr>
              <p:spPr bwMode="auto">
                <a:xfrm>
                  <a:off x="3954463" y="3021013"/>
                  <a:ext cx="122237" cy="122237"/>
                </a:xfrm>
                <a:custGeom>
                  <a:avLst/>
                  <a:gdLst>
                    <a:gd name="T0" fmla="*/ 338 w 339"/>
                    <a:gd name="T1" fmla="*/ 170 h 339"/>
                    <a:gd name="T2" fmla="*/ 338 w 339"/>
                    <a:gd name="T3" fmla="*/ 170 h 339"/>
                    <a:gd name="T4" fmla="*/ 170 w 339"/>
                    <a:gd name="T5" fmla="*/ 338 h 339"/>
                    <a:gd name="T6" fmla="*/ 0 w 339"/>
                    <a:gd name="T7" fmla="*/ 170 h 339"/>
                    <a:gd name="T8" fmla="*/ 170 w 339"/>
                    <a:gd name="T9" fmla="*/ 0 h 339"/>
                    <a:gd name="T10" fmla="*/ 338 w 339"/>
                    <a:gd name="T11" fmla="*/ 170 h 339"/>
                  </a:gdLst>
                  <a:ahLst/>
                  <a:cxnLst>
                    <a:cxn ang="0">
                      <a:pos x="T0" y="T1"/>
                    </a:cxn>
                    <a:cxn ang="0">
                      <a:pos x="T2" y="T3"/>
                    </a:cxn>
                    <a:cxn ang="0">
                      <a:pos x="T4" y="T5"/>
                    </a:cxn>
                    <a:cxn ang="0">
                      <a:pos x="T6" y="T7"/>
                    </a:cxn>
                    <a:cxn ang="0">
                      <a:pos x="T8" y="T9"/>
                    </a:cxn>
                    <a:cxn ang="0">
                      <a:pos x="T10" y="T11"/>
                    </a:cxn>
                  </a:cxnLst>
                  <a:rect l="0" t="0" r="r" b="b"/>
                  <a:pathLst>
                    <a:path w="339" h="339">
                      <a:moveTo>
                        <a:pt x="338" y="170"/>
                      </a:moveTo>
                      <a:lnTo>
                        <a:pt x="338" y="170"/>
                      </a:lnTo>
                      <a:cubicBezTo>
                        <a:pt x="338" y="253"/>
                        <a:pt x="255" y="338"/>
                        <a:pt x="170" y="338"/>
                      </a:cubicBezTo>
                      <a:cubicBezTo>
                        <a:pt x="85" y="338"/>
                        <a:pt x="0" y="253"/>
                        <a:pt x="0" y="170"/>
                      </a:cubicBezTo>
                      <a:cubicBezTo>
                        <a:pt x="0" y="85"/>
                        <a:pt x="85" y="0"/>
                        <a:pt x="170" y="0"/>
                      </a:cubicBezTo>
                      <a:cubicBezTo>
                        <a:pt x="255" y="0"/>
                        <a:pt x="338" y="85"/>
                        <a:pt x="338" y="17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1" name="Freeform 37">
                  <a:extLst>
                    <a:ext uri="{FF2B5EF4-FFF2-40B4-BE49-F238E27FC236}">
                      <a16:creationId xmlns:a16="http://schemas.microsoft.com/office/drawing/2014/main" id="{1D34701F-0666-42AB-A14B-F3D6CB5B7B79}"/>
                    </a:ext>
                  </a:extLst>
                </p:cNvPr>
                <p:cNvSpPr>
                  <a:spLocks noChangeArrowheads="1"/>
                </p:cNvSpPr>
                <p:nvPr/>
              </p:nvSpPr>
              <p:spPr bwMode="auto">
                <a:xfrm>
                  <a:off x="2889250" y="463550"/>
                  <a:ext cx="71438" cy="80963"/>
                </a:xfrm>
                <a:custGeom>
                  <a:avLst/>
                  <a:gdLst>
                    <a:gd name="T0" fmla="*/ 197 w 198"/>
                    <a:gd name="T1" fmla="*/ 113 h 227"/>
                    <a:gd name="T2" fmla="*/ 197 w 198"/>
                    <a:gd name="T3" fmla="*/ 113 h 227"/>
                    <a:gd name="T4" fmla="*/ 113 w 198"/>
                    <a:gd name="T5" fmla="*/ 226 h 227"/>
                    <a:gd name="T6" fmla="*/ 0 w 198"/>
                    <a:gd name="T7" fmla="*/ 113 h 227"/>
                    <a:gd name="T8" fmla="*/ 113 w 198"/>
                    <a:gd name="T9" fmla="*/ 0 h 227"/>
                    <a:gd name="T10" fmla="*/ 197 w 198"/>
                    <a:gd name="T11" fmla="*/ 113 h 227"/>
                  </a:gdLst>
                  <a:ahLst/>
                  <a:cxnLst>
                    <a:cxn ang="0">
                      <a:pos x="T0" y="T1"/>
                    </a:cxn>
                    <a:cxn ang="0">
                      <a:pos x="T2" y="T3"/>
                    </a:cxn>
                    <a:cxn ang="0">
                      <a:pos x="T4" y="T5"/>
                    </a:cxn>
                    <a:cxn ang="0">
                      <a:pos x="T6" y="T7"/>
                    </a:cxn>
                    <a:cxn ang="0">
                      <a:pos x="T8" y="T9"/>
                    </a:cxn>
                    <a:cxn ang="0">
                      <a:pos x="T10" y="T11"/>
                    </a:cxn>
                  </a:cxnLst>
                  <a:rect l="0" t="0" r="r" b="b"/>
                  <a:pathLst>
                    <a:path w="198" h="227">
                      <a:moveTo>
                        <a:pt x="197" y="113"/>
                      </a:moveTo>
                      <a:lnTo>
                        <a:pt x="197" y="113"/>
                      </a:lnTo>
                      <a:cubicBezTo>
                        <a:pt x="197" y="170"/>
                        <a:pt x="170" y="226"/>
                        <a:pt x="113" y="226"/>
                      </a:cubicBezTo>
                      <a:cubicBezTo>
                        <a:pt x="57" y="226"/>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2" name="Line 38">
                  <a:extLst>
                    <a:ext uri="{FF2B5EF4-FFF2-40B4-BE49-F238E27FC236}">
                      <a16:creationId xmlns:a16="http://schemas.microsoft.com/office/drawing/2014/main" id="{794D103F-5AD8-4F61-84DC-79890CB20650}"/>
                    </a:ext>
                  </a:extLst>
                </p:cNvPr>
                <p:cNvSpPr>
                  <a:spLocks noChangeShapeType="1"/>
                </p:cNvSpPr>
                <p:nvPr/>
              </p:nvSpPr>
              <p:spPr bwMode="auto">
                <a:xfrm flipV="1">
                  <a:off x="3884613"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3" name="Line 39">
                  <a:extLst>
                    <a:ext uri="{FF2B5EF4-FFF2-40B4-BE49-F238E27FC236}">
                      <a16:creationId xmlns:a16="http://schemas.microsoft.com/office/drawing/2014/main" id="{7A806940-624A-44AF-9E71-50652FFFB769}"/>
                    </a:ext>
                  </a:extLst>
                </p:cNvPr>
                <p:cNvSpPr>
                  <a:spLocks noChangeShapeType="1"/>
                </p:cNvSpPr>
                <p:nvPr/>
              </p:nvSpPr>
              <p:spPr bwMode="auto">
                <a:xfrm flipV="1">
                  <a:off x="3762375"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4" name="Freeform 40">
                  <a:extLst>
                    <a:ext uri="{FF2B5EF4-FFF2-40B4-BE49-F238E27FC236}">
                      <a16:creationId xmlns:a16="http://schemas.microsoft.com/office/drawing/2014/main" id="{9B2A0EA1-9CDE-4782-9F62-F39D44481389}"/>
                    </a:ext>
                  </a:extLst>
                </p:cNvPr>
                <p:cNvSpPr>
                  <a:spLocks noChangeArrowheads="1"/>
                </p:cNvSpPr>
                <p:nvPr/>
              </p:nvSpPr>
              <p:spPr bwMode="auto">
                <a:xfrm>
                  <a:off x="2736850" y="919163"/>
                  <a:ext cx="1339850" cy="466725"/>
                </a:xfrm>
                <a:custGeom>
                  <a:avLst/>
                  <a:gdLst>
                    <a:gd name="T0" fmla="*/ 3580 w 3721"/>
                    <a:gd name="T1" fmla="*/ 1297 h 1298"/>
                    <a:gd name="T2" fmla="*/ 3580 w 3721"/>
                    <a:gd name="T3" fmla="*/ 1297 h 1298"/>
                    <a:gd name="T4" fmla="*/ 113 w 3721"/>
                    <a:gd name="T5" fmla="*/ 1297 h 1298"/>
                    <a:gd name="T6" fmla="*/ 0 w 3721"/>
                    <a:gd name="T7" fmla="*/ 1157 h 1298"/>
                    <a:gd name="T8" fmla="*/ 0 w 3721"/>
                    <a:gd name="T9" fmla="*/ 142 h 1298"/>
                    <a:gd name="T10" fmla="*/ 113 w 3721"/>
                    <a:gd name="T11" fmla="*/ 0 h 1298"/>
                    <a:gd name="T12" fmla="*/ 3580 w 3721"/>
                    <a:gd name="T13" fmla="*/ 0 h 1298"/>
                    <a:gd name="T14" fmla="*/ 3720 w 3721"/>
                    <a:gd name="T15" fmla="*/ 142 h 1298"/>
                    <a:gd name="T16" fmla="*/ 3720 w 3721"/>
                    <a:gd name="T17" fmla="*/ 1157 h 1298"/>
                    <a:gd name="T18" fmla="*/ 3580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580" y="1297"/>
                      </a:moveTo>
                      <a:lnTo>
                        <a:pt x="3580" y="1297"/>
                      </a:lnTo>
                      <a:cubicBezTo>
                        <a:pt x="113" y="1297"/>
                        <a:pt x="113" y="1297"/>
                        <a:pt x="113" y="1297"/>
                      </a:cubicBezTo>
                      <a:cubicBezTo>
                        <a:pt x="57" y="1297"/>
                        <a:pt x="0" y="1241"/>
                        <a:pt x="0" y="1157"/>
                      </a:cubicBezTo>
                      <a:cubicBezTo>
                        <a:pt x="0" y="142"/>
                        <a:pt x="0" y="142"/>
                        <a:pt x="0" y="142"/>
                      </a:cubicBezTo>
                      <a:cubicBezTo>
                        <a:pt x="0" y="57"/>
                        <a:pt x="57" y="0"/>
                        <a:pt x="113" y="0"/>
                      </a:cubicBezTo>
                      <a:cubicBezTo>
                        <a:pt x="3580" y="0"/>
                        <a:pt x="3580" y="0"/>
                        <a:pt x="3580" y="0"/>
                      </a:cubicBezTo>
                      <a:cubicBezTo>
                        <a:pt x="3664" y="0"/>
                        <a:pt x="3720" y="57"/>
                        <a:pt x="3720" y="142"/>
                      </a:cubicBezTo>
                      <a:cubicBezTo>
                        <a:pt x="3720" y="1157"/>
                        <a:pt x="3720" y="1157"/>
                        <a:pt x="3720" y="1157"/>
                      </a:cubicBezTo>
                      <a:cubicBezTo>
                        <a:pt x="3720" y="1241"/>
                        <a:pt x="3664" y="1297"/>
                        <a:pt x="3580"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5" name="Freeform 41">
                  <a:extLst>
                    <a:ext uri="{FF2B5EF4-FFF2-40B4-BE49-F238E27FC236}">
                      <a16:creationId xmlns:a16="http://schemas.microsoft.com/office/drawing/2014/main" id="{1B9265BB-5857-47E9-97D6-5EEA40DFF422}"/>
                    </a:ext>
                  </a:extLst>
                </p:cNvPr>
                <p:cNvSpPr>
                  <a:spLocks noChangeArrowheads="1"/>
                </p:cNvSpPr>
                <p:nvPr/>
              </p:nvSpPr>
              <p:spPr bwMode="auto">
                <a:xfrm>
                  <a:off x="2889250" y="1112838"/>
                  <a:ext cx="71438" cy="80962"/>
                </a:xfrm>
                <a:custGeom>
                  <a:avLst/>
                  <a:gdLst>
                    <a:gd name="T0" fmla="*/ 197 w 198"/>
                    <a:gd name="T1" fmla="*/ 113 h 227"/>
                    <a:gd name="T2" fmla="*/ 197 w 198"/>
                    <a:gd name="T3" fmla="*/ 113 h 227"/>
                    <a:gd name="T4" fmla="*/ 113 w 198"/>
                    <a:gd name="T5" fmla="*/ 226 h 227"/>
                    <a:gd name="T6" fmla="*/ 0 w 198"/>
                    <a:gd name="T7" fmla="*/ 113 h 227"/>
                    <a:gd name="T8" fmla="*/ 113 w 198"/>
                    <a:gd name="T9" fmla="*/ 0 h 227"/>
                    <a:gd name="T10" fmla="*/ 197 w 198"/>
                    <a:gd name="T11" fmla="*/ 113 h 227"/>
                  </a:gdLst>
                  <a:ahLst/>
                  <a:cxnLst>
                    <a:cxn ang="0">
                      <a:pos x="T0" y="T1"/>
                    </a:cxn>
                    <a:cxn ang="0">
                      <a:pos x="T2" y="T3"/>
                    </a:cxn>
                    <a:cxn ang="0">
                      <a:pos x="T4" y="T5"/>
                    </a:cxn>
                    <a:cxn ang="0">
                      <a:pos x="T6" y="T7"/>
                    </a:cxn>
                    <a:cxn ang="0">
                      <a:pos x="T8" y="T9"/>
                    </a:cxn>
                    <a:cxn ang="0">
                      <a:pos x="T10" y="T11"/>
                    </a:cxn>
                  </a:cxnLst>
                  <a:rect l="0" t="0" r="r" b="b"/>
                  <a:pathLst>
                    <a:path w="198" h="227">
                      <a:moveTo>
                        <a:pt x="197" y="113"/>
                      </a:moveTo>
                      <a:lnTo>
                        <a:pt x="197" y="113"/>
                      </a:lnTo>
                      <a:cubicBezTo>
                        <a:pt x="197" y="170"/>
                        <a:pt x="170" y="226"/>
                        <a:pt x="113" y="226"/>
                      </a:cubicBezTo>
                      <a:cubicBezTo>
                        <a:pt x="57" y="226"/>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6" name="Line 42">
                  <a:extLst>
                    <a:ext uri="{FF2B5EF4-FFF2-40B4-BE49-F238E27FC236}">
                      <a16:creationId xmlns:a16="http://schemas.microsoft.com/office/drawing/2014/main" id="{3A00E921-65A4-4BF2-A533-B8B45DD94C87}"/>
                    </a:ext>
                  </a:extLst>
                </p:cNvPr>
                <p:cNvSpPr>
                  <a:spLocks noChangeShapeType="1"/>
                </p:cNvSpPr>
                <p:nvPr/>
              </p:nvSpPr>
              <p:spPr bwMode="auto">
                <a:xfrm flipV="1">
                  <a:off x="3884613"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7" name="Line 43">
                  <a:extLst>
                    <a:ext uri="{FF2B5EF4-FFF2-40B4-BE49-F238E27FC236}">
                      <a16:creationId xmlns:a16="http://schemas.microsoft.com/office/drawing/2014/main" id="{CF76F4E5-7156-448E-B2B2-CF35EADC062B}"/>
                    </a:ext>
                  </a:extLst>
                </p:cNvPr>
                <p:cNvSpPr>
                  <a:spLocks noChangeShapeType="1"/>
                </p:cNvSpPr>
                <p:nvPr/>
              </p:nvSpPr>
              <p:spPr bwMode="auto">
                <a:xfrm flipV="1">
                  <a:off x="3762375"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8" name="Freeform 44">
                  <a:extLst>
                    <a:ext uri="{FF2B5EF4-FFF2-40B4-BE49-F238E27FC236}">
                      <a16:creationId xmlns:a16="http://schemas.microsoft.com/office/drawing/2014/main" id="{823A14C1-7648-4BFB-8924-CB82F538899B}"/>
                    </a:ext>
                  </a:extLst>
                </p:cNvPr>
                <p:cNvSpPr>
                  <a:spLocks noChangeArrowheads="1"/>
                </p:cNvSpPr>
                <p:nvPr/>
              </p:nvSpPr>
              <p:spPr bwMode="auto">
                <a:xfrm>
                  <a:off x="2736850" y="1568450"/>
                  <a:ext cx="1339850" cy="457200"/>
                </a:xfrm>
                <a:custGeom>
                  <a:avLst/>
                  <a:gdLst>
                    <a:gd name="T0" fmla="*/ 3580 w 3721"/>
                    <a:gd name="T1" fmla="*/ 1269 h 1270"/>
                    <a:gd name="T2" fmla="*/ 3580 w 3721"/>
                    <a:gd name="T3" fmla="*/ 1269 h 1270"/>
                    <a:gd name="T4" fmla="*/ 113 w 3721"/>
                    <a:gd name="T5" fmla="*/ 1269 h 1270"/>
                    <a:gd name="T6" fmla="*/ 0 w 3721"/>
                    <a:gd name="T7" fmla="*/ 1157 h 1270"/>
                    <a:gd name="T8" fmla="*/ 0 w 3721"/>
                    <a:gd name="T9" fmla="*/ 113 h 1270"/>
                    <a:gd name="T10" fmla="*/ 113 w 3721"/>
                    <a:gd name="T11" fmla="*/ 0 h 1270"/>
                    <a:gd name="T12" fmla="*/ 3580 w 3721"/>
                    <a:gd name="T13" fmla="*/ 0 h 1270"/>
                    <a:gd name="T14" fmla="*/ 3720 w 3721"/>
                    <a:gd name="T15" fmla="*/ 113 h 1270"/>
                    <a:gd name="T16" fmla="*/ 3720 w 3721"/>
                    <a:gd name="T17" fmla="*/ 1157 h 1270"/>
                    <a:gd name="T18" fmla="*/ 3580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580" y="1269"/>
                      </a:moveTo>
                      <a:lnTo>
                        <a:pt x="3580" y="1269"/>
                      </a:lnTo>
                      <a:cubicBezTo>
                        <a:pt x="113" y="1269"/>
                        <a:pt x="113" y="1269"/>
                        <a:pt x="113" y="1269"/>
                      </a:cubicBezTo>
                      <a:cubicBezTo>
                        <a:pt x="57" y="1269"/>
                        <a:pt x="0" y="1240"/>
                        <a:pt x="0" y="1157"/>
                      </a:cubicBezTo>
                      <a:cubicBezTo>
                        <a:pt x="0" y="113"/>
                        <a:pt x="0" y="113"/>
                        <a:pt x="0" y="113"/>
                      </a:cubicBezTo>
                      <a:cubicBezTo>
                        <a:pt x="0" y="57"/>
                        <a:pt x="57" y="0"/>
                        <a:pt x="113" y="0"/>
                      </a:cubicBezTo>
                      <a:cubicBezTo>
                        <a:pt x="3580" y="0"/>
                        <a:pt x="3580" y="0"/>
                        <a:pt x="3580" y="0"/>
                      </a:cubicBezTo>
                      <a:cubicBezTo>
                        <a:pt x="3664" y="0"/>
                        <a:pt x="3720" y="57"/>
                        <a:pt x="3720" y="113"/>
                      </a:cubicBezTo>
                      <a:cubicBezTo>
                        <a:pt x="3720" y="1157"/>
                        <a:pt x="3720" y="1157"/>
                        <a:pt x="3720" y="1157"/>
                      </a:cubicBezTo>
                      <a:cubicBezTo>
                        <a:pt x="3720" y="1240"/>
                        <a:pt x="3664" y="1269"/>
                        <a:pt x="3580"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89" name="Freeform 45">
                  <a:extLst>
                    <a:ext uri="{FF2B5EF4-FFF2-40B4-BE49-F238E27FC236}">
                      <a16:creationId xmlns:a16="http://schemas.microsoft.com/office/drawing/2014/main" id="{DB3C2EF3-6582-4133-A347-A3E935EF0F10}"/>
                    </a:ext>
                  </a:extLst>
                </p:cNvPr>
                <p:cNvSpPr>
                  <a:spLocks noChangeArrowheads="1"/>
                </p:cNvSpPr>
                <p:nvPr/>
              </p:nvSpPr>
              <p:spPr bwMode="auto">
                <a:xfrm>
                  <a:off x="2889250" y="1762125"/>
                  <a:ext cx="71438" cy="80963"/>
                </a:xfrm>
                <a:custGeom>
                  <a:avLst/>
                  <a:gdLst>
                    <a:gd name="T0" fmla="*/ 197 w 198"/>
                    <a:gd name="T1" fmla="*/ 113 h 226"/>
                    <a:gd name="T2" fmla="*/ 197 w 198"/>
                    <a:gd name="T3" fmla="*/ 113 h 226"/>
                    <a:gd name="T4" fmla="*/ 113 w 198"/>
                    <a:gd name="T5" fmla="*/ 225 h 226"/>
                    <a:gd name="T6" fmla="*/ 0 w 198"/>
                    <a:gd name="T7" fmla="*/ 113 h 226"/>
                    <a:gd name="T8" fmla="*/ 113 w 198"/>
                    <a:gd name="T9" fmla="*/ 0 h 226"/>
                    <a:gd name="T10" fmla="*/ 197 w 198"/>
                    <a:gd name="T11" fmla="*/ 113 h 226"/>
                  </a:gdLst>
                  <a:ahLst/>
                  <a:cxnLst>
                    <a:cxn ang="0">
                      <a:pos x="T0" y="T1"/>
                    </a:cxn>
                    <a:cxn ang="0">
                      <a:pos x="T2" y="T3"/>
                    </a:cxn>
                    <a:cxn ang="0">
                      <a:pos x="T4" y="T5"/>
                    </a:cxn>
                    <a:cxn ang="0">
                      <a:pos x="T6" y="T7"/>
                    </a:cxn>
                    <a:cxn ang="0">
                      <a:pos x="T8" y="T9"/>
                    </a:cxn>
                    <a:cxn ang="0">
                      <a:pos x="T10" y="T11"/>
                    </a:cxn>
                  </a:cxnLst>
                  <a:rect l="0" t="0" r="r" b="b"/>
                  <a:pathLst>
                    <a:path w="198" h="226">
                      <a:moveTo>
                        <a:pt x="197" y="113"/>
                      </a:moveTo>
                      <a:lnTo>
                        <a:pt x="197" y="113"/>
                      </a:lnTo>
                      <a:cubicBezTo>
                        <a:pt x="197" y="170"/>
                        <a:pt x="170" y="225"/>
                        <a:pt x="113" y="225"/>
                      </a:cubicBezTo>
                      <a:cubicBezTo>
                        <a:pt x="57" y="225"/>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0" name="Line 46">
                  <a:extLst>
                    <a:ext uri="{FF2B5EF4-FFF2-40B4-BE49-F238E27FC236}">
                      <a16:creationId xmlns:a16="http://schemas.microsoft.com/office/drawing/2014/main" id="{C509B9AC-4C80-41E5-9BB5-0D34C848F854}"/>
                    </a:ext>
                  </a:extLst>
                </p:cNvPr>
                <p:cNvSpPr>
                  <a:spLocks noChangeShapeType="1"/>
                </p:cNvSpPr>
                <p:nvPr/>
              </p:nvSpPr>
              <p:spPr bwMode="auto">
                <a:xfrm flipV="1">
                  <a:off x="3884613"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1" name="Line 47">
                  <a:extLst>
                    <a:ext uri="{FF2B5EF4-FFF2-40B4-BE49-F238E27FC236}">
                      <a16:creationId xmlns:a16="http://schemas.microsoft.com/office/drawing/2014/main" id="{EA5FAE57-8895-4F90-83C6-70D67000FE31}"/>
                    </a:ext>
                  </a:extLst>
                </p:cNvPr>
                <p:cNvSpPr>
                  <a:spLocks noChangeShapeType="1"/>
                </p:cNvSpPr>
                <p:nvPr/>
              </p:nvSpPr>
              <p:spPr bwMode="auto">
                <a:xfrm flipV="1">
                  <a:off x="3762375"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2" name="Line 48">
                  <a:extLst>
                    <a:ext uri="{FF2B5EF4-FFF2-40B4-BE49-F238E27FC236}">
                      <a16:creationId xmlns:a16="http://schemas.microsoft.com/office/drawing/2014/main" id="{303258E3-FB83-4DB9-9341-CB318A06846C}"/>
                    </a:ext>
                  </a:extLst>
                </p:cNvPr>
                <p:cNvSpPr>
                  <a:spLocks noChangeShapeType="1"/>
                </p:cNvSpPr>
                <p:nvPr/>
              </p:nvSpPr>
              <p:spPr bwMode="auto">
                <a:xfrm flipV="1">
                  <a:off x="3651250"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3" name="Line 49">
                  <a:extLst>
                    <a:ext uri="{FF2B5EF4-FFF2-40B4-BE49-F238E27FC236}">
                      <a16:creationId xmlns:a16="http://schemas.microsoft.com/office/drawing/2014/main" id="{0FF52411-5115-48DD-9044-60C705205C5F}"/>
                    </a:ext>
                  </a:extLst>
                </p:cNvPr>
                <p:cNvSpPr>
                  <a:spLocks noChangeShapeType="1"/>
                </p:cNvSpPr>
                <p:nvPr/>
              </p:nvSpPr>
              <p:spPr bwMode="auto">
                <a:xfrm flipV="1">
                  <a:off x="3651250"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4" name="Line 50">
                  <a:extLst>
                    <a:ext uri="{FF2B5EF4-FFF2-40B4-BE49-F238E27FC236}">
                      <a16:creationId xmlns:a16="http://schemas.microsoft.com/office/drawing/2014/main" id="{7E855A7D-69DF-4F88-AF99-5BDA55934ABE}"/>
                    </a:ext>
                  </a:extLst>
                </p:cNvPr>
                <p:cNvSpPr>
                  <a:spLocks noChangeShapeType="1"/>
                </p:cNvSpPr>
                <p:nvPr/>
              </p:nvSpPr>
              <p:spPr bwMode="auto">
                <a:xfrm flipV="1">
                  <a:off x="3651250"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5" name="Freeform 51">
                  <a:extLst>
                    <a:ext uri="{FF2B5EF4-FFF2-40B4-BE49-F238E27FC236}">
                      <a16:creationId xmlns:a16="http://schemas.microsoft.com/office/drawing/2014/main" id="{B5B1DDCD-A0BD-4880-9080-AE9D3ABA6F84}"/>
                    </a:ext>
                  </a:extLst>
                </p:cNvPr>
                <p:cNvSpPr>
                  <a:spLocks noChangeArrowheads="1"/>
                </p:cNvSpPr>
                <p:nvPr/>
              </p:nvSpPr>
              <p:spPr bwMode="auto">
                <a:xfrm>
                  <a:off x="2736850" y="2219325"/>
                  <a:ext cx="1339850" cy="457200"/>
                </a:xfrm>
                <a:custGeom>
                  <a:avLst/>
                  <a:gdLst>
                    <a:gd name="T0" fmla="*/ 3580 w 3721"/>
                    <a:gd name="T1" fmla="*/ 1269 h 1270"/>
                    <a:gd name="T2" fmla="*/ 3580 w 3721"/>
                    <a:gd name="T3" fmla="*/ 1269 h 1270"/>
                    <a:gd name="T4" fmla="*/ 113 w 3721"/>
                    <a:gd name="T5" fmla="*/ 1269 h 1270"/>
                    <a:gd name="T6" fmla="*/ 0 w 3721"/>
                    <a:gd name="T7" fmla="*/ 1156 h 1270"/>
                    <a:gd name="T8" fmla="*/ 0 w 3721"/>
                    <a:gd name="T9" fmla="*/ 113 h 1270"/>
                    <a:gd name="T10" fmla="*/ 113 w 3721"/>
                    <a:gd name="T11" fmla="*/ 0 h 1270"/>
                    <a:gd name="T12" fmla="*/ 3580 w 3721"/>
                    <a:gd name="T13" fmla="*/ 0 h 1270"/>
                    <a:gd name="T14" fmla="*/ 3720 w 3721"/>
                    <a:gd name="T15" fmla="*/ 113 h 1270"/>
                    <a:gd name="T16" fmla="*/ 3720 w 3721"/>
                    <a:gd name="T17" fmla="*/ 1156 h 1270"/>
                    <a:gd name="T18" fmla="*/ 3580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580" y="1269"/>
                      </a:moveTo>
                      <a:lnTo>
                        <a:pt x="3580" y="1269"/>
                      </a:lnTo>
                      <a:cubicBezTo>
                        <a:pt x="113" y="1269"/>
                        <a:pt x="113" y="1269"/>
                        <a:pt x="113" y="1269"/>
                      </a:cubicBezTo>
                      <a:cubicBezTo>
                        <a:pt x="57" y="1269"/>
                        <a:pt x="0" y="1240"/>
                        <a:pt x="0" y="1156"/>
                      </a:cubicBezTo>
                      <a:cubicBezTo>
                        <a:pt x="0" y="113"/>
                        <a:pt x="0" y="113"/>
                        <a:pt x="0" y="113"/>
                      </a:cubicBezTo>
                      <a:cubicBezTo>
                        <a:pt x="0" y="57"/>
                        <a:pt x="57" y="0"/>
                        <a:pt x="113" y="0"/>
                      </a:cubicBezTo>
                      <a:cubicBezTo>
                        <a:pt x="3580" y="0"/>
                        <a:pt x="3580" y="0"/>
                        <a:pt x="3580" y="0"/>
                      </a:cubicBezTo>
                      <a:cubicBezTo>
                        <a:pt x="3664" y="0"/>
                        <a:pt x="3720" y="57"/>
                        <a:pt x="3720" y="113"/>
                      </a:cubicBezTo>
                      <a:cubicBezTo>
                        <a:pt x="3720" y="1156"/>
                        <a:pt x="3720" y="1156"/>
                        <a:pt x="3720" y="1156"/>
                      </a:cubicBezTo>
                      <a:cubicBezTo>
                        <a:pt x="3720" y="1240"/>
                        <a:pt x="3664" y="1269"/>
                        <a:pt x="3580"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6" name="Freeform 52">
                  <a:extLst>
                    <a:ext uri="{FF2B5EF4-FFF2-40B4-BE49-F238E27FC236}">
                      <a16:creationId xmlns:a16="http://schemas.microsoft.com/office/drawing/2014/main" id="{F555E8E2-A793-436E-A441-070BF3D33A97}"/>
                    </a:ext>
                  </a:extLst>
                </p:cNvPr>
                <p:cNvSpPr>
                  <a:spLocks noChangeArrowheads="1"/>
                </p:cNvSpPr>
                <p:nvPr/>
              </p:nvSpPr>
              <p:spPr bwMode="auto">
                <a:xfrm>
                  <a:off x="2889250" y="2411413"/>
                  <a:ext cx="71438" cy="80962"/>
                </a:xfrm>
                <a:custGeom>
                  <a:avLst/>
                  <a:gdLst>
                    <a:gd name="T0" fmla="*/ 197 w 198"/>
                    <a:gd name="T1" fmla="*/ 113 h 226"/>
                    <a:gd name="T2" fmla="*/ 197 w 198"/>
                    <a:gd name="T3" fmla="*/ 113 h 226"/>
                    <a:gd name="T4" fmla="*/ 113 w 198"/>
                    <a:gd name="T5" fmla="*/ 225 h 226"/>
                    <a:gd name="T6" fmla="*/ 0 w 198"/>
                    <a:gd name="T7" fmla="*/ 113 h 226"/>
                    <a:gd name="T8" fmla="*/ 113 w 198"/>
                    <a:gd name="T9" fmla="*/ 0 h 226"/>
                    <a:gd name="T10" fmla="*/ 197 w 198"/>
                    <a:gd name="T11" fmla="*/ 113 h 226"/>
                  </a:gdLst>
                  <a:ahLst/>
                  <a:cxnLst>
                    <a:cxn ang="0">
                      <a:pos x="T0" y="T1"/>
                    </a:cxn>
                    <a:cxn ang="0">
                      <a:pos x="T2" y="T3"/>
                    </a:cxn>
                    <a:cxn ang="0">
                      <a:pos x="T4" y="T5"/>
                    </a:cxn>
                    <a:cxn ang="0">
                      <a:pos x="T6" y="T7"/>
                    </a:cxn>
                    <a:cxn ang="0">
                      <a:pos x="T8" y="T9"/>
                    </a:cxn>
                    <a:cxn ang="0">
                      <a:pos x="T10" y="T11"/>
                    </a:cxn>
                  </a:cxnLst>
                  <a:rect l="0" t="0" r="r" b="b"/>
                  <a:pathLst>
                    <a:path w="198" h="226">
                      <a:moveTo>
                        <a:pt x="197" y="113"/>
                      </a:moveTo>
                      <a:lnTo>
                        <a:pt x="197" y="113"/>
                      </a:lnTo>
                      <a:cubicBezTo>
                        <a:pt x="197" y="169"/>
                        <a:pt x="170" y="225"/>
                        <a:pt x="113" y="225"/>
                      </a:cubicBezTo>
                      <a:cubicBezTo>
                        <a:pt x="57" y="225"/>
                        <a:pt x="0" y="169"/>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7" name="Line 53">
                  <a:extLst>
                    <a:ext uri="{FF2B5EF4-FFF2-40B4-BE49-F238E27FC236}">
                      <a16:creationId xmlns:a16="http://schemas.microsoft.com/office/drawing/2014/main" id="{D5D47AB7-EFF9-4DB3-9883-0098F3F36A8D}"/>
                    </a:ext>
                  </a:extLst>
                </p:cNvPr>
                <p:cNvSpPr>
                  <a:spLocks noChangeShapeType="1"/>
                </p:cNvSpPr>
                <p:nvPr/>
              </p:nvSpPr>
              <p:spPr bwMode="auto">
                <a:xfrm flipV="1">
                  <a:off x="3884613"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8" name="Line 54">
                  <a:extLst>
                    <a:ext uri="{FF2B5EF4-FFF2-40B4-BE49-F238E27FC236}">
                      <a16:creationId xmlns:a16="http://schemas.microsoft.com/office/drawing/2014/main" id="{287E08D4-D94E-4D25-AA47-DA419306BA42}"/>
                    </a:ext>
                  </a:extLst>
                </p:cNvPr>
                <p:cNvSpPr>
                  <a:spLocks noChangeShapeType="1"/>
                </p:cNvSpPr>
                <p:nvPr/>
              </p:nvSpPr>
              <p:spPr bwMode="auto">
                <a:xfrm flipV="1">
                  <a:off x="3762375"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99" name="Line 55">
                  <a:extLst>
                    <a:ext uri="{FF2B5EF4-FFF2-40B4-BE49-F238E27FC236}">
                      <a16:creationId xmlns:a16="http://schemas.microsoft.com/office/drawing/2014/main" id="{A25E396B-3528-4526-AA09-4C8D68FE337D}"/>
                    </a:ext>
                  </a:extLst>
                </p:cNvPr>
                <p:cNvSpPr>
                  <a:spLocks noChangeShapeType="1"/>
                </p:cNvSpPr>
                <p:nvPr/>
              </p:nvSpPr>
              <p:spPr bwMode="auto">
                <a:xfrm flipV="1">
                  <a:off x="3651250"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00" name="Line 56">
                  <a:extLst>
                    <a:ext uri="{FF2B5EF4-FFF2-40B4-BE49-F238E27FC236}">
                      <a16:creationId xmlns:a16="http://schemas.microsoft.com/office/drawing/2014/main" id="{6098388A-72F5-4676-96A4-82095525C83C}"/>
                    </a:ext>
                  </a:extLst>
                </p:cNvPr>
                <p:cNvSpPr>
                  <a:spLocks noChangeShapeType="1"/>
                </p:cNvSpPr>
                <p:nvPr/>
              </p:nvSpPr>
              <p:spPr bwMode="auto">
                <a:xfrm>
                  <a:off x="2565400" y="2868613"/>
                  <a:ext cx="1714500" cy="1587"/>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533" name="Group 532">
                <a:extLst>
                  <a:ext uri="{FF2B5EF4-FFF2-40B4-BE49-F238E27FC236}">
                    <a16:creationId xmlns:a16="http://schemas.microsoft.com/office/drawing/2014/main" id="{90A60099-EA7E-4205-8746-DDB86EA6B0DF}"/>
                  </a:ext>
                </a:extLst>
              </p:cNvPr>
              <p:cNvGrpSpPr/>
              <p:nvPr/>
            </p:nvGrpSpPr>
            <p:grpSpPr>
              <a:xfrm>
                <a:off x="568389" y="3532955"/>
                <a:ext cx="651150" cy="401814"/>
                <a:chOff x="7697788" y="4956175"/>
                <a:chExt cx="1654175" cy="1020763"/>
              </a:xfrm>
            </p:grpSpPr>
            <p:sp>
              <p:nvSpPr>
                <p:cNvPr id="548" name="Freeform 23">
                  <a:extLst>
                    <a:ext uri="{FF2B5EF4-FFF2-40B4-BE49-F238E27FC236}">
                      <a16:creationId xmlns:a16="http://schemas.microsoft.com/office/drawing/2014/main" id="{744F8E8A-8924-4010-9B5F-8C5F7FB941AE}"/>
                    </a:ext>
                  </a:extLst>
                </p:cNvPr>
                <p:cNvSpPr>
                  <a:spLocks noChangeArrowheads="1"/>
                </p:cNvSpPr>
                <p:nvPr/>
              </p:nvSpPr>
              <p:spPr bwMode="auto">
                <a:xfrm>
                  <a:off x="7697788" y="4956175"/>
                  <a:ext cx="1100137" cy="762000"/>
                </a:xfrm>
                <a:custGeom>
                  <a:avLst/>
                  <a:gdLst>
                    <a:gd name="T0" fmla="*/ 2944 w 3055"/>
                    <a:gd name="T1" fmla="*/ 2117 h 2118"/>
                    <a:gd name="T2" fmla="*/ 2944 w 3055"/>
                    <a:gd name="T3" fmla="*/ 2117 h 2118"/>
                    <a:gd name="T4" fmla="*/ 110 w 3055"/>
                    <a:gd name="T5" fmla="*/ 2117 h 2118"/>
                    <a:gd name="T6" fmla="*/ 0 w 3055"/>
                    <a:gd name="T7" fmla="*/ 2007 h 2118"/>
                    <a:gd name="T8" fmla="*/ 0 w 3055"/>
                    <a:gd name="T9" fmla="*/ 82 h 2118"/>
                    <a:gd name="T10" fmla="*/ 110 w 3055"/>
                    <a:gd name="T11" fmla="*/ 0 h 2118"/>
                    <a:gd name="T12" fmla="*/ 2944 w 3055"/>
                    <a:gd name="T13" fmla="*/ 0 h 2118"/>
                    <a:gd name="T14" fmla="*/ 3054 w 3055"/>
                    <a:gd name="T15" fmla="*/ 82 h 2118"/>
                    <a:gd name="T16" fmla="*/ 3054 w 3055"/>
                    <a:gd name="T17" fmla="*/ 2007 h 2118"/>
                    <a:gd name="T18" fmla="*/ 2944 w 3055"/>
                    <a:gd name="T19" fmla="*/ 2117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5" h="2118">
                      <a:moveTo>
                        <a:pt x="2944" y="2117"/>
                      </a:moveTo>
                      <a:lnTo>
                        <a:pt x="2944" y="2117"/>
                      </a:lnTo>
                      <a:cubicBezTo>
                        <a:pt x="110" y="2117"/>
                        <a:pt x="110" y="2117"/>
                        <a:pt x="110" y="2117"/>
                      </a:cubicBezTo>
                      <a:cubicBezTo>
                        <a:pt x="55" y="2117"/>
                        <a:pt x="0" y="2063"/>
                        <a:pt x="0" y="2007"/>
                      </a:cubicBezTo>
                      <a:cubicBezTo>
                        <a:pt x="0" y="82"/>
                        <a:pt x="0" y="82"/>
                        <a:pt x="0" y="82"/>
                      </a:cubicBezTo>
                      <a:cubicBezTo>
                        <a:pt x="0" y="27"/>
                        <a:pt x="55" y="0"/>
                        <a:pt x="110" y="0"/>
                      </a:cubicBezTo>
                      <a:cubicBezTo>
                        <a:pt x="2944" y="0"/>
                        <a:pt x="2944" y="0"/>
                        <a:pt x="2944" y="0"/>
                      </a:cubicBezTo>
                      <a:cubicBezTo>
                        <a:pt x="2998" y="0"/>
                        <a:pt x="3054" y="27"/>
                        <a:pt x="3054" y="82"/>
                      </a:cubicBezTo>
                      <a:cubicBezTo>
                        <a:pt x="3054" y="2007"/>
                        <a:pt x="3054" y="2007"/>
                        <a:pt x="3054" y="2007"/>
                      </a:cubicBezTo>
                      <a:cubicBezTo>
                        <a:pt x="3054" y="2063"/>
                        <a:pt x="2998" y="2117"/>
                        <a:pt x="2944" y="2117"/>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49" name="Freeform 24">
                  <a:extLst>
                    <a:ext uri="{FF2B5EF4-FFF2-40B4-BE49-F238E27FC236}">
                      <a16:creationId xmlns:a16="http://schemas.microsoft.com/office/drawing/2014/main" id="{870D932E-1C32-41D6-A2DC-51AC4267DF6E}"/>
                    </a:ext>
                  </a:extLst>
                </p:cNvPr>
                <p:cNvSpPr>
                  <a:spLocks noChangeArrowheads="1"/>
                </p:cNvSpPr>
                <p:nvPr/>
              </p:nvSpPr>
              <p:spPr bwMode="auto">
                <a:xfrm>
                  <a:off x="7777163" y="5026025"/>
                  <a:ext cx="941387" cy="614363"/>
                </a:xfrm>
                <a:custGeom>
                  <a:avLst/>
                  <a:gdLst>
                    <a:gd name="T0" fmla="*/ 0 w 2615"/>
                    <a:gd name="T1" fmla="*/ 1705 h 1706"/>
                    <a:gd name="T2" fmla="*/ 0 w 2615"/>
                    <a:gd name="T3" fmla="*/ 0 h 1706"/>
                    <a:gd name="T4" fmla="*/ 2614 w 2615"/>
                    <a:gd name="T5" fmla="*/ 0 h 1706"/>
                    <a:gd name="T6" fmla="*/ 2614 w 2615"/>
                    <a:gd name="T7" fmla="*/ 1705 h 1706"/>
                    <a:gd name="T8" fmla="*/ 0 w 2615"/>
                    <a:gd name="T9" fmla="*/ 1705 h 1706"/>
                  </a:gdLst>
                  <a:ahLst/>
                  <a:cxnLst>
                    <a:cxn ang="0">
                      <a:pos x="T0" y="T1"/>
                    </a:cxn>
                    <a:cxn ang="0">
                      <a:pos x="T2" y="T3"/>
                    </a:cxn>
                    <a:cxn ang="0">
                      <a:pos x="T4" y="T5"/>
                    </a:cxn>
                    <a:cxn ang="0">
                      <a:pos x="T6" y="T7"/>
                    </a:cxn>
                    <a:cxn ang="0">
                      <a:pos x="T8" y="T9"/>
                    </a:cxn>
                  </a:cxnLst>
                  <a:rect l="0" t="0" r="r" b="b"/>
                  <a:pathLst>
                    <a:path w="2615" h="1706">
                      <a:moveTo>
                        <a:pt x="0" y="1705"/>
                      </a:moveTo>
                      <a:lnTo>
                        <a:pt x="0" y="0"/>
                      </a:lnTo>
                      <a:lnTo>
                        <a:pt x="2614" y="0"/>
                      </a:lnTo>
                      <a:lnTo>
                        <a:pt x="2614" y="1705"/>
                      </a:lnTo>
                      <a:lnTo>
                        <a:pt x="0" y="1705"/>
                      </a:lnTo>
                    </a:path>
                  </a:pathLst>
                </a:custGeom>
                <a:noFill/>
                <a:ln w="12700" cap="flat">
                  <a:solidFill>
                    <a:sysClr val="window" lastClr="FFFFFF"/>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0" name="Freeform 25">
                  <a:extLst>
                    <a:ext uri="{FF2B5EF4-FFF2-40B4-BE49-F238E27FC236}">
                      <a16:creationId xmlns:a16="http://schemas.microsoft.com/office/drawing/2014/main" id="{8E35D728-3640-4080-82F0-C75B441C750C}"/>
                    </a:ext>
                  </a:extLst>
                </p:cNvPr>
                <p:cNvSpPr>
                  <a:spLocks noChangeArrowheads="1"/>
                </p:cNvSpPr>
                <p:nvPr/>
              </p:nvSpPr>
              <p:spPr bwMode="auto">
                <a:xfrm>
                  <a:off x="8113713" y="5718175"/>
                  <a:ext cx="277812" cy="198438"/>
                </a:xfrm>
                <a:custGeom>
                  <a:avLst/>
                  <a:gdLst>
                    <a:gd name="T0" fmla="*/ 0 w 771"/>
                    <a:gd name="T1" fmla="*/ 550 h 551"/>
                    <a:gd name="T2" fmla="*/ 83 w 771"/>
                    <a:gd name="T3" fmla="*/ 0 h 551"/>
                    <a:gd name="T4" fmla="*/ 660 w 771"/>
                    <a:gd name="T5" fmla="*/ 0 h 551"/>
                    <a:gd name="T6" fmla="*/ 770 w 771"/>
                    <a:gd name="T7" fmla="*/ 550 h 551"/>
                  </a:gdLst>
                  <a:ahLst/>
                  <a:cxnLst>
                    <a:cxn ang="0">
                      <a:pos x="T0" y="T1"/>
                    </a:cxn>
                    <a:cxn ang="0">
                      <a:pos x="T2" y="T3"/>
                    </a:cxn>
                    <a:cxn ang="0">
                      <a:pos x="T4" y="T5"/>
                    </a:cxn>
                    <a:cxn ang="0">
                      <a:pos x="T6" y="T7"/>
                    </a:cxn>
                  </a:cxnLst>
                  <a:rect l="0" t="0" r="r" b="b"/>
                  <a:pathLst>
                    <a:path w="771" h="551">
                      <a:moveTo>
                        <a:pt x="0" y="550"/>
                      </a:moveTo>
                      <a:lnTo>
                        <a:pt x="83" y="0"/>
                      </a:lnTo>
                      <a:lnTo>
                        <a:pt x="660" y="0"/>
                      </a:lnTo>
                      <a:lnTo>
                        <a:pt x="770" y="550"/>
                      </a:ln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1" name="Freeform 26">
                  <a:extLst>
                    <a:ext uri="{FF2B5EF4-FFF2-40B4-BE49-F238E27FC236}">
                      <a16:creationId xmlns:a16="http://schemas.microsoft.com/office/drawing/2014/main" id="{CF81A20E-C406-45F8-B9C4-BEA41E7427AA}"/>
                    </a:ext>
                  </a:extLst>
                </p:cNvPr>
                <p:cNvSpPr>
                  <a:spLocks noChangeArrowheads="1"/>
                </p:cNvSpPr>
                <p:nvPr/>
              </p:nvSpPr>
              <p:spPr bwMode="auto">
                <a:xfrm>
                  <a:off x="8886825" y="5213350"/>
                  <a:ext cx="465138" cy="763588"/>
                </a:xfrm>
                <a:custGeom>
                  <a:avLst/>
                  <a:gdLst>
                    <a:gd name="T0" fmla="*/ 110 w 1294"/>
                    <a:gd name="T1" fmla="*/ 2119 h 2120"/>
                    <a:gd name="T2" fmla="*/ 110 w 1294"/>
                    <a:gd name="T3" fmla="*/ 2119 h 2120"/>
                    <a:gd name="T4" fmla="*/ 1183 w 1294"/>
                    <a:gd name="T5" fmla="*/ 2119 h 2120"/>
                    <a:gd name="T6" fmla="*/ 1293 w 1294"/>
                    <a:gd name="T7" fmla="*/ 2009 h 2120"/>
                    <a:gd name="T8" fmla="*/ 1293 w 1294"/>
                    <a:gd name="T9" fmla="*/ 110 h 2120"/>
                    <a:gd name="T10" fmla="*/ 1183 w 1294"/>
                    <a:gd name="T11" fmla="*/ 0 h 2120"/>
                    <a:gd name="T12" fmla="*/ 110 w 1294"/>
                    <a:gd name="T13" fmla="*/ 0 h 2120"/>
                    <a:gd name="T14" fmla="*/ 0 w 1294"/>
                    <a:gd name="T15" fmla="*/ 110 h 2120"/>
                    <a:gd name="T16" fmla="*/ 0 w 1294"/>
                    <a:gd name="T17" fmla="*/ 2009 h 2120"/>
                    <a:gd name="T18" fmla="*/ 110 w 1294"/>
                    <a:gd name="T19" fmla="*/ 2119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4" h="2120">
                      <a:moveTo>
                        <a:pt x="110" y="2119"/>
                      </a:moveTo>
                      <a:lnTo>
                        <a:pt x="110" y="2119"/>
                      </a:lnTo>
                      <a:cubicBezTo>
                        <a:pt x="1183" y="2119"/>
                        <a:pt x="1183" y="2119"/>
                        <a:pt x="1183" y="2119"/>
                      </a:cubicBezTo>
                      <a:cubicBezTo>
                        <a:pt x="1237" y="2119"/>
                        <a:pt x="1293" y="2063"/>
                        <a:pt x="1293" y="2009"/>
                      </a:cubicBezTo>
                      <a:cubicBezTo>
                        <a:pt x="1293" y="110"/>
                        <a:pt x="1293" y="110"/>
                        <a:pt x="1293" y="110"/>
                      </a:cubicBezTo>
                      <a:cubicBezTo>
                        <a:pt x="1293" y="56"/>
                        <a:pt x="1237" y="0"/>
                        <a:pt x="1183" y="0"/>
                      </a:cubicBezTo>
                      <a:cubicBezTo>
                        <a:pt x="110" y="0"/>
                        <a:pt x="110" y="0"/>
                        <a:pt x="110" y="0"/>
                      </a:cubicBezTo>
                      <a:cubicBezTo>
                        <a:pt x="54" y="0"/>
                        <a:pt x="0" y="56"/>
                        <a:pt x="0" y="110"/>
                      </a:cubicBezTo>
                      <a:cubicBezTo>
                        <a:pt x="0" y="2009"/>
                        <a:pt x="0" y="2009"/>
                        <a:pt x="0" y="2009"/>
                      </a:cubicBezTo>
                      <a:cubicBezTo>
                        <a:pt x="0" y="2063"/>
                        <a:pt x="54" y="2119"/>
                        <a:pt x="110" y="2119"/>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2" name="Freeform 27">
                  <a:extLst>
                    <a:ext uri="{FF2B5EF4-FFF2-40B4-BE49-F238E27FC236}">
                      <a16:creationId xmlns:a16="http://schemas.microsoft.com/office/drawing/2014/main" id="{35D2FF62-EAA4-4EEC-A97F-FB24A40428EB}"/>
                    </a:ext>
                  </a:extLst>
                </p:cNvPr>
                <p:cNvSpPr>
                  <a:spLocks noChangeArrowheads="1"/>
                </p:cNvSpPr>
                <p:nvPr/>
              </p:nvSpPr>
              <p:spPr bwMode="auto">
                <a:xfrm>
                  <a:off x="8975725" y="5303838"/>
                  <a:ext cx="287338" cy="39687"/>
                </a:xfrm>
                <a:custGeom>
                  <a:avLst/>
                  <a:gdLst>
                    <a:gd name="T0" fmla="*/ 743 w 799"/>
                    <a:gd name="T1" fmla="*/ 110 h 111"/>
                    <a:gd name="T2" fmla="*/ 743 w 799"/>
                    <a:gd name="T3" fmla="*/ 110 h 111"/>
                    <a:gd name="T4" fmla="*/ 56 w 799"/>
                    <a:gd name="T5" fmla="*/ 110 h 111"/>
                    <a:gd name="T6" fmla="*/ 0 w 799"/>
                    <a:gd name="T7" fmla="*/ 54 h 111"/>
                    <a:gd name="T8" fmla="*/ 0 w 799"/>
                    <a:gd name="T9" fmla="*/ 54 h 111"/>
                    <a:gd name="T10" fmla="*/ 56 w 799"/>
                    <a:gd name="T11" fmla="*/ 0 h 111"/>
                    <a:gd name="T12" fmla="*/ 743 w 799"/>
                    <a:gd name="T13" fmla="*/ 0 h 111"/>
                    <a:gd name="T14" fmla="*/ 798 w 799"/>
                    <a:gd name="T15" fmla="*/ 54 h 111"/>
                    <a:gd name="T16" fmla="*/ 798 w 799"/>
                    <a:gd name="T17" fmla="*/ 54 h 111"/>
                    <a:gd name="T18" fmla="*/ 743 w 799"/>
                    <a:gd name="T1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9" h="111">
                      <a:moveTo>
                        <a:pt x="743" y="110"/>
                      </a:moveTo>
                      <a:lnTo>
                        <a:pt x="743" y="110"/>
                      </a:lnTo>
                      <a:cubicBezTo>
                        <a:pt x="56" y="110"/>
                        <a:pt x="56" y="110"/>
                        <a:pt x="56" y="110"/>
                      </a:cubicBezTo>
                      <a:cubicBezTo>
                        <a:pt x="27" y="110"/>
                        <a:pt x="0" y="81"/>
                        <a:pt x="0" y="54"/>
                      </a:cubicBezTo>
                      <a:lnTo>
                        <a:pt x="0" y="54"/>
                      </a:lnTo>
                      <a:cubicBezTo>
                        <a:pt x="0" y="27"/>
                        <a:pt x="27" y="0"/>
                        <a:pt x="56" y="0"/>
                      </a:cubicBezTo>
                      <a:cubicBezTo>
                        <a:pt x="743" y="0"/>
                        <a:pt x="743" y="0"/>
                        <a:pt x="743" y="0"/>
                      </a:cubicBezTo>
                      <a:cubicBezTo>
                        <a:pt x="770" y="0"/>
                        <a:pt x="798" y="27"/>
                        <a:pt x="798" y="54"/>
                      </a:cubicBezTo>
                      <a:lnTo>
                        <a:pt x="798" y="54"/>
                      </a:lnTo>
                      <a:cubicBezTo>
                        <a:pt x="798" y="81"/>
                        <a:pt x="770" y="110"/>
                        <a:pt x="743" y="110"/>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3" name="Freeform 29">
                  <a:extLst>
                    <a:ext uri="{FF2B5EF4-FFF2-40B4-BE49-F238E27FC236}">
                      <a16:creationId xmlns:a16="http://schemas.microsoft.com/office/drawing/2014/main" id="{B2D8171D-FF12-466F-9EA9-FEF26268A1FF}"/>
                    </a:ext>
                  </a:extLst>
                </p:cNvPr>
                <p:cNvSpPr>
                  <a:spLocks noChangeArrowheads="1"/>
                </p:cNvSpPr>
                <p:nvPr/>
              </p:nvSpPr>
              <p:spPr bwMode="auto">
                <a:xfrm>
                  <a:off x="7994650" y="5916613"/>
                  <a:ext cx="515938" cy="60325"/>
                </a:xfrm>
                <a:custGeom>
                  <a:avLst/>
                  <a:gdLst>
                    <a:gd name="T0" fmla="*/ 1348 w 1431"/>
                    <a:gd name="T1" fmla="*/ 166 h 167"/>
                    <a:gd name="T2" fmla="*/ 1348 w 1431"/>
                    <a:gd name="T3" fmla="*/ 166 h 167"/>
                    <a:gd name="T4" fmla="*/ 83 w 1431"/>
                    <a:gd name="T5" fmla="*/ 166 h 167"/>
                    <a:gd name="T6" fmla="*/ 0 w 1431"/>
                    <a:gd name="T7" fmla="*/ 83 h 167"/>
                    <a:gd name="T8" fmla="*/ 83 w 1431"/>
                    <a:gd name="T9" fmla="*/ 0 h 167"/>
                    <a:gd name="T10" fmla="*/ 1348 w 1431"/>
                    <a:gd name="T11" fmla="*/ 0 h 167"/>
                    <a:gd name="T12" fmla="*/ 1430 w 1431"/>
                    <a:gd name="T13" fmla="*/ 110 h 167"/>
                    <a:gd name="T14" fmla="*/ 1348 w 1431"/>
                    <a:gd name="T15" fmla="*/ 166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1" h="167">
                      <a:moveTo>
                        <a:pt x="1348" y="166"/>
                      </a:moveTo>
                      <a:lnTo>
                        <a:pt x="1348" y="166"/>
                      </a:lnTo>
                      <a:cubicBezTo>
                        <a:pt x="358" y="166"/>
                        <a:pt x="83" y="166"/>
                        <a:pt x="83" y="166"/>
                      </a:cubicBezTo>
                      <a:cubicBezTo>
                        <a:pt x="55" y="166"/>
                        <a:pt x="0" y="166"/>
                        <a:pt x="0" y="83"/>
                      </a:cubicBezTo>
                      <a:cubicBezTo>
                        <a:pt x="0" y="0"/>
                        <a:pt x="55" y="0"/>
                        <a:pt x="83" y="0"/>
                      </a:cubicBezTo>
                      <a:cubicBezTo>
                        <a:pt x="1073" y="0"/>
                        <a:pt x="1348" y="0"/>
                        <a:pt x="1348" y="0"/>
                      </a:cubicBezTo>
                      <a:cubicBezTo>
                        <a:pt x="1376" y="0"/>
                        <a:pt x="1430" y="28"/>
                        <a:pt x="1430" y="110"/>
                      </a:cubicBezTo>
                      <a:cubicBezTo>
                        <a:pt x="1430" y="166"/>
                        <a:pt x="1376" y="166"/>
                        <a:pt x="1348" y="166"/>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54" name="Oval 553">
                  <a:extLst>
                    <a:ext uri="{FF2B5EF4-FFF2-40B4-BE49-F238E27FC236}">
                      <a16:creationId xmlns:a16="http://schemas.microsoft.com/office/drawing/2014/main" id="{2BACC9A1-6021-4A0C-B14A-2CDEE1BE6A82}"/>
                    </a:ext>
                  </a:extLst>
                </p:cNvPr>
                <p:cNvSpPr/>
                <p:nvPr/>
              </p:nvSpPr>
              <p:spPr bwMode="auto">
                <a:xfrm>
                  <a:off x="9088437" y="5837237"/>
                  <a:ext cx="60326" cy="60326"/>
                </a:xfrm>
                <a:prstGeom prst="ellipse">
                  <a:avLst/>
                </a:prstGeom>
                <a:noFill/>
                <a:ln w="12700" cap="flat" cmpd="sng" algn="ctr">
                  <a:solidFill>
                    <a:sysClr val="window" lastClr="FFFFFF"/>
                  </a:solidFill>
                  <a:prstDash val="solid"/>
                  <a:round/>
                  <a:headEnd type="none" w="med" len="med"/>
                  <a:tailEnd type="none" w="med" len="med"/>
                </a:ln>
                <a:effectLst/>
              </p:spPr>
              <p:txBody>
                <a:bodyPr vert="horz" wrap="square" lIns="54128" tIns="27064" rIns="54128" bIns="27064" numCol="1" rtlCol="0" anchor="t" anchorCtr="0" compatLnSpc="1">
                  <a:prstTxWarp prst="textNoShape">
                    <a:avLst/>
                  </a:prstTxWarp>
                </a:bodyPr>
                <a:lstStyle/>
                <a:p>
                  <a:pPr marL="0" marR="0" lvl="0" indent="0" defTabSz="270662" eaLnBrk="1" fontAlgn="base" latinLnBrk="0" hangingPunct="0">
                    <a:lnSpc>
                      <a:spcPct val="93000"/>
                    </a:lnSpc>
                    <a:spcBef>
                      <a:spcPct val="0"/>
                    </a:spcBef>
                    <a:spcAft>
                      <a:spcPct val="0"/>
                    </a:spcAft>
                    <a:buClr>
                      <a:srgbClr val="000000"/>
                    </a:buClr>
                    <a:buSzPct val="100000"/>
                    <a:buFontTx/>
                    <a:buNone/>
                    <a:tabLst/>
                    <a:defRPr/>
                  </a:pPr>
                  <a:endParaRPr kumimoji="0" lang="en-US" sz="1200" b="0" i="0" u="none" strike="noStrike" kern="0" cap="none" spc="0" normalizeH="0" baseline="0" noProof="0" dirty="0">
                    <a:ln>
                      <a:noFill/>
                    </a:ln>
                    <a:solidFill>
                      <a:prstClr val="black"/>
                    </a:solidFill>
                    <a:effectLst/>
                    <a:uLnTx/>
                    <a:uFillTx/>
                    <a:latin typeface="Arial" charset="0"/>
                    <a:ea typeface="SimSun" charset="0"/>
                    <a:cs typeface="SimSun" charset="0"/>
                  </a:endParaRPr>
                </a:p>
              </p:txBody>
            </p:sp>
          </p:grpSp>
          <p:grpSp>
            <p:nvGrpSpPr>
              <p:cNvPr id="534" name="Group 533">
                <a:extLst>
                  <a:ext uri="{FF2B5EF4-FFF2-40B4-BE49-F238E27FC236}">
                    <a16:creationId xmlns:a16="http://schemas.microsoft.com/office/drawing/2014/main" id="{3F627EA3-D7FB-4E8E-B1A6-8F98BB3C7A85}"/>
                  </a:ext>
                </a:extLst>
              </p:cNvPr>
              <p:cNvGrpSpPr/>
              <p:nvPr/>
            </p:nvGrpSpPr>
            <p:grpSpPr>
              <a:xfrm>
                <a:off x="649536" y="2716069"/>
                <a:ext cx="488856" cy="482323"/>
                <a:chOff x="669925" y="4033838"/>
                <a:chExt cx="3563938" cy="3516312"/>
              </a:xfrm>
            </p:grpSpPr>
            <p:sp>
              <p:nvSpPr>
                <p:cNvPr id="540" name="Freeform 22">
                  <a:extLst>
                    <a:ext uri="{FF2B5EF4-FFF2-40B4-BE49-F238E27FC236}">
                      <a16:creationId xmlns:a16="http://schemas.microsoft.com/office/drawing/2014/main" id="{304EA30C-CAED-4ECA-ABFB-5A8B4A5011F1}"/>
                    </a:ext>
                  </a:extLst>
                </p:cNvPr>
                <p:cNvSpPr>
                  <a:spLocks noChangeArrowheads="1"/>
                </p:cNvSpPr>
                <p:nvPr/>
              </p:nvSpPr>
              <p:spPr bwMode="auto">
                <a:xfrm>
                  <a:off x="669925" y="4033838"/>
                  <a:ext cx="1646238" cy="1625600"/>
                </a:xfrm>
                <a:custGeom>
                  <a:avLst/>
                  <a:gdLst>
                    <a:gd name="T0" fmla="*/ 4135 w 4571"/>
                    <a:gd name="T1" fmla="*/ 4516 h 4517"/>
                    <a:gd name="T2" fmla="*/ 4135 w 4571"/>
                    <a:gd name="T3" fmla="*/ 4516 h 4517"/>
                    <a:gd name="T4" fmla="*/ 436 w 4571"/>
                    <a:gd name="T5" fmla="*/ 4516 h 4517"/>
                    <a:gd name="T6" fmla="*/ 0 w 4571"/>
                    <a:gd name="T7" fmla="*/ 4081 h 4517"/>
                    <a:gd name="T8" fmla="*/ 0 w 4571"/>
                    <a:gd name="T9" fmla="*/ 436 h 4517"/>
                    <a:gd name="T10" fmla="*/ 436 w 4571"/>
                    <a:gd name="T11" fmla="*/ 0 h 4517"/>
                    <a:gd name="T12" fmla="*/ 4135 w 4571"/>
                    <a:gd name="T13" fmla="*/ 0 h 4517"/>
                    <a:gd name="T14" fmla="*/ 4570 w 4571"/>
                    <a:gd name="T15" fmla="*/ 436 h 4517"/>
                    <a:gd name="T16" fmla="*/ 4570 w 4571"/>
                    <a:gd name="T17" fmla="*/ 4081 h 4517"/>
                    <a:gd name="T18" fmla="*/ 4135 w 4571"/>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7">
                      <a:moveTo>
                        <a:pt x="4135" y="4516"/>
                      </a:moveTo>
                      <a:lnTo>
                        <a:pt x="4135" y="4516"/>
                      </a:lnTo>
                      <a:cubicBezTo>
                        <a:pt x="436" y="4516"/>
                        <a:pt x="436" y="4516"/>
                        <a:pt x="436" y="4516"/>
                      </a:cubicBezTo>
                      <a:cubicBezTo>
                        <a:pt x="191" y="4516"/>
                        <a:pt x="0" y="4325"/>
                        <a:pt x="0" y="4081"/>
                      </a:cubicBezTo>
                      <a:cubicBezTo>
                        <a:pt x="0" y="436"/>
                        <a:pt x="0" y="436"/>
                        <a:pt x="0" y="436"/>
                      </a:cubicBezTo>
                      <a:cubicBezTo>
                        <a:pt x="0" y="219"/>
                        <a:pt x="191" y="0"/>
                        <a:pt x="436" y="0"/>
                      </a:cubicBezTo>
                      <a:cubicBezTo>
                        <a:pt x="4135" y="0"/>
                        <a:pt x="4135" y="0"/>
                        <a:pt x="4135" y="0"/>
                      </a:cubicBezTo>
                      <a:cubicBezTo>
                        <a:pt x="4379" y="0"/>
                        <a:pt x="4570" y="219"/>
                        <a:pt x="4570" y="436"/>
                      </a:cubicBezTo>
                      <a:cubicBezTo>
                        <a:pt x="4570" y="4081"/>
                        <a:pt x="4570" y="4081"/>
                        <a:pt x="4570" y="4081"/>
                      </a:cubicBezTo>
                      <a:cubicBezTo>
                        <a:pt x="4570" y="4325"/>
                        <a:pt x="4379" y="4516"/>
                        <a:pt x="4135"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1" name="Freeform 23">
                  <a:extLst>
                    <a:ext uri="{FF2B5EF4-FFF2-40B4-BE49-F238E27FC236}">
                      <a16:creationId xmlns:a16="http://schemas.microsoft.com/office/drawing/2014/main" id="{BA9593C6-24A0-4B82-B56B-4B679B629EF0}"/>
                    </a:ext>
                  </a:extLst>
                </p:cNvPr>
                <p:cNvSpPr>
                  <a:spLocks noChangeArrowheads="1"/>
                </p:cNvSpPr>
                <p:nvPr/>
              </p:nvSpPr>
              <p:spPr bwMode="auto">
                <a:xfrm>
                  <a:off x="885825" y="4240213"/>
                  <a:ext cx="1223963" cy="1223962"/>
                </a:xfrm>
                <a:custGeom>
                  <a:avLst/>
                  <a:gdLst>
                    <a:gd name="T0" fmla="*/ 0 w 3401"/>
                    <a:gd name="T1" fmla="*/ 1686 h 3401"/>
                    <a:gd name="T2" fmla="*/ 0 w 3401"/>
                    <a:gd name="T3" fmla="*/ 1686 h 3401"/>
                    <a:gd name="T4" fmla="*/ 1687 w 3401"/>
                    <a:gd name="T5" fmla="*/ 3400 h 3401"/>
                    <a:gd name="T6" fmla="*/ 3400 w 3401"/>
                    <a:gd name="T7" fmla="*/ 1686 h 3401"/>
                    <a:gd name="T8" fmla="*/ 1687 w 3401"/>
                    <a:gd name="T9" fmla="*/ 0 h 3401"/>
                    <a:gd name="T10" fmla="*/ 0 w 3401"/>
                    <a:gd name="T11" fmla="*/ 1686 h 3401"/>
                  </a:gdLst>
                  <a:ahLst/>
                  <a:cxnLst>
                    <a:cxn ang="0">
                      <a:pos x="T0" y="T1"/>
                    </a:cxn>
                    <a:cxn ang="0">
                      <a:pos x="T2" y="T3"/>
                    </a:cxn>
                    <a:cxn ang="0">
                      <a:pos x="T4" y="T5"/>
                    </a:cxn>
                    <a:cxn ang="0">
                      <a:pos x="T6" y="T7"/>
                    </a:cxn>
                    <a:cxn ang="0">
                      <a:pos x="T8" y="T9"/>
                    </a:cxn>
                    <a:cxn ang="0">
                      <a:pos x="T10" y="T11"/>
                    </a:cxn>
                  </a:cxnLst>
                  <a:rect l="0" t="0" r="r" b="b"/>
                  <a:pathLst>
                    <a:path w="3401" h="3401">
                      <a:moveTo>
                        <a:pt x="0" y="1686"/>
                      </a:moveTo>
                      <a:lnTo>
                        <a:pt x="0" y="1686"/>
                      </a:lnTo>
                      <a:cubicBezTo>
                        <a:pt x="0" y="2638"/>
                        <a:pt x="762" y="3400"/>
                        <a:pt x="1687" y="3400"/>
                      </a:cubicBezTo>
                      <a:cubicBezTo>
                        <a:pt x="2639" y="3400"/>
                        <a:pt x="3400" y="2638"/>
                        <a:pt x="3400" y="1686"/>
                      </a:cubicBezTo>
                      <a:cubicBezTo>
                        <a:pt x="3400" y="762"/>
                        <a:pt x="2639" y="0"/>
                        <a:pt x="1687" y="0"/>
                      </a:cubicBezTo>
                      <a:cubicBezTo>
                        <a:pt x="762"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2" name="Freeform 24">
                  <a:extLst>
                    <a:ext uri="{FF2B5EF4-FFF2-40B4-BE49-F238E27FC236}">
                      <a16:creationId xmlns:a16="http://schemas.microsoft.com/office/drawing/2014/main" id="{A9B33EBC-1962-4780-9841-EA7F2B663669}"/>
                    </a:ext>
                  </a:extLst>
                </p:cNvPr>
                <p:cNvSpPr>
                  <a:spLocks noChangeArrowheads="1"/>
                </p:cNvSpPr>
                <p:nvPr/>
              </p:nvSpPr>
              <p:spPr bwMode="auto">
                <a:xfrm>
                  <a:off x="2589213" y="4033838"/>
                  <a:ext cx="1644650" cy="1625600"/>
                </a:xfrm>
                <a:custGeom>
                  <a:avLst/>
                  <a:gdLst>
                    <a:gd name="T0" fmla="*/ 4134 w 4570"/>
                    <a:gd name="T1" fmla="*/ 4516 h 4517"/>
                    <a:gd name="T2" fmla="*/ 4134 w 4570"/>
                    <a:gd name="T3" fmla="*/ 4516 h 4517"/>
                    <a:gd name="T4" fmla="*/ 435 w 4570"/>
                    <a:gd name="T5" fmla="*/ 4516 h 4517"/>
                    <a:gd name="T6" fmla="*/ 0 w 4570"/>
                    <a:gd name="T7" fmla="*/ 4081 h 4517"/>
                    <a:gd name="T8" fmla="*/ 0 w 4570"/>
                    <a:gd name="T9" fmla="*/ 436 h 4517"/>
                    <a:gd name="T10" fmla="*/ 435 w 4570"/>
                    <a:gd name="T11" fmla="*/ 0 h 4517"/>
                    <a:gd name="T12" fmla="*/ 4134 w 4570"/>
                    <a:gd name="T13" fmla="*/ 0 h 4517"/>
                    <a:gd name="T14" fmla="*/ 4569 w 4570"/>
                    <a:gd name="T15" fmla="*/ 436 h 4517"/>
                    <a:gd name="T16" fmla="*/ 4569 w 4570"/>
                    <a:gd name="T17" fmla="*/ 4081 h 4517"/>
                    <a:gd name="T18" fmla="*/ 4134 w 4570"/>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7">
                      <a:moveTo>
                        <a:pt x="4134" y="4516"/>
                      </a:moveTo>
                      <a:lnTo>
                        <a:pt x="4134" y="4516"/>
                      </a:lnTo>
                      <a:cubicBezTo>
                        <a:pt x="435" y="4516"/>
                        <a:pt x="435" y="4516"/>
                        <a:pt x="435" y="4516"/>
                      </a:cubicBezTo>
                      <a:cubicBezTo>
                        <a:pt x="190" y="4516"/>
                        <a:pt x="0" y="4325"/>
                        <a:pt x="0" y="4081"/>
                      </a:cubicBezTo>
                      <a:cubicBezTo>
                        <a:pt x="0" y="436"/>
                        <a:pt x="0" y="436"/>
                        <a:pt x="0" y="436"/>
                      </a:cubicBezTo>
                      <a:cubicBezTo>
                        <a:pt x="0" y="219"/>
                        <a:pt x="190" y="0"/>
                        <a:pt x="435" y="0"/>
                      </a:cubicBezTo>
                      <a:cubicBezTo>
                        <a:pt x="4134" y="0"/>
                        <a:pt x="4134" y="0"/>
                        <a:pt x="4134" y="0"/>
                      </a:cubicBezTo>
                      <a:cubicBezTo>
                        <a:pt x="4352" y="0"/>
                        <a:pt x="4569" y="219"/>
                        <a:pt x="4569" y="436"/>
                      </a:cubicBezTo>
                      <a:cubicBezTo>
                        <a:pt x="4569" y="4081"/>
                        <a:pt x="4569" y="4081"/>
                        <a:pt x="4569" y="4081"/>
                      </a:cubicBezTo>
                      <a:cubicBezTo>
                        <a:pt x="4569" y="4325"/>
                        <a:pt x="4352" y="4516"/>
                        <a:pt x="4134"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3" name="Freeform 25">
                  <a:extLst>
                    <a:ext uri="{FF2B5EF4-FFF2-40B4-BE49-F238E27FC236}">
                      <a16:creationId xmlns:a16="http://schemas.microsoft.com/office/drawing/2014/main" id="{D19FA879-A3BA-41DB-998D-81B0EAD32AF1}"/>
                    </a:ext>
                  </a:extLst>
                </p:cNvPr>
                <p:cNvSpPr>
                  <a:spLocks noChangeArrowheads="1"/>
                </p:cNvSpPr>
                <p:nvPr/>
              </p:nvSpPr>
              <p:spPr bwMode="auto">
                <a:xfrm>
                  <a:off x="2795588" y="4240213"/>
                  <a:ext cx="1223962" cy="1223962"/>
                </a:xfrm>
                <a:custGeom>
                  <a:avLst/>
                  <a:gdLst>
                    <a:gd name="T0" fmla="*/ 0 w 3400"/>
                    <a:gd name="T1" fmla="*/ 1686 h 3401"/>
                    <a:gd name="T2" fmla="*/ 0 w 3400"/>
                    <a:gd name="T3" fmla="*/ 1686 h 3401"/>
                    <a:gd name="T4" fmla="*/ 1713 w 3400"/>
                    <a:gd name="T5" fmla="*/ 3400 h 3401"/>
                    <a:gd name="T6" fmla="*/ 3399 w 3400"/>
                    <a:gd name="T7" fmla="*/ 1686 h 3401"/>
                    <a:gd name="T8" fmla="*/ 1713 w 3400"/>
                    <a:gd name="T9" fmla="*/ 0 h 3401"/>
                    <a:gd name="T10" fmla="*/ 0 w 3400"/>
                    <a:gd name="T11" fmla="*/ 1686 h 3401"/>
                  </a:gdLst>
                  <a:ahLst/>
                  <a:cxnLst>
                    <a:cxn ang="0">
                      <a:pos x="T0" y="T1"/>
                    </a:cxn>
                    <a:cxn ang="0">
                      <a:pos x="T2" y="T3"/>
                    </a:cxn>
                    <a:cxn ang="0">
                      <a:pos x="T4" y="T5"/>
                    </a:cxn>
                    <a:cxn ang="0">
                      <a:pos x="T6" y="T7"/>
                    </a:cxn>
                    <a:cxn ang="0">
                      <a:pos x="T8" y="T9"/>
                    </a:cxn>
                    <a:cxn ang="0">
                      <a:pos x="T10" y="T11"/>
                    </a:cxn>
                  </a:cxnLst>
                  <a:rect l="0" t="0" r="r" b="b"/>
                  <a:pathLst>
                    <a:path w="3400" h="3401">
                      <a:moveTo>
                        <a:pt x="0" y="1686"/>
                      </a:moveTo>
                      <a:lnTo>
                        <a:pt x="0" y="1686"/>
                      </a:lnTo>
                      <a:cubicBezTo>
                        <a:pt x="0" y="2638"/>
                        <a:pt x="761" y="3400"/>
                        <a:pt x="1713" y="3400"/>
                      </a:cubicBezTo>
                      <a:cubicBezTo>
                        <a:pt x="2638" y="3400"/>
                        <a:pt x="3399" y="2638"/>
                        <a:pt x="3399" y="1686"/>
                      </a:cubicBezTo>
                      <a:cubicBezTo>
                        <a:pt x="3399" y="762"/>
                        <a:pt x="2638" y="0"/>
                        <a:pt x="1713" y="0"/>
                      </a:cubicBezTo>
                      <a:cubicBezTo>
                        <a:pt x="761"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4" name="Freeform 26">
                  <a:extLst>
                    <a:ext uri="{FF2B5EF4-FFF2-40B4-BE49-F238E27FC236}">
                      <a16:creationId xmlns:a16="http://schemas.microsoft.com/office/drawing/2014/main" id="{C14B699D-B1DD-4E80-AE35-E0F2984687F7}"/>
                    </a:ext>
                  </a:extLst>
                </p:cNvPr>
                <p:cNvSpPr>
                  <a:spLocks noChangeArrowheads="1"/>
                </p:cNvSpPr>
                <p:nvPr/>
              </p:nvSpPr>
              <p:spPr bwMode="auto">
                <a:xfrm>
                  <a:off x="669925" y="5924550"/>
                  <a:ext cx="1646238" cy="1625600"/>
                </a:xfrm>
                <a:custGeom>
                  <a:avLst/>
                  <a:gdLst>
                    <a:gd name="T0" fmla="*/ 4135 w 4571"/>
                    <a:gd name="T1" fmla="*/ 4515 h 4516"/>
                    <a:gd name="T2" fmla="*/ 4135 w 4571"/>
                    <a:gd name="T3" fmla="*/ 4515 h 4516"/>
                    <a:gd name="T4" fmla="*/ 436 w 4571"/>
                    <a:gd name="T5" fmla="*/ 4515 h 4516"/>
                    <a:gd name="T6" fmla="*/ 0 w 4571"/>
                    <a:gd name="T7" fmla="*/ 4079 h 4516"/>
                    <a:gd name="T8" fmla="*/ 0 w 4571"/>
                    <a:gd name="T9" fmla="*/ 435 h 4516"/>
                    <a:gd name="T10" fmla="*/ 436 w 4571"/>
                    <a:gd name="T11" fmla="*/ 0 h 4516"/>
                    <a:gd name="T12" fmla="*/ 4135 w 4571"/>
                    <a:gd name="T13" fmla="*/ 0 h 4516"/>
                    <a:gd name="T14" fmla="*/ 4570 w 4571"/>
                    <a:gd name="T15" fmla="*/ 435 h 4516"/>
                    <a:gd name="T16" fmla="*/ 4570 w 4571"/>
                    <a:gd name="T17" fmla="*/ 4079 h 4516"/>
                    <a:gd name="T18" fmla="*/ 4135 w 4571"/>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6">
                      <a:moveTo>
                        <a:pt x="4135" y="4515"/>
                      </a:moveTo>
                      <a:lnTo>
                        <a:pt x="4135" y="4515"/>
                      </a:lnTo>
                      <a:cubicBezTo>
                        <a:pt x="436" y="4515"/>
                        <a:pt x="436" y="4515"/>
                        <a:pt x="436" y="4515"/>
                      </a:cubicBezTo>
                      <a:cubicBezTo>
                        <a:pt x="191" y="4515"/>
                        <a:pt x="0" y="4325"/>
                        <a:pt x="0" y="4079"/>
                      </a:cubicBezTo>
                      <a:cubicBezTo>
                        <a:pt x="0" y="435"/>
                        <a:pt x="0" y="435"/>
                        <a:pt x="0" y="435"/>
                      </a:cubicBezTo>
                      <a:cubicBezTo>
                        <a:pt x="0" y="190"/>
                        <a:pt x="191" y="0"/>
                        <a:pt x="436" y="0"/>
                      </a:cubicBezTo>
                      <a:cubicBezTo>
                        <a:pt x="4135" y="0"/>
                        <a:pt x="4135" y="0"/>
                        <a:pt x="4135" y="0"/>
                      </a:cubicBezTo>
                      <a:cubicBezTo>
                        <a:pt x="4379" y="0"/>
                        <a:pt x="4570" y="190"/>
                        <a:pt x="4570" y="435"/>
                      </a:cubicBezTo>
                      <a:cubicBezTo>
                        <a:pt x="4570" y="4079"/>
                        <a:pt x="4570" y="4079"/>
                        <a:pt x="4570" y="4079"/>
                      </a:cubicBezTo>
                      <a:cubicBezTo>
                        <a:pt x="4570" y="4325"/>
                        <a:pt x="4379" y="4515"/>
                        <a:pt x="4135"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5" name="Freeform 27">
                  <a:extLst>
                    <a:ext uri="{FF2B5EF4-FFF2-40B4-BE49-F238E27FC236}">
                      <a16:creationId xmlns:a16="http://schemas.microsoft.com/office/drawing/2014/main" id="{0F329D5F-8750-47AD-92F7-5DC57F13F580}"/>
                    </a:ext>
                  </a:extLst>
                </p:cNvPr>
                <p:cNvSpPr>
                  <a:spLocks noChangeArrowheads="1"/>
                </p:cNvSpPr>
                <p:nvPr/>
              </p:nvSpPr>
              <p:spPr bwMode="auto">
                <a:xfrm>
                  <a:off x="885825" y="6121400"/>
                  <a:ext cx="1223963" cy="1223963"/>
                </a:xfrm>
                <a:custGeom>
                  <a:avLst/>
                  <a:gdLst>
                    <a:gd name="T0" fmla="*/ 0 w 3401"/>
                    <a:gd name="T1" fmla="*/ 1713 h 3401"/>
                    <a:gd name="T2" fmla="*/ 0 w 3401"/>
                    <a:gd name="T3" fmla="*/ 1713 h 3401"/>
                    <a:gd name="T4" fmla="*/ 1687 w 3401"/>
                    <a:gd name="T5" fmla="*/ 3400 h 3401"/>
                    <a:gd name="T6" fmla="*/ 3400 w 3401"/>
                    <a:gd name="T7" fmla="*/ 1713 h 3401"/>
                    <a:gd name="T8" fmla="*/ 1687 w 3401"/>
                    <a:gd name="T9" fmla="*/ 0 h 3401"/>
                    <a:gd name="T10" fmla="*/ 0 w 3401"/>
                    <a:gd name="T11" fmla="*/ 1713 h 3401"/>
                  </a:gdLst>
                  <a:ahLst/>
                  <a:cxnLst>
                    <a:cxn ang="0">
                      <a:pos x="T0" y="T1"/>
                    </a:cxn>
                    <a:cxn ang="0">
                      <a:pos x="T2" y="T3"/>
                    </a:cxn>
                    <a:cxn ang="0">
                      <a:pos x="T4" y="T5"/>
                    </a:cxn>
                    <a:cxn ang="0">
                      <a:pos x="T6" y="T7"/>
                    </a:cxn>
                    <a:cxn ang="0">
                      <a:pos x="T8" y="T9"/>
                    </a:cxn>
                    <a:cxn ang="0">
                      <a:pos x="T10" y="T11"/>
                    </a:cxn>
                  </a:cxnLst>
                  <a:rect l="0" t="0" r="r" b="b"/>
                  <a:pathLst>
                    <a:path w="3401" h="3401">
                      <a:moveTo>
                        <a:pt x="0" y="1713"/>
                      </a:moveTo>
                      <a:lnTo>
                        <a:pt x="0" y="1713"/>
                      </a:lnTo>
                      <a:cubicBezTo>
                        <a:pt x="0" y="2638"/>
                        <a:pt x="762" y="3400"/>
                        <a:pt x="1687" y="3400"/>
                      </a:cubicBezTo>
                      <a:cubicBezTo>
                        <a:pt x="2639" y="3400"/>
                        <a:pt x="3400" y="2638"/>
                        <a:pt x="3400" y="1713"/>
                      </a:cubicBezTo>
                      <a:cubicBezTo>
                        <a:pt x="3400" y="761"/>
                        <a:pt x="2639" y="0"/>
                        <a:pt x="1687" y="0"/>
                      </a:cubicBezTo>
                      <a:cubicBezTo>
                        <a:pt x="762"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6" name="Freeform 28">
                  <a:extLst>
                    <a:ext uri="{FF2B5EF4-FFF2-40B4-BE49-F238E27FC236}">
                      <a16:creationId xmlns:a16="http://schemas.microsoft.com/office/drawing/2014/main" id="{9A070F9D-4707-4EB1-8416-1342F08DCCF4}"/>
                    </a:ext>
                  </a:extLst>
                </p:cNvPr>
                <p:cNvSpPr>
                  <a:spLocks noChangeArrowheads="1"/>
                </p:cNvSpPr>
                <p:nvPr/>
              </p:nvSpPr>
              <p:spPr bwMode="auto">
                <a:xfrm>
                  <a:off x="2589213" y="5924550"/>
                  <a:ext cx="1644650" cy="1625600"/>
                </a:xfrm>
                <a:custGeom>
                  <a:avLst/>
                  <a:gdLst>
                    <a:gd name="T0" fmla="*/ 4134 w 4570"/>
                    <a:gd name="T1" fmla="*/ 4515 h 4516"/>
                    <a:gd name="T2" fmla="*/ 4134 w 4570"/>
                    <a:gd name="T3" fmla="*/ 4515 h 4516"/>
                    <a:gd name="T4" fmla="*/ 435 w 4570"/>
                    <a:gd name="T5" fmla="*/ 4515 h 4516"/>
                    <a:gd name="T6" fmla="*/ 0 w 4570"/>
                    <a:gd name="T7" fmla="*/ 4079 h 4516"/>
                    <a:gd name="T8" fmla="*/ 0 w 4570"/>
                    <a:gd name="T9" fmla="*/ 435 h 4516"/>
                    <a:gd name="T10" fmla="*/ 435 w 4570"/>
                    <a:gd name="T11" fmla="*/ 0 h 4516"/>
                    <a:gd name="T12" fmla="*/ 4134 w 4570"/>
                    <a:gd name="T13" fmla="*/ 0 h 4516"/>
                    <a:gd name="T14" fmla="*/ 4569 w 4570"/>
                    <a:gd name="T15" fmla="*/ 435 h 4516"/>
                    <a:gd name="T16" fmla="*/ 4569 w 4570"/>
                    <a:gd name="T17" fmla="*/ 4079 h 4516"/>
                    <a:gd name="T18" fmla="*/ 4134 w 4570"/>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6">
                      <a:moveTo>
                        <a:pt x="4134" y="4515"/>
                      </a:moveTo>
                      <a:lnTo>
                        <a:pt x="4134" y="4515"/>
                      </a:lnTo>
                      <a:cubicBezTo>
                        <a:pt x="435" y="4515"/>
                        <a:pt x="435" y="4515"/>
                        <a:pt x="435" y="4515"/>
                      </a:cubicBezTo>
                      <a:cubicBezTo>
                        <a:pt x="190" y="4515"/>
                        <a:pt x="0" y="4325"/>
                        <a:pt x="0" y="4079"/>
                      </a:cubicBezTo>
                      <a:cubicBezTo>
                        <a:pt x="0" y="435"/>
                        <a:pt x="0" y="435"/>
                        <a:pt x="0" y="435"/>
                      </a:cubicBezTo>
                      <a:cubicBezTo>
                        <a:pt x="0" y="190"/>
                        <a:pt x="190" y="0"/>
                        <a:pt x="435" y="0"/>
                      </a:cubicBezTo>
                      <a:cubicBezTo>
                        <a:pt x="4134" y="0"/>
                        <a:pt x="4134" y="0"/>
                        <a:pt x="4134" y="0"/>
                      </a:cubicBezTo>
                      <a:cubicBezTo>
                        <a:pt x="4352" y="0"/>
                        <a:pt x="4569" y="190"/>
                        <a:pt x="4569" y="435"/>
                      </a:cubicBezTo>
                      <a:cubicBezTo>
                        <a:pt x="4569" y="4079"/>
                        <a:pt x="4569" y="4079"/>
                        <a:pt x="4569" y="4079"/>
                      </a:cubicBezTo>
                      <a:cubicBezTo>
                        <a:pt x="4569" y="4325"/>
                        <a:pt x="4352" y="4515"/>
                        <a:pt x="4134"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47" name="Freeform 29">
                  <a:extLst>
                    <a:ext uri="{FF2B5EF4-FFF2-40B4-BE49-F238E27FC236}">
                      <a16:creationId xmlns:a16="http://schemas.microsoft.com/office/drawing/2014/main" id="{A7E0354F-0287-4689-975C-4DB5D78A6FFA}"/>
                    </a:ext>
                  </a:extLst>
                </p:cNvPr>
                <p:cNvSpPr>
                  <a:spLocks noChangeArrowheads="1"/>
                </p:cNvSpPr>
                <p:nvPr/>
              </p:nvSpPr>
              <p:spPr bwMode="auto">
                <a:xfrm>
                  <a:off x="2795588" y="6121400"/>
                  <a:ext cx="1223962" cy="1223963"/>
                </a:xfrm>
                <a:custGeom>
                  <a:avLst/>
                  <a:gdLst>
                    <a:gd name="T0" fmla="*/ 0 w 3400"/>
                    <a:gd name="T1" fmla="*/ 1713 h 3401"/>
                    <a:gd name="T2" fmla="*/ 0 w 3400"/>
                    <a:gd name="T3" fmla="*/ 1713 h 3401"/>
                    <a:gd name="T4" fmla="*/ 1713 w 3400"/>
                    <a:gd name="T5" fmla="*/ 3400 h 3401"/>
                    <a:gd name="T6" fmla="*/ 3399 w 3400"/>
                    <a:gd name="T7" fmla="*/ 1713 h 3401"/>
                    <a:gd name="T8" fmla="*/ 1713 w 3400"/>
                    <a:gd name="T9" fmla="*/ 0 h 3401"/>
                    <a:gd name="T10" fmla="*/ 0 w 3400"/>
                    <a:gd name="T11" fmla="*/ 1713 h 3401"/>
                  </a:gdLst>
                  <a:ahLst/>
                  <a:cxnLst>
                    <a:cxn ang="0">
                      <a:pos x="T0" y="T1"/>
                    </a:cxn>
                    <a:cxn ang="0">
                      <a:pos x="T2" y="T3"/>
                    </a:cxn>
                    <a:cxn ang="0">
                      <a:pos x="T4" y="T5"/>
                    </a:cxn>
                    <a:cxn ang="0">
                      <a:pos x="T6" y="T7"/>
                    </a:cxn>
                    <a:cxn ang="0">
                      <a:pos x="T8" y="T9"/>
                    </a:cxn>
                    <a:cxn ang="0">
                      <a:pos x="T10" y="T11"/>
                    </a:cxn>
                  </a:cxnLst>
                  <a:rect l="0" t="0" r="r" b="b"/>
                  <a:pathLst>
                    <a:path w="3400" h="3401">
                      <a:moveTo>
                        <a:pt x="0" y="1713"/>
                      </a:moveTo>
                      <a:lnTo>
                        <a:pt x="0" y="1713"/>
                      </a:lnTo>
                      <a:cubicBezTo>
                        <a:pt x="0" y="2638"/>
                        <a:pt x="761" y="3400"/>
                        <a:pt x="1713" y="3400"/>
                      </a:cubicBezTo>
                      <a:cubicBezTo>
                        <a:pt x="2638" y="3400"/>
                        <a:pt x="3399" y="2638"/>
                        <a:pt x="3399" y="1713"/>
                      </a:cubicBezTo>
                      <a:cubicBezTo>
                        <a:pt x="3399" y="761"/>
                        <a:pt x="2638" y="0"/>
                        <a:pt x="1713" y="0"/>
                      </a:cubicBezTo>
                      <a:cubicBezTo>
                        <a:pt x="761"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nvGrpSpPr>
              <p:cNvPr id="535" name="Group 534">
                <a:extLst>
                  <a:ext uri="{FF2B5EF4-FFF2-40B4-BE49-F238E27FC236}">
                    <a16:creationId xmlns:a16="http://schemas.microsoft.com/office/drawing/2014/main" id="{90DB3C90-37AC-4D8E-A05A-50A1A07A44B8}"/>
                  </a:ext>
                </a:extLst>
              </p:cNvPr>
              <p:cNvGrpSpPr/>
              <p:nvPr/>
            </p:nvGrpSpPr>
            <p:grpSpPr>
              <a:xfrm>
                <a:off x="681430" y="1988513"/>
                <a:ext cx="425069" cy="321221"/>
                <a:chOff x="4459288" y="4830763"/>
                <a:chExt cx="1046162" cy="790575"/>
              </a:xfrm>
            </p:grpSpPr>
            <p:sp>
              <p:nvSpPr>
                <p:cNvPr id="536" name="Freeform 9">
                  <a:extLst>
                    <a:ext uri="{FF2B5EF4-FFF2-40B4-BE49-F238E27FC236}">
                      <a16:creationId xmlns:a16="http://schemas.microsoft.com/office/drawing/2014/main" id="{9409E2BA-BEDF-4F0C-A11D-68A0DD77A7EE}"/>
                    </a:ext>
                  </a:extLst>
                </p:cNvPr>
                <p:cNvSpPr>
                  <a:spLocks noChangeArrowheads="1"/>
                </p:cNvSpPr>
                <p:nvPr/>
              </p:nvSpPr>
              <p:spPr bwMode="auto">
                <a:xfrm>
                  <a:off x="4459288" y="5118100"/>
                  <a:ext cx="1046162" cy="119063"/>
                </a:xfrm>
                <a:custGeom>
                  <a:avLst/>
                  <a:gdLst>
                    <a:gd name="T0" fmla="*/ 2907 w 2908"/>
                    <a:gd name="T1" fmla="*/ 0 h 330"/>
                    <a:gd name="T2" fmla="*/ 2907 w 2908"/>
                    <a:gd name="T3" fmla="*/ 0 h 330"/>
                    <a:gd name="T4" fmla="*/ 1482 w 2908"/>
                    <a:gd name="T5" fmla="*/ 329 h 330"/>
                    <a:gd name="T6" fmla="*/ 0 w 2908"/>
                    <a:gd name="T7" fmla="*/ 27 h 330"/>
                  </a:gdLst>
                  <a:ahLst/>
                  <a:cxnLst>
                    <a:cxn ang="0">
                      <a:pos x="T0" y="T1"/>
                    </a:cxn>
                    <a:cxn ang="0">
                      <a:pos x="T2" y="T3"/>
                    </a:cxn>
                    <a:cxn ang="0">
                      <a:pos x="T4" y="T5"/>
                    </a:cxn>
                    <a:cxn ang="0">
                      <a:pos x="T6" y="T7"/>
                    </a:cxn>
                  </a:cxnLst>
                  <a:rect l="0" t="0" r="r" b="b"/>
                  <a:pathLst>
                    <a:path w="2908" h="330">
                      <a:moveTo>
                        <a:pt x="2907" y="0"/>
                      </a:moveTo>
                      <a:lnTo>
                        <a:pt x="2907" y="0"/>
                      </a:lnTo>
                      <a:cubicBezTo>
                        <a:pt x="2907" y="164"/>
                        <a:pt x="2276" y="329"/>
                        <a:pt x="1482" y="329"/>
                      </a:cubicBezTo>
                      <a:cubicBezTo>
                        <a:pt x="685" y="329"/>
                        <a:pt x="0" y="191"/>
                        <a:pt x="0"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37" name="Freeform 10">
                  <a:extLst>
                    <a:ext uri="{FF2B5EF4-FFF2-40B4-BE49-F238E27FC236}">
                      <a16:creationId xmlns:a16="http://schemas.microsoft.com/office/drawing/2014/main" id="{BAED9F4B-1398-4F50-86FE-B739BA8A2486}"/>
                    </a:ext>
                  </a:extLst>
                </p:cNvPr>
                <p:cNvSpPr>
                  <a:spLocks noChangeArrowheads="1"/>
                </p:cNvSpPr>
                <p:nvPr/>
              </p:nvSpPr>
              <p:spPr bwMode="auto">
                <a:xfrm>
                  <a:off x="4459288" y="4949825"/>
                  <a:ext cx="1046162" cy="100013"/>
                </a:xfrm>
                <a:custGeom>
                  <a:avLst/>
                  <a:gdLst>
                    <a:gd name="T0" fmla="*/ 2907 w 2908"/>
                    <a:gd name="T1" fmla="*/ 0 h 276"/>
                    <a:gd name="T2" fmla="*/ 2907 w 2908"/>
                    <a:gd name="T3" fmla="*/ 0 h 276"/>
                    <a:gd name="T4" fmla="*/ 1482 w 2908"/>
                    <a:gd name="T5" fmla="*/ 275 h 276"/>
                    <a:gd name="T6" fmla="*/ 0 w 2908"/>
                    <a:gd name="T7" fmla="*/ 0 h 276"/>
                  </a:gdLst>
                  <a:ahLst/>
                  <a:cxnLst>
                    <a:cxn ang="0">
                      <a:pos x="T0" y="T1"/>
                    </a:cxn>
                    <a:cxn ang="0">
                      <a:pos x="T2" y="T3"/>
                    </a:cxn>
                    <a:cxn ang="0">
                      <a:pos x="T4" y="T5"/>
                    </a:cxn>
                    <a:cxn ang="0">
                      <a:pos x="T6" y="T7"/>
                    </a:cxn>
                  </a:cxnLst>
                  <a:rect l="0" t="0" r="r" b="b"/>
                  <a:pathLst>
                    <a:path w="2908" h="276">
                      <a:moveTo>
                        <a:pt x="2907" y="0"/>
                      </a:moveTo>
                      <a:lnTo>
                        <a:pt x="2907" y="0"/>
                      </a:lnTo>
                      <a:cubicBezTo>
                        <a:pt x="2907" y="166"/>
                        <a:pt x="2276" y="275"/>
                        <a:pt x="1482" y="275"/>
                      </a:cubicBezTo>
                      <a:cubicBezTo>
                        <a:pt x="685" y="275"/>
                        <a:pt x="0" y="166"/>
                        <a:pt x="0"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38" name="Freeform 11">
                  <a:extLst>
                    <a:ext uri="{FF2B5EF4-FFF2-40B4-BE49-F238E27FC236}">
                      <a16:creationId xmlns:a16="http://schemas.microsoft.com/office/drawing/2014/main" id="{7D6B07CF-D2E5-42DA-93B2-5C51E0152B4A}"/>
                    </a:ext>
                  </a:extLst>
                </p:cNvPr>
                <p:cNvSpPr>
                  <a:spLocks noChangeArrowheads="1"/>
                </p:cNvSpPr>
                <p:nvPr/>
              </p:nvSpPr>
              <p:spPr bwMode="auto">
                <a:xfrm>
                  <a:off x="4459288" y="5305425"/>
                  <a:ext cx="1046162" cy="119063"/>
                </a:xfrm>
                <a:custGeom>
                  <a:avLst/>
                  <a:gdLst>
                    <a:gd name="T0" fmla="*/ 2907 w 2908"/>
                    <a:gd name="T1" fmla="*/ 0 h 331"/>
                    <a:gd name="T2" fmla="*/ 2907 w 2908"/>
                    <a:gd name="T3" fmla="*/ 0 h 331"/>
                    <a:gd name="T4" fmla="*/ 1482 w 2908"/>
                    <a:gd name="T5" fmla="*/ 330 h 331"/>
                    <a:gd name="T6" fmla="*/ 0 w 2908"/>
                    <a:gd name="T7" fmla="*/ 28 h 331"/>
                  </a:gdLst>
                  <a:ahLst/>
                  <a:cxnLst>
                    <a:cxn ang="0">
                      <a:pos x="T0" y="T1"/>
                    </a:cxn>
                    <a:cxn ang="0">
                      <a:pos x="T2" y="T3"/>
                    </a:cxn>
                    <a:cxn ang="0">
                      <a:pos x="T4" y="T5"/>
                    </a:cxn>
                    <a:cxn ang="0">
                      <a:pos x="T6" y="T7"/>
                    </a:cxn>
                  </a:cxnLst>
                  <a:rect l="0" t="0" r="r" b="b"/>
                  <a:pathLst>
                    <a:path w="2908" h="331">
                      <a:moveTo>
                        <a:pt x="2907" y="0"/>
                      </a:moveTo>
                      <a:lnTo>
                        <a:pt x="2907" y="0"/>
                      </a:lnTo>
                      <a:cubicBezTo>
                        <a:pt x="2907" y="165"/>
                        <a:pt x="2276" y="330"/>
                        <a:pt x="1482" y="330"/>
                      </a:cubicBezTo>
                      <a:cubicBezTo>
                        <a:pt x="685" y="330"/>
                        <a:pt x="0" y="220"/>
                        <a:pt x="0" y="28"/>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539" name="Freeform 12">
                  <a:extLst>
                    <a:ext uri="{FF2B5EF4-FFF2-40B4-BE49-F238E27FC236}">
                      <a16:creationId xmlns:a16="http://schemas.microsoft.com/office/drawing/2014/main" id="{9658B2B3-579B-4EA6-89DA-C2E09EB002D0}"/>
                    </a:ext>
                  </a:extLst>
                </p:cNvPr>
                <p:cNvSpPr>
                  <a:spLocks noChangeArrowheads="1"/>
                </p:cNvSpPr>
                <p:nvPr/>
              </p:nvSpPr>
              <p:spPr bwMode="auto">
                <a:xfrm>
                  <a:off x="4459288" y="4830763"/>
                  <a:ext cx="1046162" cy="790575"/>
                </a:xfrm>
                <a:custGeom>
                  <a:avLst/>
                  <a:gdLst>
                    <a:gd name="T0" fmla="*/ 2907 w 2908"/>
                    <a:gd name="T1" fmla="*/ 329 h 2196"/>
                    <a:gd name="T2" fmla="*/ 2907 w 2908"/>
                    <a:gd name="T3" fmla="*/ 329 h 2196"/>
                    <a:gd name="T4" fmla="*/ 1454 w 2908"/>
                    <a:gd name="T5" fmla="*/ 0 h 2196"/>
                    <a:gd name="T6" fmla="*/ 0 w 2908"/>
                    <a:gd name="T7" fmla="*/ 329 h 2196"/>
                    <a:gd name="T8" fmla="*/ 0 w 2908"/>
                    <a:gd name="T9" fmla="*/ 1866 h 2196"/>
                    <a:gd name="T10" fmla="*/ 1454 w 2908"/>
                    <a:gd name="T11" fmla="*/ 2195 h 2196"/>
                    <a:gd name="T12" fmla="*/ 2907 w 2908"/>
                    <a:gd name="T13" fmla="*/ 1866 h 2196"/>
                    <a:gd name="T14" fmla="*/ 2907 w 2908"/>
                    <a:gd name="T15" fmla="*/ 329 h 2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8" h="2196">
                      <a:moveTo>
                        <a:pt x="2907" y="329"/>
                      </a:moveTo>
                      <a:lnTo>
                        <a:pt x="2907" y="329"/>
                      </a:lnTo>
                      <a:cubicBezTo>
                        <a:pt x="2907" y="138"/>
                        <a:pt x="2249" y="0"/>
                        <a:pt x="1454" y="0"/>
                      </a:cubicBezTo>
                      <a:cubicBezTo>
                        <a:pt x="658" y="0"/>
                        <a:pt x="0" y="138"/>
                        <a:pt x="0" y="329"/>
                      </a:cubicBezTo>
                      <a:lnTo>
                        <a:pt x="0" y="1866"/>
                      </a:lnTo>
                      <a:cubicBezTo>
                        <a:pt x="0" y="2058"/>
                        <a:pt x="658" y="2195"/>
                        <a:pt x="1454" y="2195"/>
                      </a:cubicBezTo>
                      <a:cubicBezTo>
                        <a:pt x="2249" y="2195"/>
                        <a:pt x="2907" y="2058"/>
                        <a:pt x="2907" y="1866"/>
                      </a:cubicBezTo>
                      <a:lnTo>
                        <a:pt x="2907" y="32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grpSp>
      <p:grpSp>
        <p:nvGrpSpPr>
          <p:cNvPr id="7" name="Group 6">
            <a:extLst>
              <a:ext uri="{FF2B5EF4-FFF2-40B4-BE49-F238E27FC236}">
                <a16:creationId xmlns:a16="http://schemas.microsoft.com/office/drawing/2014/main" id="{17A2D4BC-C53B-4FB1-B368-4D647B142ABF}"/>
              </a:ext>
            </a:extLst>
          </p:cNvPr>
          <p:cNvGrpSpPr/>
          <p:nvPr/>
        </p:nvGrpSpPr>
        <p:grpSpPr>
          <a:xfrm>
            <a:off x="8352076" y="-11226"/>
            <a:ext cx="3839921" cy="6869226"/>
            <a:chOff x="8352076" y="-11226"/>
            <a:chExt cx="3839921" cy="6869226"/>
          </a:xfrm>
        </p:grpSpPr>
        <p:sp>
          <p:nvSpPr>
            <p:cNvPr id="689" name="Freeform: Shape 688">
              <a:extLst>
                <a:ext uri="{FF2B5EF4-FFF2-40B4-BE49-F238E27FC236}">
                  <a16:creationId xmlns:a16="http://schemas.microsoft.com/office/drawing/2014/main" id="{3BD964A4-A1AD-4F47-9B2E-DA4A167AA607}"/>
                </a:ext>
              </a:extLst>
            </p:cNvPr>
            <p:cNvSpPr/>
            <p:nvPr/>
          </p:nvSpPr>
          <p:spPr>
            <a:xfrm flipH="1">
              <a:off x="8352076" y="-11226"/>
              <a:ext cx="3839921" cy="6869226"/>
            </a:xfrm>
            <a:custGeom>
              <a:avLst/>
              <a:gdLst>
                <a:gd name="connsiteX0" fmla="*/ 0 w 3839921"/>
                <a:gd name="connsiteY0" fmla="*/ 0 h 6869226"/>
                <a:gd name="connsiteX1" fmla="*/ 1289067 w 3839921"/>
                <a:gd name="connsiteY1" fmla="*/ 0 h 6869226"/>
                <a:gd name="connsiteX2" fmla="*/ 1398147 w 3839921"/>
                <a:gd name="connsiteY2" fmla="*/ 36909 h 6869226"/>
                <a:gd name="connsiteX3" fmla="*/ 3839921 w 3839921"/>
                <a:gd name="connsiteY3" fmla="*/ 3532375 h 6869226"/>
                <a:gd name="connsiteX4" fmla="*/ 1892428 w 3839921"/>
                <a:gd name="connsiteY4" fmla="*/ 6804510 h 6869226"/>
                <a:gd name="connsiteX5" fmla="*/ 1766070 w 3839921"/>
                <a:gd name="connsiteY5" fmla="*/ 6869226 h 6869226"/>
                <a:gd name="connsiteX6" fmla="*/ 0 w 3839921"/>
                <a:gd name="connsiteY6" fmla="*/ 6869226 h 6869226"/>
                <a:gd name="connsiteX7" fmla="*/ 0 w 3839921"/>
                <a:gd name="connsiteY7" fmla="*/ 0 h 68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21" h="6869226">
                  <a:moveTo>
                    <a:pt x="0" y="0"/>
                  </a:moveTo>
                  <a:lnTo>
                    <a:pt x="1289067" y="0"/>
                  </a:lnTo>
                  <a:lnTo>
                    <a:pt x="1398147" y="36909"/>
                  </a:lnTo>
                  <a:cubicBezTo>
                    <a:pt x="2823033" y="558629"/>
                    <a:pt x="3839921" y="1926749"/>
                    <a:pt x="3839921" y="3532375"/>
                  </a:cubicBezTo>
                  <a:cubicBezTo>
                    <a:pt x="3839921" y="4945327"/>
                    <a:pt x="3052443" y="6174352"/>
                    <a:pt x="1892428" y="6804510"/>
                  </a:cubicBezTo>
                  <a:lnTo>
                    <a:pt x="1766070" y="6869226"/>
                  </a:lnTo>
                  <a:lnTo>
                    <a:pt x="0" y="6869226"/>
                  </a:lnTo>
                  <a:lnTo>
                    <a:pt x="0" y="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p>
              <a:pPr algn="ctr" defTabSz="457200"/>
              <a:endParaRPr lang="en-US" sz="1200" kern="0" dirty="0" err="1">
                <a:solidFill>
                  <a:prstClr val="white"/>
                </a:solidFill>
                <a:latin typeface="Citrix New Sans"/>
              </a:endParaRPr>
            </a:p>
          </p:txBody>
        </p:sp>
        <p:grpSp>
          <p:nvGrpSpPr>
            <p:cNvPr id="616" name="Group 615">
              <a:extLst>
                <a:ext uri="{FF2B5EF4-FFF2-40B4-BE49-F238E27FC236}">
                  <a16:creationId xmlns:a16="http://schemas.microsoft.com/office/drawing/2014/main" id="{CC444B34-D5CF-4971-93DC-597CBBD9C63B}"/>
                </a:ext>
              </a:extLst>
            </p:cNvPr>
            <p:cNvGrpSpPr/>
            <p:nvPr/>
          </p:nvGrpSpPr>
          <p:grpSpPr>
            <a:xfrm>
              <a:off x="8356339" y="2556169"/>
              <a:ext cx="3584790" cy="2677382"/>
              <a:chOff x="14116556" y="1954506"/>
              <a:chExt cx="6055869" cy="4522963"/>
            </a:xfrm>
          </p:grpSpPr>
          <p:sp>
            <p:nvSpPr>
              <p:cNvPr id="618" name="TextBox 617">
                <a:extLst>
                  <a:ext uri="{FF2B5EF4-FFF2-40B4-BE49-F238E27FC236}">
                    <a16:creationId xmlns:a16="http://schemas.microsoft.com/office/drawing/2014/main" id="{C28226A8-A4E4-473A-8134-C89CB48C5B7D}"/>
                  </a:ext>
                </a:extLst>
              </p:cNvPr>
              <p:cNvSpPr txBox="1"/>
              <p:nvPr/>
            </p:nvSpPr>
            <p:spPr>
              <a:xfrm>
                <a:off x="14564806" y="1973937"/>
                <a:ext cx="4432292" cy="363955"/>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Multiple Cloud Storage Zones</a:t>
                </a:r>
              </a:p>
            </p:txBody>
          </p:sp>
          <p:sp>
            <p:nvSpPr>
              <p:cNvPr id="619" name="TextBox 618">
                <a:extLst>
                  <a:ext uri="{FF2B5EF4-FFF2-40B4-BE49-F238E27FC236}">
                    <a16:creationId xmlns:a16="http://schemas.microsoft.com/office/drawing/2014/main" id="{5C9DAEFE-BC50-42B5-81F7-A91D9A4FC4A0}"/>
                  </a:ext>
                </a:extLst>
              </p:cNvPr>
              <p:cNvSpPr txBox="1"/>
              <p:nvPr/>
            </p:nvSpPr>
            <p:spPr>
              <a:xfrm>
                <a:off x="15895939" y="2921147"/>
                <a:ext cx="3107013" cy="363955"/>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SaaS and Mobile Apps</a:t>
                </a:r>
              </a:p>
            </p:txBody>
          </p:sp>
          <p:sp>
            <p:nvSpPr>
              <p:cNvPr id="620" name="TextBox 619">
                <a:extLst>
                  <a:ext uri="{FF2B5EF4-FFF2-40B4-BE49-F238E27FC236}">
                    <a16:creationId xmlns:a16="http://schemas.microsoft.com/office/drawing/2014/main" id="{B9E72310-A728-45FC-8D17-F17F508B4EA6}"/>
                  </a:ext>
                </a:extLst>
              </p:cNvPr>
              <p:cNvSpPr txBox="1"/>
              <p:nvPr/>
            </p:nvSpPr>
            <p:spPr>
              <a:xfrm>
                <a:off x="14116556" y="3756691"/>
                <a:ext cx="4880543" cy="727907"/>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PC’s, Laptops, Tablets, Smartphones, Connected Things</a:t>
                </a:r>
              </a:p>
            </p:txBody>
          </p:sp>
          <p:sp>
            <p:nvSpPr>
              <p:cNvPr id="621" name="TextBox 620">
                <a:extLst>
                  <a:ext uri="{FF2B5EF4-FFF2-40B4-BE49-F238E27FC236}">
                    <a16:creationId xmlns:a16="http://schemas.microsoft.com/office/drawing/2014/main" id="{0C2A78C6-38F3-4746-8246-234E214EDD01}"/>
                  </a:ext>
                </a:extLst>
              </p:cNvPr>
              <p:cNvSpPr txBox="1"/>
              <p:nvPr/>
            </p:nvSpPr>
            <p:spPr>
              <a:xfrm>
                <a:off x="14211349" y="4781262"/>
                <a:ext cx="4785750" cy="727907"/>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Work Anywhere, Contractors, </a:t>
                </a:r>
                <a:b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b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Multi-Generational Workforce</a:t>
                </a:r>
              </a:p>
            </p:txBody>
          </p:sp>
          <p:sp>
            <p:nvSpPr>
              <p:cNvPr id="622" name="Rectangle 621">
                <a:extLst>
                  <a:ext uri="{FF2B5EF4-FFF2-40B4-BE49-F238E27FC236}">
                    <a16:creationId xmlns:a16="http://schemas.microsoft.com/office/drawing/2014/main" id="{D19B4729-68C2-412B-8123-43ACF67620CF}"/>
                  </a:ext>
                </a:extLst>
              </p:cNvPr>
              <p:cNvSpPr/>
              <p:nvPr/>
            </p:nvSpPr>
            <p:spPr>
              <a:xfrm>
                <a:off x="14933244" y="5749562"/>
                <a:ext cx="4063855" cy="727907"/>
              </a:xfrm>
              <a:prstGeom prst="rect">
                <a:avLst/>
              </a:prstGeom>
            </p:spPr>
            <p:txBody>
              <a:bodyPr wrap="square" lIns="0" tIns="0" rIns="0" bIns="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Branch Operations, and </a:t>
                </a:r>
                <a:b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b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Hybrid-Multi Cloud</a:t>
                </a:r>
              </a:p>
            </p:txBody>
          </p:sp>
          <p:grpSp>
            <p:nvGrpSpPr>
              <p:cNvPr id="623" name="Group 622">
                <a:extLst>
                  <a:ext uri="{FF2B5EF4-FFF2-40B4-BE49-F238E27FC236}">
                    <a16:creationId xmlns:a16="http://schemas.microsoft.com/office/drawing/2014/main" id="{9EAEA22B-B87E-4B93-A2F4-ED9DB854CC17}"/>
                  </a:ext>
                </a:extLst>
              </p:cNvPr>
              <p:cNvGrpSpPr/>
              <p:nvPr/>
            </p:nvGrpSpPr>
            <p:grpSpPr>
              <a:xfrm>
                <a:off x="19266778" y="5879724"/>
                <a:ext cx="592476" cy="360340"/>
                <a:chOff x="8321675" y="4762500"/>
                <a:chExt cx="1511300" cy="919163"/>
              </a:xfrm>
            </p:grpSpPr>
            <p:sp>
              <p:nvSpPr>
                <p:cNvPr id="678" name="Freeform 13">
                  <a:extLst>
                    <a:ext uri="{FF2B5EF4-FFF2-40B4-BE49-F238E27FC236}">
                      <a16:creationId xmlns:a16="http://schemas.microsoft.com/office/drawing/2014/main" id="{E42AACB5-A8D4-418B-802D-B9FF1466C624}"/>
                    </a:ext>
                  </a:extLst>
                </p:cNvPr>
                <p:cNvSpPr>
                  <a:spLocks noChangeArrowheads="1"/>
                </p:cNvSpPr>
                <p:nvPr/>
              </p:nvSpPr>
              <p:spPr bwMode="auto">
                <a:xfrm>
                  <a:off x="8321675" y="4762500"/>
                  <a:ext cx="1511300" cy="919163"/>
                </a:xfrm>
                <a:custGeom>
                  <a:avLst/>
                  <a:gdLst>
                    <a:gd name="T0" fmla="*/ 933 w 4199"/>
                    <a:gd name="T1" fmla="*/ 988 h 2552"/>
                    <a:gd name="T2" fmla="*/ 933 w 4199"/>
                    <a:gd name="T3" fmla="*/ 988 h 2552"/>
                    <a:gd name="T4" fmla="*/ 768 w 4199"/>
                    <a:gd name="T5" fmla="*/ 959 h 2552"/>
                    <a:gd name="T6" fmla="*/ 0 w 4199"/>
                    <a:gd name="T7" fmla="*/ 1756 h 2552"/>
                    <a:gd name="T8" fmla="*/ 768 w 4199"/>
                    <a:gd name="T9" fmla="*/ 2551 h 2552"/>
                    <a:gd name="T10" fmla="*/ 2963 w 4199"/>
                    <a:gd name="T11" fmla="*/ 2551 h 2552"/>
                    <a:gd name="T12" fmla="*/ 4198 w 4199"/>
                    <a:gd name="T13" fmla="*/ 1262 h 2552"/>
                    <a:gd name="T14" fmla="*/ 2963 w 4199"/>
                    <a:gd name="T15" fmla="*/ 0 h 2552"/>
                    <a:gd name="T16" fmla="*/ 1920 w 4199"/>
                    <a:gd name="T17" fmla="*/ 603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9" h="2552">
                      <a:moveTo>
                        <a:pt x="933" y="988"/>
                      </a:moveTo>
                      <a:lnTo>
                        <a:pt x="933" y="988"/>
                      </a:lnTo>
                      <a:cubicBezTo>
                        <a:pt x="905" y="959"/>
                        <a:pt x="823" y="959"/>
                        <a:pt x="768" y="959"/>
                      </a:cubicBezTo>
                      <a:cubicBezTo>
                        <a:pt x="329" y="959"/>
                        <a:pt x="0" y="1317"/>
                        <a:pt x="0" y="1756"/>
                      </a:cubicBezTo>
                      <a:cubicBezTo>
                        <a:pt x="0" y="2195"/>
                        <a:pt x="329" y="2551"/>
                        <a:pt x="768" y="2551"/>
                      </a:cubicBezTo>
                      <a:cubicBezTo>
                        <a:pt x="2963" y="2551"/>
                        <a:pt x="2963" y="2551"/>
                        <a:pt x="2963" y="2551"/>
                      </a:cubicBezTo>
                      <a:cubicBezTo>
                        <a:pt x="3649" y="2551"/>
                        <a:pt x="4198" y="1975"/>
                        <a:pt x="4198" y="1262"/>
                      </a:cubicBezTo>
                      <a:cubicBezTo>
                        <a:pt x="4198" y="576"/>
                        <a:pt x="3649" y="0"/>
                        <a:pt x="2963" y="0"/>
                      </a:cubicBezTo>
                      <a:cubicBezTo>
                        <a:pt x="2552" y="0"/>
                        <a:pt x="2113" y="219"/>
                        <a:pt x="1920" y="60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79" name="Freeform 14">
                  <a:extLst>
                    <a:ext uri="{FF2B5EF4-FFF2-40B4-BE49-F238E27FC236}">
                      <a16:creationId xmlns:a16="http://schemas.microsoft.com/office/drawing/2014/main" id="{FDD67462-E6AF-4CC7-A516-97CB55563F9C}"/>
                    </a:ext>
                  </a:extLst>
                </p:cNvPr>
                <p:cNvSpPr>
                  <a:spLocks noChangeArrowheads="1"/>
                </p:cNvSpPr>
                <p:nvPr/>
              </p:nvSpPr>
              <p:spPr bwMode="auto">
                <a:xfrm>
                  <a:off x="8628063" y="4910138"/>
                  <a:ext cx="425450" cy="296862"/>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624" name="Group 623">
                <a:extLst>
                  <a:ext uri="{FF2B5EF4-FFF2-40B4-BE49-F238E27FC236}">
                    <a16:creationId xmlns:a16="http://schemas.microsoft.com/office/drawing/2014/main" id="{274EC93E-207A-4920-ACF8-2448A8B3E137}"/>
                  </a:ext>
                </a:extLst>
              </p:cNvPr>
              <p:cNvGrpSpPr/>
              <p:nvPr/>
            </p:nvGrpSpPr>
            <p:grpSpPr>
              <a:xfrm>
                <a:off x="19200117" y="1954506"/>
                <a:ext cx="725798" cy="449824"/>
                <a:chOff x="13914641" y="1968574"/>
                <a:chExt cx="725798" cy="449824"/>
              </a:xfrm>
            </p:grpSpPr>
            <p:sp>
              <p:nvSpPr>
                <p:cNvPr id="670" name="Freeform: Shape 669">
                  <a:extLst>
                    <a:ext uri="{FF2B5EF4-FFF2-40B4-BE49-F238E27FC236}">
                      <a16:creationId xmlns:a16="http://schemas.microsoft.com/office/drawing/2014/main" id="{9669D20E-3B29-4A61-9C3C-3B9DD7B4C627}"/>
                    </a:ext>
                  </a:extLst>
                </p:cNvPr>
                <p:cNvSpPr>
                  <a:spLocks noChangeArrowheads="1"/>
                </p:cNvSpPr>
                <p:nvPr/>
              </p:nvSpPr>
              <p:spPr bwMode="auto">
                <a:xfrm>
                  <a:off x="14185553" y="1968574"/>
                  <a:ext cx="320644" cy="174258"/>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366286 w 591555"/>
                    <a:gd name="connsiteY10" fmla="*/ 360199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402721 w 591555"/>
                    <a:gd name="connsiteY10" fmla="*/ 214453 h 360199"/>
                    <a:gd name="connsiteX11" fmla="*/ 366286 w 591555"/>
                    <a:gd name="connsiteY11" fmla="*/ 360199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11" fmla="*/ 223086 w 591555"/>
                    <a:gd name="connsiteY11" fmla="*/ 230945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9" fmla="*/ 108364 w 591555"/>
                    <a:gd name="connsiteY9"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0" fmla="*/ 162547 w 483191"/>
                    <a:gd name="connsiteY0" fmla="*/ 85143 h 360199"/>
                    <a:gd name="connsiteX1" fmla="*/ 309713 w 483191"/>
                    <a:gd name="connsiteY1" fmla="*/ 0 h 360199"/>
                    <a:gd name="connsiteX2" fmla="*/ 470355 w 483191"/>
                    <a:gd name="connsiteY2" fmla="*/ 109487 h 360199"/>
                    <a:gd name="connsiteX3" fmla="*/ 483191 w 483191"/>
                    <a:gd name="connsiteY3" fmla="*/ 174258 h 360199"/>
                    <a:gd name="connsiteX4" fmla="*/ 294357 w 483191"/>
                    <a:gd name="connsiteY4" fmla="*/ 214453 h 360199"/>
                    <a:gd name="connsiteX5" fmla="*/ 257922 w 483191"/>
                    <a:gd name="connsiteY5" fmla="*/ 360199 h 360199"/>
                    <a:gd name="connsiteX6" fmla="*/ 234099 w 483191"/>
                    <a:gd name="connsiteY6" fmla="*/ 360199 h 360199"/>
                    <a:gd name="connsiteX7" fmla="*/ 0 w 483191"/>
                    <a:gd name="connsiteY7"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6" fmla="*/ 71552 w 320644"/>
                    <a:gd name="connsiteY6"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0" fmla="*/ 0 w 320644"/>
                    <a:gd name="connsiteY0" fmla="*/ 85143 h 214453"/>
                    <a:gd name="connsiteX1" fmla="*/ 147166 w 320644"/>
                    <a:gd name="connsiteY1" fmla="*/ 0 h 214453"/>
                    <a:gd name="connsiteX2" fmla="*/ 307808 w 320644"/>
                    <a:gd name="connsiteY2" fmla="*/ 109487 h 214453"/>
                    <a:gd name="connsiteX3" fmla="*/ 320644 w 320644"/>
                    <a:gd name="connsiteY3" fmla="*/ 174258 h 214453"/>
                    <a:gd name="connsiteX4" fmla="*/ 131810 w 320644"/>
                    <a:gd name="connsiteY4" fmla="*/ 214453 h 214453"/>
                    <a:gd name="connsiteX0" fmla="*/ 0 w 320644"/>
                    <a:gd name="connsiteY0" fmla="*/ 85143 h 174258"/>
                    <a:gd name="connsiteX1" fmla="*/ 147166 w 320644"/>
                    <a:gd name="connsiteY1" fmla="*/ 0 h 174258"/>
                    <a:gd name="connsiteX2" fmla="*/ 307808 w 320644"/>
                    <a:gd name="connsiteY2" fmla="*/ 109487 h 174258"/>
                    <a:gd name="connsiteX3" fmla="*/ 320644 w 320644"/>
                    <a:gd name="connsiteY3" fmla="*/ 174258 h 174258"/>
                  </a:gdLst>
                  <a:ahLst/>
                  <a:cxnLst>
                    <a:cxn ang="0">
                      <a:pos x="connsiteX0" y="connsiteY0"/>
                    </a:cxn>
                    <a:cxn ang="0">
                      <a:pos x="connsiteX1" y="connsiteY1"/>
                    </a:cxn>
                    <a:cxn ang="0">
                      <a:pos x="connsiteX2" y="connsiteY2"/>
                    </a:cxn>
                    <a:cxn ang="0">
                      <a:pos x="connsiteX3" y="connsiteY3"/>
                    </a:cxn>
                  </a:cxnLst>
                  <a:rect l="l" t="t" r="r" b="b"/>
                  <a:pathLst>
                    <a:path w="320644" h="174258">
                      <a:moveTo>
                        <a:pt x="0" y="85143"/>
                      </a:moveTo>
                      <a:cubicBezTo>
                        <a:pt x="27232" y="30923"/>
                        <a:pt x="89174" y="0"/>
                        <a:pt x="147166" y="0"/>
                      </a:cubicBezTo>
                      <a:cubicBezTo>
                        <a:pt x="219762" y="0"/>
                        <a:pt x="281484" y="45749"/>
                        <a:pt x="307808" y="109487"/>
                      </a:cubicBezTo>
                      <a:lnTo>
                        <a:pt x="320644" y="174258"/>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71" name="Freeform 14">
                  <a:extLst>
                    <a:ext uri="{FF2B5EF4-FFF2-40B4-BE49-F238E27FC236}">
                      <a16:creationId xmlns:a16="http://schemas.microsoft.com/office/drawing/2014/main" id="{9FEDCFEA-93CF-4D88-9F4C-35BE436AEC0C}"/>
                    </a:ext>
                  </a:extLst>
                </p:cNvPr>
                <p:cNvSpPr>
                  <a:spLocks noChangeArrowheads="1"/>
                </p:cNvSpPr>
                <p:nvPr/>
              </p:nvSpPr>
              <p:spPr bwMode="auto">
                <a:xfrm>
                  <a:off x="14034754" y="2026452"/>
                  <a:ext cx="166789" cy="116379"/>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nvGrpSpPr>
                <p:cNvPr id="672" name="Group 671">
                  <a:extLst>
                    <a:ext uri="{FF2B5EF4-FFF2-40B4-BE49-F238E27FC236}">
                      <a16:creationId xmlns:a16="http://schemas.microsoft.com/office/drawing/2014/main" id="{57305AAD-4E88-43F2-AA16-F1703E8B8C62}"/>
                    </a:ext>
                  </a:extLst>
                </p:cNvPr>
                <p:cNvGrpSpPr/>
                <p:nvPr/>
              </p:nvGrpSpPr>
              <p:grpSpPr>
                <a:xfrm>
                  <a:off x="14324299" y="2179494"/>
                  <a:ext cx="316140" cy="238904"/>
                  <a:chOff x="4459288" y="4830763"/>
                  <a:chExt cx="1046162" cy="790575"/>
                </a:xfrm>
              </p:grpSpPr>
              <p:sp>
                <p:nvSpPr>
                  <p:cNvPr id="674" name="Freeform 9">
                    <a:extLst>
                      <a:ext uri="{FF2B5EF4-FFF2-40B4-BE49-F238E27FC236}">
                        <a16:creationId xmlns:a16="http://schemas.microsoft.com/office/drawing/2014/main" id="{774AD21C-CB31-4F49-8EF0-66539FA4636D}"/>
                      </a:ext>
                    </a:extLst>
                  </p:cNvPr>
                  <p:cNvSpPr>
                    <a:spLocks noChangeArrowheads="1"/>
                  </p:cNvSpPr>
                  <p:nvPr/>
                </p:nvSpPr>
                <p:spPr bwMode="auto">
                  <a:xfrm>
                    <a:off x="4459288" y="5118100"/>
                    <a:ext cx="1046162" cy="119063"/>
                  </a:xfrm>
                  <a:custGeom>
                    <a:avLst/>
                    <a:gdLst>
                      <a:gd name="T0" fmla="*/ 2907 w 2908"/>
                      <a:gd name="T1" fmla="*/ 0 h 330"/>
                      <a:gd name="T2" fmla="*/ 2907 w 2908"/>
                      <a:gd name="T3" fmla="*/ 0 h 330"/>
                      <a:gd name="T4" fmla="*/ 1482 w 2908"/>
                      <a:gd name="T5" fmla="*/ 329 h 330"/>
                      <a:gd name="T6" fmla="*/ 0 w 2908"/>
                      <a:gd name="T7" fmla="*/ 27 h 330"/>
                    </a:gdLst>
                    <a:ahLst/>
                    <a:cxnLst>
                      <a:cxn ang="0">
                        <a:pos x="T0" y="T1"/>
                      </a:cxn>
                      <a:cxn ang="0">
                        <a:pos x="T2" y="T3"/>
                      </a:cxn>
                      <a:cxn ang="0">
                        <a:pos x="T4" y="T5"/>
                      </a:cxn>
                      <a:cxn ang="0">
                        <a:pos x="T6" y="T7"/>
                      </a:cxn>
                    </a:cxnLst>
                    <a:rect l="0" t="0" r="r" b="b"/>
                    <a:pathLst>
                      <a:path w="2908" h="330">
                        <a:moveTo>
                          <a:pt x="2907" y="0"/>
                        </a:moveTo>
                        <a:lnTo>
                          <a:pt x="2907" y="0"/>
                        </a:lnTo>
                        <a:cubicBezTo>
                          <a:pt x="2907" y="164"/>
                          <a:pt x="2276" y="329"/>
                          <a:pt x="1482" y="329"/>
                        </a:cubicBezTo>
                        <a:cubicBezTo>
                          <a:pt x="685" y="329"/>
                          <a:pt x="0" y="191"/>
                          <a:pt x="0"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75" name="Freeform 10">
                    <a:extLst>
                      <a:ext uri="{FF2B5EF4-FFF2-40B4-BE49-F238E27FC236}">
                        <a16:creationId xmlns:a16="http://schemas.microsoft.com/office/drawing/2014/main" id="{EC90D8E5-DC27-4EE7-885D-6AEBD4727A5A}"/>
                      </a:ext>
                    </a:extLst>
                  </p:cNvPr>
                  <p:cNvSpPr>
                    <a:spLocks noChangeArrowheads="1"/>
                  </p:cNvSpPr>
                  <p:nvPr/>
                </p:nvSpPr>
                <p:spPr bwMode="auto">
                  <a:xfrm>
                    <a:off x="4459288" y="4949825"/>
                    <a:ext cx="1046162" cy="100013"/>
                  </a:xfrm>
                  <a:custGeom>
                    <a:avLst/>
                    <a:gdLst>
                      <a:gd name="T0" fmla="*/ 2907 w 2908"/>
                      <a:gd name="T1" fmla="*/ 0 h 276"/>
                      <a:gd name="T2" fmla="*/ 2907 w 2908"/>
                      <a:gd name="T3" fmla="*/ 0 h 276"/>
                      <a:gd name="T4" fmla="*/ 1482 w 2908"/>
                      <a:gd name="T5" fmla="*/ 275 h 276"/>
                      <a:gd name="T6" fmla="*/ 0 w 2908"/>
                      <a:gd name="T7" fmla="*/ 0 h 276"/>
                    </a:gdLst>
                    <a:ahLst/>
                    <a:cxnLst>
                      <a:cxn ang="0">
                        <a:pos x="T0" y="T1"/>
                      </a:cxn>
                      <a:cxn ang="0">
                        <a:pos x="T2" y="T3"/>
                      </a:cxn>
                      <a:cxn ang="0">
                        <a:pos x="T4" y="T5"/>
                      </a:cxn>
                      <a:cxn ang="0">
                        <a:pos x="T6" y="T7"/>
                      </a:cxn>
                    </a:cxnLst>
                    <a:rect l="0" t="0" r="r" b="b"/>
                    <a:pathLst>
                      <a:path w="2908" h="276">
                        <a:moveTo>
                          <a:pt x="2907" y="0"/>
                        </a:moveTo>
                        <a:lnTo>
                          <a:pt x="2907" y="0"/>
                        </a:lnTo>
                        <a:cubicBezTo>
                          <a:pt x="2907" y="166"/>
                          <a:pt x="2276" y="275"/>
                          <a:pt x="1482" y="275"/>
                        </a:cubicBezTo>
                        <a:cubicBezTo>
                          <a:pt x="685" y="275"/>
                          <a:pt x="0" y="166"/>
                          <a:pt x="0"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76" name="Freeform 11">
                    <a:extLst>
                      <a:ext uri="{FF2B5EF4-FFF2-40B4-BE49-F238E27FC236}">
                        <a16:creationId xmlns:a16="http://schemas.microsoft.com/office/drawing/2014/main" id="{B00602B8-55F2-4611-BD19-754AC8112ED7}"/>
                      </a:ext>
                    </a:extLst>
                  </p:cNvPr>
                  <p:cNvSpPr>
                    <a:spLocks noChangeArrowheads="1"/>
                  </p:cNvSpPr>
                  <p:nvPr/>
                </p:nvSpPr>
                <p:spPr bwMode="auto">
                  <a:xfrm>
                    <a:off x="4459288" y="5305425"/>
                    <a:ext cx="1046162" cy="119063"/>
                  </a:xfrm>
                  <a:custGeom>
                    <a:avLst/>
                    <a:gdLst>
                      <a:gd name="T0" fmla="*/ 2907 w 2908"/>
                      <a:gd name="T1" fmla="*/ 0 h 331"/>
                      <a:gd name="T2" fmla="*/ 2907 w 2908"/>
                      <a:gd name="T3" fmla="*/ 0 h 331"/>
                      <a:gd name="T4" fmla="*/ 1482 w 2908"/>
                      <a:gd name="T5" fmla="*/ 330 h 331"/>
                      <a:gd name="T6" fmla="*/ 0 w 2908"/>
                      <a:gd name="T7" fmla="*/ 28 h 331"/>
                    </a:gdLst>
                    <a:ahLst/>
                    <a:cxnLst>
                      <a:cxn ang="0">
                        <a:pos x="T0" y="T1"/>
                      </a:cxn>
                      <a:cxn ang="0">
                        <a:pos x="T2" y="T3"/>
                      </a:cxn>
                      <a:cxn ang="0">
                        <a:pos x="T4" y="T5"/>
                      </a:cxn>
                      <a:cxn ang="0">
                        <a:pos x="T6" y="T7"/>
                      </a:cxn>
                    </a:cxnLst>
                    <a:rect l="0" t="0" r="r" b="b"/>
                    <a:pathLst>
                      <a:path w="2908" h="331">
                        <a:moveTo>
                          <a:pt x="2907" y="0"/>
                        </a:moveTo>
                        <a:lnTo>
                          <a:pt x="2907" y="0"/>
                        </a:lnTo>
                        <a:cubicBezTo>
                          <a:pt x="2907" y="165"/>
                          <a:pt x="2276" y="330"/>
                          <a:pt x="1482" y="330"/>
                        </a:cubicBezTo>
                        <a:cubicBezTo>
                          <a:pt x="685" y="330"/>
                          <a:pt x="0" y="220"/>
                          <a:pt x="0" y="28"/>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77" name="Freeform 12">
                    <a:extLst>
                      <a:ext uri="{FF2B5EF4-FFF2-40B4-BE49-F238E27FC236}">
                        <a16:creationId xmlns:a16="http://schemas.microsoft.com/office/drawing/2014/main" id="{F74B258F-D3D5-4633-8FE5-5CBA2951057E}"/>
                      </a:ext>
                    </a:extLst>
                  </p:cNvPr>
                  <p:cNvSpPr>
                    <a:spLocks noChangeArrowheads="1"/>
                  </p:cNvSpPr>
                  <p:nvPr/>
                </p:nvSpPr>
                <p:spPr bwMode="auto">
                  <a:xfrm>
                    <a:off x="4459288" y="4830763"/>
                    <a:ext cx="1046162" cy="790575"/>
                  </a:xfrm>
                  <a:custGeom>
                    <a:avLst/>
                    <a:gdLst>
                      <a:gd name="T0" fmla="*/ 2907 w 2908"/>
                      <a:gd name="T1" fmla="*/ 329 h 2196"/>
                      <a:gd name="T2" fmla="*/ 2907 w 2908"/>
                      <a:gd name="T3" fmla="*/ 329 h 2196"/>
                      <a:gd name="T4" fmla="*/ 1454 w 2908"/>
                      <a:gd name="T5" fmla="*/ 0 h 2196"/>
                      <a:gd name="T6" fmla="*/ 0 w 2908"/>
                      <a:gd name="T7" fmla="*/ 329 h 2196"/>
                      <a:gd name="T8" fmla="*/ 0 w 2908"/>
                      <a:gd name="T9" fmla="*/ 1866 h 2196"/>
                      <a:gd name="T10" fmla="*/ 1454 w 2908"/>
                      <a:gd name="T11" fmla="*/ 2195 h 2196"/>
                      <a:gd name="T12" fmla="*/ 2907 w 2908"/>
                      <a:gd name="T13" fmla="*/ 1866 h 2196"/>
                      <a:gd name="T14" fmla="*/ 2907 w 2908"/>
                      <a:gd name="T15" fmla="*/ 329 h 2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8" h="2196">
                        <a:moveTo>
                          <a:pt x="2907" y="329"/>
                        </a:moveTo>
                        <a:lnTo>
                          <a:pt x="2907" y="329"/>
                        </a:lnTo>
                        <a:cubicBezTo>
                          <a:pt x="2907" y="138"/>
                          <a:pt x="2249" y="0"/>
                          <a:pt x="1454" y="0"/>
                        </a:cubicBezTo>
                        <a:cubicBezTo>
                          <a:pt x="658" y="0"/>
                          <a:pt x="0" y="138"/>
                          <a:pt x="0" y="329"/>
                        </a:cubicBezTo>
                        <a:lnTo>
                          <a:pt x="0" y="1866"/>
                        </a:lnTo>
                        <a:cubicBezTo>
                          <a:pt x="0" y="2058"/>
                          <a:pt x="658" y="2195"/>
                          <a:pt x="1454" y="2195"/>
                        </a:cubicBezTo>
                        <a:cubicBezTo>
                          <a:pt x="2249" y="2195"/>
                          <a:pt x="2907" y="2058"/>
                          <a:pt x="2907" y="1866"/>
                        </a:cubicBezTo>
                        <a:lnTo>
                          <a:pt x="2907" y="32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sp>
              <p:nvSpPr>
                <p:cNvPr id="673" name="Freeform: Shape 672">
                  <a:extLst>
                    <a:ext uri="{FF2B5EF4-FFF2-40B4-BE49-F238E27FC236}">
                      <a16:creationId xmlns:a16="http://schemas.microsoft.com/office/drawing/2014/main" id="{7B6ECA72-8B07-4C10-919B-256741A02786}"/>
                    </a:ext>
                  </a:extLst>
                </p:cNvPr>
                <p:cNvSpPr>
                  <a:spLocks noChangeArrowheads="1"/>
                </p:cNvSpPr>
                <p:nvPr/>
              </p:nvSpPr>
              <p:spPr bwMode="auto">
                <a:xfrm>
                  <a:off x="13914641" y="2103985"/>
                  <a:ext cx="366286" cy="224789"/>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78719"/>
                    <a:gd name="connsiteY0" fmla="*/ 360199 h 360199"/>
                    <a:gd name="connsiteX1" fmla="*/ 342463 w 578719"/>
                    <a:gd name="connsiteY1" fmla="*/ 360199 h 360199"/>
                    <a:gd name="connsiteX2" fmla="*/ 108364 w 578719"/>
                    <a:gd name="connsiteY2" fmla="*/ 360199 h 360199"/>
                    <a:gd name="connsiteX3" fmla="*/ 0 w 578719"/>
                    <a:gd name="connsiteY3" fmla="*/ 247946 h 360199"/>
                    <a:gd name="connsiteX4" fmla="*/ 108364 w 578719"/>
                    <a:gd name="connsiteY4" fmla="*/ 135410 h 360199"/>
                    <a:gd name="connsiteX5" fmla="*/ 131646 w 578719"/>
                    <a:gd name="connsiteY5" fmla="*/ 139505 h 360199"/>
                    <a:gd name="connsiteX6" fmla="*/ 270911 w 578719"/>
                    <a:gd name="connsiteY6" fmla="*/ 85143 h 360199"/>
                    <a:gd name="connsiteX7" fmla="*/ 418077 w 578719"/>
                    <a:gd name="connsiteY7" fmla="*/ 0 h 360199"/>
                    <a:gd name="connsiteX8" fmla="*/ 578719 w 578719"/>
                    <a:gd name="connsiteY8" fmla="*/ 109487 h 360199"/>
                    <a:gd name="connsiteX0" fmla="*/ 366286 w 418077"/>
                    <a:gd name="connsiteY0" fmla="*/ 360199 h 360199"/>
                    <a:gd name="connsiteX1" fmla="*/ 342463 w 418077"/>
                    <a:gd name="connsiteY1" fmla="*/ 360199 h 360199"/>
                    <a:gd name="connsiteX2" fmla="*/ 108364 w 418077"/>
                    <a:gd name="connsiteY2" fmla="*/ 360199 h 360199"/>
                    <a:gd name="connsiteX3" fmla="*/ 0 w 418077"/>
                    <a:gd name="connsiteY3" fmla="*/ 247946 h 360199"/>
                    <a:gd name="connsiteX4" fmla="*/ 108364 w 418077"/>
                    <a:gd name="connsiteY4" fmla="*/ 135410 h 360199"/>
                    <a:gd name="connsiteX5" fmla="*/ 131646 w 418077"/>
                    <a:gd name="connsiteY5" fmla="*/ 139505 h 360199"/>
                    <a:gd name="connsiteX6" fmla="*/ 270911 w 418077"/>
                    <a:gd name="connsiteY6" fmla="*/ 85143 h 360199"/>
                    <a:gd name="connsiteX7" fmla="*/ 418077 w 418077"/>
                    <a:gd name="connsiteY7" fmla="*/ 0 h 360199"/>
                    <a:gd name="connsiteX0" fmla="*/ 366286 w 366286"/>
                    <a:gd name="connsiteY0" fmla="*/ 275056 h 275056"/>
                    <a:gd name="connsiteX1" fmla="*/ 342463 w 366286"/>
                    <a:gd name="connsiteY1" fmla="*/ 275056 h 275056"/>
                    <a:gd name="connsiteX2" fmla="*/ 108364 w 366286"/>
                    <a:gd name="connsiteY2" fmla="*/ 275056 h 275056"/>
                    <a:gd name="connsiteX3" fmla="*/ 0 w 366286"/>
                    <a:gd name="connsiteY3" fmla="*/ 162803 h 275056"/>
                    <a:gd name="connsiteX4" fmla="*/ 108364 w 366286"/>
                    <a:gd name="connsiteY4" fmla="*/ 50267 h 275056"/>
                    <a:gd name="connsiteX5" fmla="*/ 131646 w 366286"/>
                    <a:gd name="connsiteY5" fmla="*/ 54362 h 275056"/>
                    <a:gd name="connsiteX6" fmla="*/ 270911 w 366286"/>
                    <a:gd name="connsiteY6" fmla="*/ 0 h 275056"/>
                    <a:gd name="connsiteX0" fmla="*/ 366286 w 366286"/>
                    <a:gd name="connsiteY0" fmla="*/ 224789 h 224789"/>
                    <a:gd name="connsiteX1" fmla="*/ 342463 w 366286"/>
                    <a:gd name="connsiteY1" fmla="*/ 224789 h 224789"/>
                    <a:gd name="connsiteX2" fmla="*/ 108364 w 366286"/>
                    <a:gd name="connsiteY2" fmla="*/ 224789 h 224789"/>
                    <a:gd name="connsiteX3" fmla="*/ 0 w 366286"/>
                    <a:gd name="connsiteY3" fmla="*/ 112536 h 224789"/>
                    <a:gd name="connsiteX4" fmla="*/ 108364 w 366286"/>
                    <a:gd name="connsiteY4" fmla="*/ 0 h 224789"/>
                    <a:gd name="connsiteX5" fmla="*/ 131646 w 366286"/>
                    <a:gd name="connsiteY5" fmla="*/ 4095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86" h="224789">
                      <a:moveTo>
                        <a:pt x="366286" y="224789"/>
                      </a:moveTo>
                      <a:lnTo>
                        <a:pt x="342463" y="224789"/>
                      </a:lnTo>
                      <a:lnTo>
                        <a:pt x="108364" y="224789"/>
                      </a:lnTo>
                      <a:cubicBezTo>
                        <a:pt x="46422" y="224789"/>
                        <a:pt x="0" y="174522"/>
                        <a:pt x="0" y="112536"/>
                      </a:cubicBezTo>
                      <a:cubicBezTo>
                        <a:pt x="0" y="50549"/>
                        <a:pt x="46422" y="0"/>
                        <a:pt x="108364" y="0"/>
                      </a:cubicBezTo>
                      <a:cubicBezTo>
                        <a:pt x="116125" y="0"/>
                        <a:pt x="127695" y="0"/>
                        <a:pt x="131646" y="4095"/>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cxnSp>
            <p:nvCxnSpPr>
              <p:cNvPr id="625" name="Straight Connector 624">
                <a:extLst>
                  <a:ext uri="{FF2B5EF4-FFF2-40B4-BE49-F238E27FC236}">
                    <a16:creationId xmlns:a16="http://schemas.microsoft.com/office/drawing/2014/main" id="{3CBD47F9-4FF8-4817-9AAE-94E65EBBF9B7}"/>
                  </a:ext>
                </a:extLst>
              </p:cNvPr>
              <p:cNvCxnSpPr>
                <a:cxnSpLocks/>
              </p:cNvCxnSpPr>
              <p:nvPr/>
            </p:nvCxnSpPr>
            <p:spPr>
              <a:xfrm>
                <a:off x="14670264" y="2539468"/>
                <a:ext cx="5502161" cy="0"/>
              </a:xfrm>
              <a:prstGeom prst="line">
                <a:avLst/>
              </a:prstGeom>
              <a:noFill/>
              <a:ln w="12700" cap="flat" cmpd="sng" algn="ctr">
                <a:solidFill>
                  <a:sysClr val="window" lastClr="FFFFFF">
                    <a:alpha val="26000"/>
                  </a:sysClr>
                </a:solidFill>
                <a:prstDash val="solid"/>
                <a:miter lim="800000"/>
              </a:ln>
              <a:effectLst/>
            </p:spPr>
          </p:cxnSp>
          <p:cxnSp>
            <p:nvCxnSpPr>
              <p:cNvPr id="626" name="Straight Connector 625">
                <a:extLst>
                  <a:ext uri="{FF2B5EF4-FFF2-40B4-BE49-F238E27FC236}">
                    <a16:creationId xmlns:a16="http://schemas.microsoft.com/office/drawing/2014/main" id="{9CDBAC4E-6E53-437F-B4FA-FD33B2A4024A}"/>
                  </a:ext>
                </a:extLst>
              </p:cNvPr>
              <p:cNvCxnSpPr>
                <a:cxnSpLocks/>
              </p:cNvCxnSpPr>
              <p:nvPr/>
            </p:nvCxnSpPr>
            <p:spPr>
              <a:xfrm>
                <a:off x="14546450" y="3584668"/>
                <a:ext cx="5625975" cy="0"/>
              </a:xfrm>
              <a:prstGeom prst="line">
                <a:avLst/>
              </a:prstGeom>
              <a:noFill/>
              <a:ln w="12700" cap="flat" cmpd="sng" algn="ctr">
                <a:solidFill>
                  <a:sysClr val="window" lastClr="FFFFFF">
                    <a:alpha val="26000"/>
                  </a:sysClr>
                </a:solidFill>
                <a:prstDash val="solid"/>
                <a:miter lim="800000"/>
              </a:ln>
              <a:effectLst/>
            </p:spPr>
          </p:cxnSp>
          <p:cxnSp>
            <p:nvCxnSpPr>
              <p:cNvPr id="627" name="Straight Connector 626">
                <a:extLst>
                  <a:ext uri="{FF2B5EF4-FFF2-40B4-BE49-F238E27FC236}">
                    <a16:creationId xmlns:a16="http://schemas.microsoft.com/office/drawing/2014/main" id="{8102F5A2-CCDF-43A0-9287-4520B87EB8D9}"/>
                  </a:ext>
                </a:extLst>
              </p:cNvPr>
              <p:cNvCxnSpPr>
                <a:cxnSpLocks/>
              </p:cNvCxnSpPr>
              <p:nvPr/>
            </p:nvCxnSpPr>
            <p:spPr>
              <a:xfrm>
                <a:off x="14831597" y="4629868"/>
                <a:ext cx="5340828" cy="0"/>
              </a:xfrm>
              <a:prstGeom prst="line">
                <a:avLst/>
              </a:prstGeom>
              <a:noFill/>
              <a:ln w="12700" cap="flat" cmpd="sng" algn="ctr">
                <a:solidFill>
                  <a:sysClr val="window" lastClr="FFFFFF">
                    <a:alpha val="26000"/>
                  </a:sysClr>
                </a:solidFill>
                <a:prstDash val="solid"/>
                <a:miter lim="800000"/>
              </a:ln>
              <a:effectLst/>
            </p:spPr>
          </p:cxnSp>
          <p:cxnSp>
            <p:nvCxnSpPr>
              <p:cNvPr id="628" name="Straight Connector 627">
                <a:extLst>
                  <a:ext uri="{FF2B5EF4-FFF2-40B4-BE49-F238E27FC236}">
                    <a16:creationId xmlns:a16="http://schemas.microsoft.com/office/drawing/2014/main" id="{EB918398-55E4-498A-8806-622475D1BAE9}"/>
                  </a:ext>
                </a:extLst>
              </p:cNvPr>
              <p:cNvCxnSpPr>
                <a:cxnSpLocks/>
              </p:cNvCxnSpPr>
              <p:nvPr/>
            </p:nvCxnSpPr>
            <p:spPr>
              <a:xfrm>
                <a:off x="15456319" y="5675068"/>
                <a:ext cx="4716106" cy="0"/>
              </a:xfrm>
              <a:prstGeom prst="line">
                <a:avLst/>
              </a:prstGeom>
              <a:noFill/>
              <a:ln w="12700" cap="flat" cmpd="sng" algn="ctr">
                <a:solidFill>
                  <a:sysClr val="window" lastClr="FFFFFF">
                    <a:alpha val="26000"/>
                  </a:sysClr>
                </a:solidFill>
                <a:prstDash val="solid"/>
                <a:miter lim="800000"/>
              </a:ln>
              <a:effectLst/>
            </p:spPr>
          </p:cxnSp>
          <p:grpSp>
            <p:nvGrpSpPr>
              <p:cNvPr id="629" name="Group 628">
                <a:extLst>
                  <a:ext uri="{FF2B5EF4-FFF2-40B4-BE49-F238E27FC236}">
                    <a16:creationId xmlns:a16="http://schemas.microsoft.com/office/drawing/2014/main" id="{182C8CB8-2161-4523-8614-55307C1D4CED}"/>
                  </a:ext>
                </a:extLst>
              </p:cNvPr>
              <p:cNvGrpSpPr/>
              <p:nvPr/>
            </p:nvGrpSpPr>
            <p:grpSpPr>
              <a:xfrm>
                <a:off x="19200825" y="3855586"/>
                <a:ext cx="724383" cy="497004"/>
                <a:chOff x="2137289" y="2658063"/>
                <a:chExt cx="3423533" cy="2348911"/>
              </a:xfrm>
            </p:grpSpPr>
            <p:sp>
              <p:nvSpPr>
                <p:cNvPr id="660" name="Freeform 11">
                  <a:extLst>
                    <a:ext uri="{FF2B5EF4-FFF2-40B4-BE49-F238E27FC236}">
                      <a16:creationId xmlns:a16="http://schemas.microsoft.com/office/drawing/2014/main" id="{096F49D1-50A8-4181-BB40-191648DBC53D}"/>
                    </a:ext>
                  </a:extLst>
                </p:cNvPr>
                <p:cNvSpPr>
                  <a:spLocks noChangeArrowheads="1"/>
                </p:cNvSpPr>
                <p:nvPr/>
              </p:nvSpPr>
              <p:spPr bwMode="auto">
                <a:xfrm>
                  <a:off x="3694577" y="2658063"/>
                  <a:ext cx="1336673" cy="850020"/>
                </a:xfrm>
                <a:custGeom>
                  <a:avLst/>
                  <a:gdLst>
                    <a:gd name="T0" fmla="*/ 0 w 1817"/>
                    <a:gd name="T1" fmla="*/ 907 h 1157"/>
                    <a:gd name="T2" fmla="*/ 0 w 1817"/>
                    <a:gd name="T3" fmla="*/ 907 h 1157"/>
                    <a:gd name="T4" fmla="*/ 0 w 1817"/>
                    <a:gd name="T5" fmla="*/ 110 h 1157"/>
                    <a:gd name="T6" fmla="*/ 138 w 1817"/>
                    <a:gd name="T7" fmla="*/ 0 h 1157"/>
                    <a:gd name="T8" fmla="*/ 1706 w 1817"/>
                    <a:gd name="T9" fmla="*/ 0 h 1157"/>
                    <a:gd name="T10" fmla="*/ 1816 w 1817"/>
                    <a:gd name="T11" fmla="*/ 110 h 1157"/>
                    <a:gd name="T12" fmla="*/ 1816 w 1817"/>
                    <a:gd name="T13" fmla="*/ 1156 h 1157"/>
                  </a:gdLst>
                  <a:ahLst/>
                  <a:cxnLst>
                    <a:cxn ang="0">
                      <a:pos x="T0" y="T1"/>
                    </a:cxn>
                    <a:cxn ang="0">
                      <a:pos x="T2" y="T3"/>
                    </a:cxn>
                    <a:cxn ang="0">
                      <a:pos x="T4" y="T5"/>
                    </a:cxn>
                    <a:cxn ang="0">
                      <a:pos x="T6" y="T7"/>
                    </a:cxn>
                    <a:cxn ang="0">
                      <a:pos x="T8" y="T9"/>
                    </a:cxn>
                    <a:cxn ang="0">
                      <a:pos x="T10" y="T11"/>
                    </a:cxn>
                    <a:cxn ang="0">
                      <a:pos x="T12" y="T13"/>
                    </a:cxn>
                  </a:cxnLst>
                  <a:rect l="0" t="0" r="r" b="b"/>
                  <a:pathLst>
                    <a:path w="1817" h="1157">
                      <a:moveTo>
                        <a:pt x="0" y="907"/>
                      </a:moveTo>
                      <a:lnTo>
                        <a:pt x="0" y="907"/>
                      </a:lnTo>
                      <a:cubicBezTo>
                        <a:pt x="0" y="110"/>
                        <a:pt x="0" y="110"/>
                        <a:pt x="0" y="110"/>
                      </a:cubicBezTo>
                      <a:cubicBezTo>
                        <a:pt x="0" y="55"/>
                        <a:pt x="55" y="0"/>
                        <a:pt x="138" y="0"/>
                      </a:cubicBezTo>
                      <a:cubicBezTo>
                        <a:pt x="1706" y="0"/>
                        <a:pt x="1706" y="0"/>
                        <a:pt x="1706" y="0"/>
                      </a:cubicBezTo>
                      <a:cubicBezTo>
                        <a:pt x="1760" y="0"/>
                        <a:pt x="1816" y="55"/>
                        <a:pt x="1816" y="110"/>
                      </a:cubicBezTo>
                      <a:cubicBezTo>
                        <a:pt x="1816" y="1156"/>
                        <a:pt x="1816" y="1156"/>
                        <a:pt x="1816" y="1156"/>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1" name="Line 12">
                  <a:extLst>
                    <a:ext uri="{FF2B5EF4-FFF2-40B4-BE49-F238E27FC236}">
                      <a16:creationId xmlns:a16="http://schemas.microsoft.com/office/drawing/2014/main" id="{9872CC0A-9911-45A8-A3E6-7CD0592311CD}"/>
                    </a:ext>
                  </a:extLst>
                </p:cNvPr>
                <p:cNvSpPr>
                  <a:spLocks noChangeShapeType="1"/>
                </p:cNvSpPr>
                <p:nvPr/>
              </p:nvSpPr>
              <p:spPr bwMode="auto">
                <a:xfrm flipH="1">
                  <a:off x="4398601" y="4377570"/>
                  <a:ext cx="392567" cy="324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2" name="Freeform 13">
                  <a:extLst>
                    <a:ext uri="{FF2B5EF4-FFF2-40B4-BE49-F238E27FC236}">
                      <a16:creationId xmlns:a16="http://schemas.microsoft.com/office/drawing/2014/main" id="{59CE9CE8-AB28-4B15-87BB-9B353D70A0E2}"/>
                    </a:ext>
                  </a:extLst>
                </p:cNvPr>
                <p:cNvSpPr>
                  <a:spLocks noChangeArrowheads="1"/>
                </p:cNvSpPr>
                <p:nvPr/>
              </p:nvSpPr>
              <p:spPr bwMode="auto">
                <a:xfrm>
                  <a:off x="3817863" y="2817037"/>
                  <a:ext cx="1073879" cy="687803"/>
                </a:xfrm>
                <a:custGeom>
                  <a:avLst/>
                  <a:gdLst>
                    <a:gd name="T0" fmla="*/ 0 w 1459"/>
                    <a:gd name="T1" fmla="*/ 743 h 937"/>
                    <a:gd name="T2" fmla="*/ 0 w 1459"/>
                    <a:gd name="T3" fmla="*/ 0 h 937"/>
                    <a:gd name="T4" fmla="*/ 1458 w 1459"/>
                    <a:gd name="T5" fmla="*/ 0 h 937"/>
                    <a:gd name="T6" fmla="*/ 1458 w 1459"/>
                    <a:gd name="T7" fmla="*/ 936 h 937"/>
                  </a:gdLst>
                  <a:ahLst/>
                  <a:cxnLst>
                    <a:cxn ang="0">
                      <a:pos x="T0" y="T1"/>
                    </a:cxn>
                    <a:cxn ang="0">
                      <a:pos x="T2" y="T3"/>
                    </a:cxn>
                    <a:cxn ang="0">
                      <a:pos x="T4" y="T5"/>
                    </a:cxn>
                    <a:cxn ang="0">
                      <a:pos x="T6" y="T7"/>
                    </a:cxn>
                  </a:cxnLst>
                  <a:rect l="0" t="0" r="r" b="b"/>
                  <a:pathLst>
                    <a:path w="1459" h="937">
                      <a:moveTo>
                        <a:pt x="0" y="743"/>
                      </a:moveTo>
                      <a:lnTo>
                        <a:pt x="0" y="0"/>
                      </a:lnTo>
                      <a:lnTo>
                        <a:pt x="1458" y="0"/>
                      </a:lnTo>
                      <a:lnTo>
                        <a:pt x="1458" y="936"/>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3" name="Line 14">
                  <a:extLst>
                    <a:ext uri="{FF2B5EF4-FFF2-40B4-BE49-F238E27FC236}">
                      <a16:creationId xmlns:a16="http://schemas.microsoft.com/office/drawing/2014/main" id="{853ADA0A-0987-4AE5-9E10-D2975D9FF138}"/>
                    </a:ext>
                  </a:extLst>
                </p:cNvPr>
                <p:cNvSpPr>
                  <a:spLocks noChangeShapeType="1"/>
                </p:cNvSpPr>
                <p:nvPr/>
              </p:nvSpPr>
              <p:spPr bwMode="auto">
                <a:xfrm flipH="1">
                  <a:off x="4398601" y="4092067"/>
                  <a:ext cx="392567" cy="324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4" name="Freeform 15">
                  <a:extLst>
                    <a:ext uri="{FF2B5EF4-FFF2-40B4-BE49-F238E27FC236}">
                      <a16:creationId xmlns:a16="http://schemas.microsoft.com/office/drawing/2014/main" id="{990A0286-0B9C-4F74-BF87-3473B7DDD85A}"/>
                    </a:ext>
                  </a:extLst>
                </p:cNvPr>
                <p:cNvSpPr>
                  <a:spLocks noChangeArrowheads="1"/>
                </p:cNvSpPr>
                <p:nvPr/>
              </p:nvSpPr>
              <p:spPr bwMode="auto">
                <a:xfrm>
                  <a:off x="2380614" y="3345866"/>
                  <a:ext cx="2005009" cy="1437249"/>
                </a:xfrm>
                <a:custGeom>
                  <a:avLst/>
                  <a:gdLst>
                    <a:gd name="T0" fmla="*/ 2724 w 2725"/>
                    <a:gd name="T1" fmla="*/ 1044 h 1953"/>
                    <a:gd name="T2" fmla="*/ 2724 w 2725"/>
                    <a:gd name="T3" fmla="*/ 1044 h 1953"/>
                    <a:gd name="T4" fmla="*/ 2724 w 2725"/>
                    <a:gd name="T5" fmla="*/ 1952 h 1953"/>
                    <a:gd name="T6" fmla="*/ 0 w 2725"/>
                    <a:gd name="T7" fmla="*/ 1952 h 1953"/>
                    <a:gd name="T8" fmla="*/ 0 w 2725"/>
                    <a:gd name="T9" fmla="*/ 137 h 1953"/>
                    <a:gd name="T10" fmla="*/ 138 w 2725"/>
                    <a:gd name="T11" fmla="*/ 0 h 1953"/>
                    <a:gd name="T12" fmla="*/ 2586 w 2725"/>
                    <a:gd name="T13" fmla="*/ 0 h 1953"/>
                    <a:gd name="T14" fmla="*/ 2724 w 2725"/>
                    <a:gd name="T15" fmla="*/ 137 h 1953"/>
                    <a:gd name="T16" fmla="*/ 2724 w 2725"/>
                    <a:gd name="T17" fmla="*/ 1044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5" h="1953">
                      <a:moveTo>
                        <a:pt x="2724" y="1044"/>
                      </a:moveTo>
                      <a:lnTo>
                        <a:pt x="2724" y="1044"/>
                      </a:lnTo>
                      <a:cubicBezTo>
                        <a:pt x="2724" y="1952"/>
                        <a:pt x="2724" y="1952"/>
                        <a:pt x="2724" y="1952"/>
                      </a:cubicBezTo>
                      <a:cubicBezTo>
                        <a:pt x="0" y="1952"/>
                        <a:pt x="0" y="1952"/>
                        <a:pt x="0" y="1952"/>
                      </a:cubicBezTo>
                      <a:cubicBezTo>
                        <a:pt x="0" y="137"/>
                        <a:pt x="0" y="137"/>
                        <a:pt x="0" y="137"/>
                      </a:cubicBezTo>
                      <a:cubicBezTo>
                        <a:pt x="0" y="54"/>
                        <a:pt x="56" y="0"/>
                        <a:pt x="138" y="0"/>
                      </a:cubicBezTo>
                      <a:cubicBezTo>
                        <a:pt x="2586" y="0"/>
                        <a:pt x="2586" y="0"/>
                        <a:pt x="2586" y="0"/>
                      </a:cubicBezTo>
                      <a:cubicBezTo>
                        <a:pt x="2668" y="0"/>
                        <a:pt x="2724" y="54"/>
                        <a:pt x="2724" y="137"/>
                      </a:cubicBezTo>
                      <a:cubicBezTo>
                        <a:pt x="2724" y="1044"/>
                        <a:pt x="2724" y="1044"/>
                        <a:pt x="2724" y="1044"/>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5" name="Freeform 16">
                  <a:extLst>
                    <a:ext uri="{FF2B5EF4-FFF2-40B4-BE49-F238E27FC236}">
                      <a16:creationId xmlns:a16="http://schemas.microsoft.com/office/drawing/2014/main" id="{3874C47D-3F70-4EDC-B52E-262E9E8EB14C}"/>
                    </a:ext>
                  </a:extLst>
                </p:cNvPr>
                <p:cNvSpPr>
                  <a:spLocks noChangeArrowheads="1"/>
                </p:cNvSpPr>
                <p:nvPr/>
              </p:nvSpPr>
              <p:spPr bwMode="auto">
                <a:xfrm>
                  <a:off x="2523366" y="3485374"/>
                  <a:ext cx="1719506" cy="1154989"/>
                </a:xfrm>
                <a:custGeom>
                  <a:avLst/>
                  <a:gdLst>
                    <a:gd name="T0" fmla="*/ 0 w 2339"/>
                    <a:gd name="T1" fmla="*/ 1569 h 1570"/>
                    <a:gd name="T2" fmla="*/ 0 w 2339"/>
                    <a:gd name="T3" fmla="*/ 0 h 1570"/>
                    <a:gd name="T4" fmla="*/ 2338 w 2339"/>
                    <a:gd name="T5" fmla="*/ 0 h 1570"/>
                    <a:gd name="T6" fmla="*/ 2338 w 2339"/>
                    <a:gd name="T7" fmla="*/ 1569 h 1570"/>
                    <a:gd name="T8" fmla="*/ 0 w 2339"/>
                    <a:gd name="T9" fmla="*/ 1569 h 1570"/>
                  </a:gdLst>
                  <a:ahLst/>
                  <a:cxnLst>
                    <a:cxn ang="0">
                      <a:pos x="T0" y="T1"/>
                    </a:cxn>
                    <a:cxn ang="0">
                      <a:pos x="T2" y="T3"/>
                    </a:cxn>
                    <a:cxn ang="0">
                      <a:pos x="T4" y="T5"/>
                    </a:cxn>
                    <a:cxn ang="0">
                      <a:pos x="T6" y="T7"/>
                    </a:cxn>
                    <a:cxn ang="0">
                      <a:pos x="T8" y="T9"/>
                    </a:cxn>
                  </a:cxnLst>
                  <a:rect l="0" t="0" r="r" b="b"/>
                  <a:pathLst>
                    <a:path w="2339" h="1570">
                      <a:moveTo>
                        <a:pt x="0" y="1569"/>
                      </a:moveTo>
                      <a:lnTo>
                        <a:pt x="0" y="0"/>
                      </a:lnTo>
                      <a:lnTo>
                        <a:pt x="2338" y="0"/>
                      </a:lnTo>
                      <a:lnTo>
                        <a:pt x="2338" y="1569"/>
                      </a:lnTo>
                      <a:lnTo>
                        <a:pt x="0" y="156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6" name="Freeform 17">
                  <a:extLst>
                    <a:ext uri="{FF2B5EF4-FFF2-40B4-BE49-F238E27FC236}">
                      <a16:creationId xmlns:a16="http://schemas.microsoft.com/office/drawing/2014/main" id="{C66BB01A-CECD-4764-A660-466622A6AA79}"/>
                    </a:ext>
                  </a:extLst>
                </p:cNvPr>
                <p:cNvSpPr>
                  <a:spLocks noChangeArrowheads="1"/>
                </p:cNvSpPr>
                <p:nvPr/>
              </p:nvSpPr>
              <p:spPr bwMode="auto">
                <a:xfrm>
                  <a:off x="2137289" y="4783115"/>
                  <a:ext cx="2511128" cy="223859"/>
                </a:xfrm>
                <a:custGeom>
                  <a:avLst/>
                  <a:gdLst>
                    <a:gd name="T0" fmla="*/ 3301 w 3412"/>
                    <a:gd name="T1" fmla="*/ 0 h 303"/>
                    <a:gd name="T2" fmla="*/ 3301 w 3412"/>
                    <a:gd name="T3" fmla="*/ 0 h 303"/>
                    <a:gd name="T4" fmla="*/ 2118 w 3412"/>
                    <a:gd name="T5" fmla="*/ 0 h 303"/>
                    <a:gd name="T6" fmla="*/ 2008 w 3412"/>
                    <a:gd name="T7" fmla="*/ 55 h 303"/>
                    <a:gd name="T8" fmla="*/ 1431 w 3412"/>
                    <a:gd name="T9" fmla="*/ 55 h 303"/>
                    <a:gd name="T10" fmla="*/ 1320 w 3412"/>
                    <a:gd name="T11" fmla="*/ 0 h 303"/>
                    <a:gd name="T12" fmla="*/ 138 w 3412"/>
                    <a:gd name="T13" fmla="*/ 0 h 303"/>
                    <a:gd name="T14" fmla="*/ 0 w 3412"/>
                    <a:gd name="T15" fmla="*/ 110 h 303"/>
                    <a:gd name="T16" fmla="*/ 0 w 3412"/>
                    <a:gd name="T17" fmla="*/ 192 h 303"/>
                    <a:gd name="T18" fmla="*/ 138 w 3412"/>
                    <a:gd name="T19" fmla="*/ 302 h 303"/>
                    <a:gd name="T20" fmla="*/ 3301 w 3412"/>
                    <a:gd name="T21" fmla="*/ 302 h 303"/>
                    <a:gd name="T22" fmla="*/ 3411 w 3412"/>
                    <a:gd name="T23" fmla="*/ 192 h 303"/>
                    <a:gd name="T24" fmla="*/ 3411 w 3412"/>
                    <a:gd name="T25" fmla="*/ 110 h 303"/>
                    <a:gd name="T26" fmla="*/ 3301 w 3412"/>
                    <a:gd name="T2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2" h="303">
                      <a:moveTo>
                        <a:pt x="3301" y="0"/>
                      </a:moveTo>
                      <a:lnTo>
                        <a:pt x="3301" y="0"/>
                      </a:lnTo>
                      <a:cubicBezTo>
                        <a:pt x="2118" y="0"/>
                        <a:pt x="2118" y="0"/>
                        <a:pt x="2118" y="0"/>
                      </a:cubicBezTo>
                      <a:cubicBezTo>
                        <a:pt x="2118" y="0"/>
                        <a:pt x="2091" y="55"/>
                        <a:pt x="2008" y="55"/>
                      </a:cubicBezTo>
                      <a:cubicBezTo>
                        <a:pt x="1431" y="55"/>
                        <a:pt x="1431" y="55"/>
                        <a:pt x="1431" y="55"/>
                      </a:cubicBezTo>
                      <a:cubicBezTo>
                        <a:pt x="1348" y="55"/>
                        <a:pt x="1320" y="0"/>
                        <a:pt x="1320" y="0"/>
                      </a:cubicBezTo>
                      <a:cubicBezTo>
                        <a:pt x="138" y="0"/>
                        <a:pt x="138" y="0"/>
                        <a:pt x="138" y="0"/>
                      </a:cubicBezTo>
                      <a:cubicBezTo>
                        <a:pt x="56" y="0"/>
                        <a:pt x="0" y="55"/>
                        <a:pt x="0" y="110"/>
                      </a:cubicBezTo>
                      <a:cubicBezTo>
                        <a:pt x="0" y="192"/>
                        <a:pt x="0" y="192"/>
                        <a:pt x="0" y="192"/>
                      </a:cubicBezTo>
                      <a:cubicBezTo>
                        <a:pt x="0" y="275"/>
                        <a:pt x="56" y="302"/>
                        <a:pt x="138" y="302"/>
                      </a:cubicBezTo>
                      <a:cubicBezTo>
                        <a:pt x="3301" y="302"/>
                        <a:pt x="3301" y="302"/>
                        <a:pt x="3301" y="302"/>
                      </a:cubicBezTo>
                      <a:cubicBezTo>
                        <a:pt x="3356" y="302"/>
                        <a:pt x="3411" y="275"/>
                        <a:pt x="3411" y="192"/>
                      </a:cubicBezTo>
                      <a:cubicBezTo>
                        <a:pt x="3411" y="110"/>
                        <a:pt x="3411" y="110"/>
                        <a:pt x="3411" y="110"/>
                      </a:cubicBezTo>
                      <a:cubicBezTo>
                        <a:pt x="3411" y="55"/>
                        <a:pt x="3356" y="0"/>
                        <a:pt x="3301"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7" name="Freeform 19">
                  <a:extLst>
                    <a:ext uri="{FF2B5EF4-FFF2-40B4-BE49-F238E27FC236}">
                      <a16:creationId xmlns:a16="http://schemas.microsoft.com/office/drawing/2014/main" id="{A75E051C-6C4C-46C6-B885-922192B45D84}"/>
                    </a:ext>
                  </a:extLst>
                </p:cNvPr>
                <p:cNvSpPr>
                  <a:spLocks noChangeArrowheads="1"/>
                </p:cNvSpPr>
                <p:nvPr/>
              </p:nvSpPr>
              <p:spPr bwMode="auto">
                <a:xfrm>
                  <a:off x="4901474" y="3647591"/>
                  <a:ext cx="525585" cy="869486"/>
                </a:xfrm>
                <a:custGeom>
                  <a:avLst/>
                  <a:gdLst>
                    <a:gd name="T0" fmla="*/ 715 w 716"/>
                    <a:gd name="T1" fmla="*/ 0 h 1184"/>
                    <a:gd name="T2" fmla="*/ 715 w 716"/>
                    <a:gd name="T3" fmla="*/ 1183 h 1184"/>
                    <a:gd name="T4" fmla="*/ 0 w 716"/>
                    <a:gd name="T5" fmla="*/ 1183 h 1184"/>
                    <a:gd name="T6" fmla="*/ 0 w 716"/>
                    <a:gd name="T7" fmla="*/ 0 h 1184"/>
                    <a:gd name="T8" fmla="*/ 715 w 716"/>
                    <a:gd name="T9" fmla="*/ 0 h 1184"/>
                  </a:gdLst>
                  <a:ahLst/>
                  <a:cxnLst>
                    <a:cxn ang="0">
                      <a:pos x="T0" y="T1"/>
                    </a:cxn>
                    <a:cxn ang="0">
                      <a:pos x="T2" y="T3"/>
                    </a:cxn>
                    <a:cxn ang="0">
                      <a:pos x="T4" y="T5"/>
                    </a:cxn>
                    <a:cxn ang="0">
                      <a:pos x="T6" y="T7"/>
                    </a:cxn>
                    <a:cxn ang="0">
                      <a:pos x="T8" y="T9"/>
                    </a:cxn>
                  </a:cxnLst>
                  <a:rect l="0" t="0" r="r" b="b"/>
                  <a:pathLst>
                    <a:path w="716" h="1184">
                      <a:moveTo>
                        <a:pt x="715" y="0"/>
                      </a:moveTo>
                      <a:lnTo>
                        <a:pt x="715" y="1183"/>
                      </a:lnTo>
                      <a:lnTo>
                        <a:pt x="0" y="1183"/>
                      </a:lnTo>
                      <a:lnTo>
                        <a:pt x="0" y="0"/>
                      </a:lnTo>
                      <a:lnTo>
                        <a:pt x="715" y="0"/>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8" name="Freeform 33">
                  <a:extLst>
                    <a:ext uri="{FF2B5EF4-FFF2-40B4-BE49-F238E27FC236}">
                      <a16:creationId xmlns:a16="http://schemas.microsoft.com/office/drawing/2014/main" id="{29C6A9DE-17EF-4057-8B87-DFFAA88D5DF1}"/>
                    </a:ext>
                  </a:extLst>
                </p:cNvPr>
                <p:cNvSpPr>
                  <a:spLocks noChangeArrowheads="1"/>
                </p:cNvSpPr>
                <p:nvPr/>
              </p:nvSpPr>
              <p:spPr bwMode="auto">
                <a:xfrm>
                  <a:off x="4791910" y="3508083"/>
                  <a:ext cx="768912" cy="1236099"/>
                </a:xfrm>
                <a:custGeom>
                  <a:avLst/>
                  <a:gdLst>
                    <a:gd name="T0" fmla="*/ 138 w 1046"/>
                    <a:gd name="T1" fmla="*/ 0 h 1678"/>
                    <a:gd name="T2" fmla="*/ 138 w 1046"/>
                    <a:gd name="T3" fmla="*/ 0 h 1678"/>
                    <a:gd name="T4" fmla="*/ 0 w 1046"/>
                    <a:gd name="T5" fmla="*/ 110 h 1678"/>
                    <a:gd name="T6" fmla="*/ 0 w 1046"/>
                    <a:gd name="T7" fmla="*/ 1567 h 1678"/>
                    <a:gd name="T8" fmla="*/ 138 w 1046"/>
                    <a:gd name="T9" fmla="*/ 1677 h 1678"/>
                    <a:gd name="T10" fmla="*/ 935 w 1046"/>
                    <a:gd name="T11" fmla="*/ 1677 h 1678"/>
                    <a:gd name="T12" fmla="*/ 1045 w 1046"/>
                    <a:gd name="T13" fmla="*/ 1567 h 1678"/>
                    <a:gd name="T14" fmla="*/ 1045 w 1046"/>
                    <a:gd name="T15" fmla="*/ 110 h 1678"/>
                    <a:gd name="T16" fmla="*/ 935 w 1046"/>
                    <a:gd name="T17" fmla="*/ 0 h 1678"/>
                    <a:gd name="T18" fmla="*/ 138 w 1046"/>
                    <a:gd name="T19"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678">
                      <a:moveTo>
                        <a:pt x="138" y="0"/>
                      </a:moveTo>
                      <a:lnTo>
                        <a:pt x="138" y="0"/>
                      </a:lnTo>
                      <a:cubicBezTo>
                        <a:pt x="55" y="0"/>
                        <a:pt x="0" y="54"/>
                        <a:pt x="0" y="110"/>
                      </a:cubicBezTo>
                      <a:cubicBezTo>
                        <a:pt x="0" y="191"/>
                        <a:pt x="0" y="1567"/>
                        <a:pt x="0" y="1567"/>
                      </a:cubicBezTo>
                      <a:cubicBezTo>
                        <a:pt x="0" y="1650"/>
                        <a:pt x="55" y="1677"/>
                        <a:pt x="138" y="1677"/>
                      </a:cubicBezTo>
                      <a:cubicBezTo>
                        <a:pt x="935" y="1677"/>
                        <a:pt x="935" y="1677"/>
                        <a:pt x="935" y="1677"/>
                      </a:cubicBezTo>
                      <a:cubicBezTo>
                        <a:pt x="990" y="1677"/>
                        <a:pt x="1045" y="1650"/>
                        <a:pt x="1045" y="1567"/>
                      </a:cubicBezTo>
                      <a:cubicBezTo>
                        <a:pt x="1045" y="1484"/>
                        <a:pt x="1045" y="110"/>
                        <a:pt x="1045" y="110"/>
                      </a:cubicBezTo>
                      <a:cubicBezTo>
                        <a:pt x="1045" y="54"/>
                        <a:pt x="990" y="0"/>
                        <a:pt x="935" y="0"/>
                      </a:cubicBezTo>
                      <a:lnTo>
                        <a:pt x="138" y="0"/>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69" name="Oval 668">
                  <a:extLst>
                    <a:ext uri="{FF2B5EF4-FFF2-40B4-BE49-F238E27FC236}">
                      <a16:creationId xmlns:a16="http://schemas.microsoft.com/office/drawing/2014/main" id="{82804092-B93C-441A-9334-FC37725A19A2}"/>
                    </a:ext>
                  </a:extLst>
                </p:cNvPr>
                <p:cNvSpPr/>
                <p:nvPr/>
              </p:nvSpPr>
              <p:spPr bwMode="auto">
                <a:xfrm>
                  <a:off x="5122090" y="4562497"/>
                  <a:ext cx="93435" cy="93435"/>
                </a:xfrm>
                <a:prstGeom prst="ellipse">
                  <a:avLst/>
                </a:prstGeom>
                <a:noFill/>
                <a:ln w="12700" cap="rnd" cmpd="sng" algn="ctr">
                  <a:solidFill>
                    <a:sysClr val="window" lastClr="FFFFFF"/>
                  </a:solidFill>
                  <a:prstDash val="solid"/>
                  <a:round/>
                  <a:headEnd type="none" w="med" len="med"/>
                  <a:tailEnd type="none" w="med" len="med"/>
                </a:ln>
                <a:effectLst/>
              </p:spPr>
              <p:txBody>
                <a:bodyPr vert="horz" wrap="square" lIns="54128" tIns="27064" rIns="54128" bIns="27064" numCol="1" rtlCol="0" anchor="t" anchorCtr="0" compatLnSpc="1">
                  <a:prstTxWarp prst="textNoShape">
                    <a:avLst/>
                  </a:prstTxWarp>
                </a:bodyPr>
                <a:lstStyle/>
                <a:p>
                  <a:pPr marL="0" marR="0" lvl="0" indent="0" defTabSz="270662" eaLnBrk="1" fontAlgn="base" latinLnBrk="0" hangingPunct="0">
                    <a:lnSpc>
                      <a:spcPct val="93000"/>
                    </a:lnSpc>
                    <a:spcBef>
                      <a:spcPct val="0"/>
                    </a:spcBef>
                    <a:spcAft>
                      <a:spcPct val="0"/>
                    </a:spcAft>
                    <a:buClr>
                      <a:srgbClr val="000000"/>
                    </a:buClr>
                    <a:buSzPct val="100000"/>
                    <a:buFontTx/>
                    <a:buNone/>
                    <a:tabLst/>
                    <a:defRPr/>
                  </a:pPr>
                  <a:endParaRPr kumimoji="0" lang="en-US" sz="1200" b="0" i="0" u="none" strike="noStrike" kern="0" cap="none" spc="0" normalizeH="0" baseline="0" noProof="0" dirty="0">
                    <a:ln>
                      <a:noFill/>
                    </a:ln>
                    <a:solidFill>
                      <a:prstClr val="black"/>
                    </a:solidFill>
                    <a:effectLst/>
                    <a:uLnTx/>
                    <a:uFillTx/>
                    <a:latin typeface="Arial" charset="0"/>
                    <a:ea typeface="SimSun" charset="0"/>
                    <a:cs typeface="SimSun" charset="0"/>
                  </a:endParaRPr>
                </a:p>
              </p:txBody>
            </p:sp>
          </p:grpSp>
          <p:grpSp>
            <p:nvGrpSpPr>
              <p:cNvPr id="630" name="Group 4">
                <a:extLst>
                  <a:ext uri="{FF2B5EF4-FFF2-40B4-BE49-F238E27FC236}">
                    <a16:creationId xmlns:a16="http://schemas.microsoft.com/office/drawing/2014/main" id="{80679D6F-9037-414A-BA40-68F3CE2663F9}"/>
                  </a:ext>
                </a:extLst>
              </p:cNvPr>
              <p:cNvGrpSpPr>
                <a:grpSpLocks noChangeAspect="1"/>
              </p:cNvGrpSpPr>
              <p:nvPr/>
            </p:nvGrpSpPr>
            <p:grpSpPr bwMode="auto">
              <a:xfrm>
                <a:off x="19196548" y="4875993"/>
                <a:ext cx="732937" cy="435089"/>
                <a:chOff x="8741" y="2663"/>
                <a:chExt cx="696" cy="455"/>
              </a:xfrm>
              <a:solidFill>
                <a:sysClr val="window" lastClr="FFFFFF"/>
              </a:solidFill>
              <a:effectLst>
                <a:outerShdw dir="2700000" algn="tl" rotWithShape="0">
                  <a:sysClr val="window" lastClr="FFFFFF"/>
                </a:outerShdw>
              </a:effectLst>
            </p:grpSpPr>
            <p:sp>
              <p:nvSpPr>
                <p:cNvPr id="644" name="Freeform 5">
                  <a:extLst>
                    <a:ext uri="{FF2B5EF4-FFF2-40B4-BE49-F238E27FC236}">
                      <a16:creationId xmlns:a16="http://schemas.microsoft.com/office/drawing/2014/main" id="{70AC1DD1-AE75-47DB-AFDB-C560B9DA24A8}"/>
                    </a:ext>
                  </a:extLst>
                </p:cNvPr>
                <p:cNvSpPr>
                  <a:spLocks/>
                </p:cNvSpPr>
                <p:nvPr/>
              </p:nvSpPr>
              <p:spPr bwMode="auto">
                <a:xfrm>
                  <a:off x="8901"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7"/>
                        <a:pt x="0" y="15"/>
                      </a:cubicBezTo>
                      <a:cubicBezTo>
                        <a:pt x="0" y="3"/>
                        <a:pt x="0" y="3"/>
                        <a:pt x="0" y="3"/>
                      </a:cubicBezTo>
                      <a:cubicBezTo>
                        <a:pt x="0" y="1"/>
                        <a:pt x="1" y="0"/>
                        <a:pt x="3" y="0"/>
                      </a:cubicBezTo>
                      <a:cubicBezTo>
                        <a:pt x="5" y="0"/>
                        <a:pt x="6" y="1"/>
                        <a:pt x="6" y="3"/>
                      </a:cubicBezTo>
                      <a:cubicBezTo>
                        <a:pt x="6" y="15"/>
                        <a:pt x="6" y="15"/>
                        <a:pt x="6" y="15"/>
                      </a:cubicBezTo>
                      <a:cubicBezTo>
                        <a:pt x="6" y="17"/>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5" name="Freeform 6">
                  <a:extLst>
                    <a:ext uri="{FF2B5EF4-FFF2-40B4-BE49-F238E27FC236}">
                      <a16:creationId xmlns:a16="http://schemas.microsoft.com/office/drawing/2014/main" id="{CD3F7CE7-608F-494D-BB9A-B975B6E4E667}"/>
                    </a:ext>
                  </a:extLst>
                </p:cNvPr>
                <p:cNvSpPr>
                  <a:spLocks/>
                </p:cNvSpPr>
                <p:nvPr/>
              </p:nvSpPr>
              <p:spPr bwMode="auto">
                <a:xfrm>
                  <a:off x="8874" y="3023"/>
                  <a:ext cx="67" cy="95"/>
                </a:xfrm>
                <a:custGeom>
                  <a:avLst/>
                  <a:gdLst>
                    <a:gd name="T0" fmla="*/ 3 w 32"/>
                    <a:gd name="T1" fmla="*/ 45 h 45"/>
                    <a:gd name="T2" fmla="*/ 0 w 32"/>
                    <a:gd name="T3" fmla="*/ 42 h 45"/>
                    <a:gd name="T4" fmla="*/ 0 w 32"/>
                    <a:gd name="T5" fmla="*/ 17 h 45"/>
                    <a:gd name="T6" fmla="*/ 15 w 32"/>
                    <a:gd name="T7" fmla="*/ 4 h 45"/>
                    <a:gd name="T8" fmla="*/ 25 w 32"/>
                    <a:gd name="T9" fmla="*/ 4 h 45"/>
                    <a:gd name="T10" fmla="*/ 26 w 32"/>
                    <a:gd name="T11" fmla="*/ 3 h 45"/>
                    <a:gd name="T12" fmla="*/ 29 w 32"/>
                    <a:gd name="T13" fmla="*/ 1 h 45"/>
                    <a:gd name="T14" fmla="*/ 32 w 32"/>
                    <a:gd name="T15" fmla="*/ 4 h 45"/>
                    <a:gd name="T16" fmla="*/ 26 w 32"/>
                    <a:gd name="T17" fmla="*/ 10 h 45"/>
                    <a:gd name="T18" fmla="*/ 15 w 32"/>
                    <a:gd name="T19" fmla="*/ 10 h 45"/>
                    <a:gd name="T20" fmla="*/ 6 w 32"/>
                    <a:gd name="T21" fmla="*/ 17 h 45"/>
                    <a:gd name="T22" fmla="*/ 6 w 32"/>
                    <a:gd name="T23" fmla="*/ 42 h 45"/>
                    <a:gd name="T24" fmla="*/ 3 w 32"/>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5">
                      <a:moveTo>
                        <a:pt x="3" y="45"/>
                      </a:moveTo>
                      <a:cubicBezTo>
                        <a:pt x="1" y="45"/>
                        <a:pt x="0" y="44"/>
                        <a:pt x="0" y="42"/>
                      </a:cubicBezTo>
                      <a:cubicBezTo>
                        <a:pt x="0" y="17"/>
                        <a:pt x="0" y="17"/>
                        <a:pt x="0" y="17"/>
                      </a:cubicBezTo>
                      <a:cubicBezTo>
                        <a:pt x="0" y="7"/>
                        <a:pt x="10" y="4"/>
                        <a:pt x="15" y="4"/>
                      </a:cubicBezTo>
                      <a:cubicBezTo>
                        <a:pt x="25" y="4"/>
                        <a:pt x="25" y="4"/>
                        <a:pt x="25" y="4"/>
                      </a:cubicBezTo>
                      <a:cubicBezTo>
                        <a:pt x="25" y="4"/>
                        <a:pt x="26" y="4"/>
                        <a:pt x="26" y="3"/>
                      </a:cubicBezTo>
                      <a:cubicBezTo>
                        <a:pt x="26" y="2"/>
                        <a:pt x="28" y="0"/>
                        <a:pt x="29" y="1"/>
                      </a:cubicBezTo>
                      <a:cubicBezTo>
                        <a:pt x="31" y="1"/>
                        <a:pt x="32" y="2"/>
                        <a:pt x="32" y="4"/>
                      </a:cubicBezTo>
                      <a:cubicBezTo>
                        <a:pt x="32" y="7"/>
                        <a:pt x="29" y="10"/>
                        <a:pt x="26" y="10"/>
                      </a:cubicBezTo>
                      <a:cubicBezTo>
                        <a:pt x="15" y="10"/>
                        <a:pt x="15" y="10"/>
                        <a:pt x="15" y="10"/>
                      </a:cubicBezTo>
                      <a:cubicBezTo>
                        <a:pt x="14" y="10"/>
                        <a:pt x="6" y="10"/>
                        <a:pt x="6" y="17"/>
                      </a:cubicBezTo>
                      <a:cubicBezTo>
                        <a:pt x="6" y="42"/>
                        <a:pt x="6" y="42"/>
                        <a:pt x="6" y="42"/>
                      </a:cubicBezTo>
                      <a:cubicBezTo>
                        <a:pt x="6" y="44"/>
                        <a:pt x="5" y="45"/>
                        <a:pt x="3" y="45"/>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6" name="Freeform 7">
                  <a:extLst>
                    <a:ext uri="{FF2B5EF4-FFF2-40B4-BE49-F238E27FC236}">
                      <a16:creationId xmlns:a16="http://schemas.microsoft.com/office/drawing/2014/main" id="{8FFCF90F-0FD2-41A7-B404-B39C1509F339}"/>
                    </a:ext>
                  </a:extLst>
                </p:cNvPr>
                <p:cNvSpPr>
                  <a:spLocks/>
                </p:cNvSpPr>
                <p:nvPr/>
              </p:nvSpPr>
              <p:spPr bwMode="auto">
                <a:xfrm>
                  <a:off x="8990" y="3080"/>
                  <a:ext cx="12"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2" y="18"/>
                        <a:pt x="0" y="16"/>
                        <a:pt x="0" y="15"/>
                      </a:cubicBezTo>
                      <a:cubicBezTo>
                        <a:pt x="0" y="3"/>
                        <a:pt x="0" y="3"/>
                        <a:pt x="0" y="3"/>
                      </a:cubicBezTo>
                      <a:cubicBezTo>
                        <a:pt x="0" y="1"/>
                        <a:pt x="2" y="0"/>
                        <a:pt x="3" y="0"/>
                      </a:cubicBezTo>
                      <a:cubicBezTo>
                        <a:pt x="5" y="0"/>
                        <a:pt x="6" y="1"/>
                        <a:pt x="6" y="3"/>
                      </a:cubicBezTo>
                      <a:cubicBezTo>
                        <a:pt x="6" y="15"/>
                        <a:pt x="6" y="15"/>
                        <a:pt x="6" y="15"/>
                      </a:cubicBezTo>
                      <a:cubicBezTo>
                        <a:pt x="6" y="16"/>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7" name="Freeform 8">
                  <a:extLst>
                    <a:ext uri="{FF2B5EF4-FFF2-40B4-BE49-F238E27FC236}">
                      <a16:creationId xmlns:a16="http://schemas.microsoft.com/office/drawing/2014/main" id="{88C1CE74-6985-4746-A0A9-AB5CF5486121}"/>
                    </a:ext>
                  </a:extLst>
                </p:cNvPr>
                <p:cNvSpPr>
                  <a:spLocks/>
                </p:cNvSpPr>
                <p:nvPr/>
              </p:nvSpPr>
              <p:spPr bwMode="auto">
                <a:xfrm>
                  <a:off x="8965" y="3025"/>
                  <a:ext cx="40" cy="19"/>
                </a:xfrm>
                <a:custGeom>
                  <a:avLst/>
                  <a:gdLst>
                    <a:gd name="T0" fmla="*/ 6 w 19"/>
                    <a:gd name="T1" fmla="*/ 9 h 9"/>
                    <a:gd name="T2" fmla="*/ 2 w 19"/>
                    <a:gd name="T3" fmla="*/ 7 h 9"/>
                    <a:gd name="T4" fmla="*/ 0 w 19"/>
                    <a:gd name="T5" fmla="*/ 3 h 9"/>
                    <a:gd name="T6" fmla="*/ 3 w 19"/>
                    <a:gd name="T7" fmla="*/ 0 h 9"/>
                    <a:gd name="T8" fmla="*/ 3 w 19"/>
                    <a:gd name="T9" fmla="*/ 0 h 9"/>
                    <a:gd name="T10" fmla="*/ 6 w 19"/>
                    <a:gd name="T11" fmla="*/ 3 h 9"/>
                    <a:gd name="T12" fmla="*/ 6 w 19"/>
                    <a:gd name="T13" fmla="*/ 3 h 9"/>
                    <a:gd name="T14" fmla="*/ 16 w 19"/>
                    <a:gd name="T15" fmla="*/ 3 h 9"/>
                    <a:gd name="T16" fmla="*/ 19 w 19"/>
                    <a:gd name="T17" fmla="*/ 6 h 9"/>
                    <a:gd name="T18" fmla="*/ 16 w 19"/>
                    <a:gd name="T19" fmla="*/ 9 h 9"/>
                    <a:gd name="T20" fmla="*/ 6 w 19"/>
                    <a:gd name="T21" fmla="*/ 9 h 9"/>
                    <a:gd name="T22" fmla="*/ 6 w 19"/>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9"/>
                      </a:moveTo>
                      <a:cubicBezTo>
                        <a:pt x="5" y="9"/>
                        <a:pt x="3" y="9"/>
                        <a:pt x="2" y="7"/>
                      </a:cubicBezTo>
                      <a:cubicBezTo>
                        <a:pt x="1" y="6"/>
                        <a:pt x="0" y="5"/>
                        <a:pt x="0" y="3"/>
                      </a:cubicBezTo>
                      <a:cubicBezTo>
                        <a:pt x="0" y="1"/>
                        <a:pt x="1" y="0"/>
                        <a:pt x="3" y="0"/>
                      </a:cubicBezTo>
                      <a:cubicBezTo>
                        <a:pt x="3" y="0"/>
                        <a:pt x="3" y="0"/>
                        <a:pt x="3" y="0"/>
                      </a:cubicBezTo>
                      <a:cubicBezTo>
                        <a:pt x="5" y="0"/>
                        <a:pt x="6" y="1"/>
                        <a:pt x="6" y="3"/>
                      </a:cubicBezTo>
                      <a:cubicBezTo>
                        <a:pt x="6" y="3"/>
                        <a:pt x="6" y="3"/>
                        <a:pt x="6" y="3"/>
                      </a:cubicBezTo>
                      <a:cubicBezTo>
                        <a:pt x="16" y="3"/>
                        <a:pt x="16" y="3"/>
                        <a:pt x="16" y="3"/>
                      </a:cubicBezTo>
                      <a:cubicBezTo>
                        <a:pt x="18" y="3"/>
                        <a:pt x="19" y="4"/>
                        <a:pt x="19" y="6"/>
                      </a:cubicBezTo>
                      <a:cubicBezTo>
                        <a:pt x="19" y="8"/>
                        <a:pt x="18" y="9"/>
                        <a:pt x="16" y="9"/>
                      </a:cubicBezTo>
                      <a:cubicBezTo>
                        <a:pt x="6" y="9"/>
                        <a:pt x="6" y="9"/>
                        <a:pt x="6" y="9"/>
                      </a:cubicBezTo>
                      <a:cubicBezTo>
                        <a:pt x="6" y="9"/>
                        <a:pt x="6" y="9"/>
                        <a:pt x="6" y="9"/>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8" name="Freeform 9">
                  <a:extLst>
                    <a:ext uri="{FF2B5EF4-FFF2-40B4-BE49-F238E27FC236}">
                      <a16:creationId xmlns:a16="http://schemas.microsoft.com/office/drawing/2014/main" id="{EB3E401B-4E4C-4AF6-B4ED-225D0D0C8F7E}"/>
                    </a:ext>
                  </a:extLst>
                </p:cNvPr>
                <p:cNvSpPr>
                  <a:spLocks noEditPoints="1"/>
                </p:cNvSpPr>
                <p:nvPr/>
              </p:nvSpPr>
              <p:spPr bwMode="auto">
                <a:xfrm>
                  <a:off x="8910" y="2919"/>
                  <a:ext cx="84" cy="95"/>
                </a:xfrm>
                <a:custGeom>
                  <a:avLst/>
                  <a:gdLst>
                    <a:gd name="T0" fmla="*/ 20 w 40"/>
                    <a:gd name="T1" fmla="*/ 45 h 45"/>
                    <a:gd name="T2" fmla="*/ 0 w 40"/>
                    <a:gd name="T3" fmla="*/ 23 h 45"/>
                    <a:gd name="T4" fmla="*/ 20 w 40"/>
                    <a:gd name="T5" fmla="*/ 0 h 45"/>
                    <a:gd name="T6" fmla="*/ 40 w 40"/>
                    <a:gd name="T7" fmla="*/ 23 h 45"/>
                    <a:gd name="T8" fmla="*/ 20 w 40"/>
                    <a:gd name="T9" fmla="*/ 45 h 45"/>
                    <a:gd name="T10" fmla="*/ 20 w 40"/>
                    <a:gd name="T11" fmla="*/ 6 h 45"/>
                    <a:gd name="T12" fmla="*/ 6 w 40"/>
                    <a:gd name="T13" fmla="*/ 23 h 45"/>
                    <a:gd name="T14" fmla="*/ 20 w 40"/>
                    <a:gd name="T15" fmla="*/ 39 h 45"/>
                    <a:gd name="T16" fmla="*/ 34 w 40"/>
                    <a:gd name="T17" fmla="*/ 23 h 45"/>
                    <a:gd name="T18" fmla="*/ 20 w 40"/>
                    <a:gd name="T1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5">
                      <a:moveTo>
                        <a:pt x="20" y="45"/>
                      </a:moveTo>
                      <a:cubicBezTo>
                        <a:pt x="9" y="45"/>
                        <a:pt x="0" y="35"/>
                        <a:pt x="0" y="23"/>
                      </a:cubicBezTo>
                      <a:cubicBezTo>
                        <a:pt x="0" y="10"/>
                        <a:pt x="9" y="0"/>
                        <a:pt x="20" y="0"/>
                      </a:cubicBezTo>
                      <a:cubicBezTo>
                        <a:pt x="31" y="0"/>
                        <a:pt x="40" y="10"/>
                        <a:pt x="40" y="23"/>
                      </a:cubicBezTo>
                      <a:cubicBezTo>
                        <a:pt x="40" y="35"/>
                        <a:pt x="31" y="45"/>
                        <a:pt x="20" y="45"/>
                      </a:cubicBezTo>
                      <a:close/>
                      <a:moveTo>
                        <a:pt x="20" y="6"/>
                      </a:moveTo>
                      <a:cubicBezTo>
                        <a:pt x="12" y="6"/>
                        <a:pt x="6" y="14"/>
                        <a:pt x="6" y="23"/>
                      </a:cubicBezTo>
                      <a:cubicBezTo>
                        <a:pt x="6" y="32"/>
                        <a:pt x="12" y="39"/>
                        <a:pt x="20" y="39"/>
                      </a:cubicBezTo>
                      <a:cubicBezTo>
                        <a:pt x="28" y="39"/>
                        <a:pt x="34" y="32"/>
                        <a:pt x="34" y="23"/>
                      </a:cubicBezTo>
                      <a:cubicBezTo>
                        <a:pt x="34" y="14"/>
                        <a:pt x="28" y="6"/>
                        <a:pt x="20"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9" name="Freeform 10">
                  <a:extLst>
                    <a:ext uri="{FF2B5EF4-FFF2-40B4-BE49-F238E27FC236}">
                      <a16:creationId xmlns:a16="http://schemas.microsoft.com/office/drawing/2014/main" id="{25A54E1A-701A-4CC4-A7E0-9CF25EC7B767}"/>
                    </a:ext>
                  </a:extLst>
                </p:cNvPr>
                <p:cNvSpPr>
                  <a:spLocks/>
                </p:cNvSpPr>
                <p:nvPr/>
              </p:nvSpPr>
              <p:spPr bwMode="auto">
                <a:xfrm>
                  <a:off x="9222"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7"/>
                        <a:pt x="0" y="15"/>
                      </a:cubicBezTo>
                      <a:cubicBezTo>
                        <a:pt x="0" y="3"/>
                        <a:pt x="0" y="3"/>
                        <a:pt x="0" y="3"/>
                      </a:cubicBezTo>
                      <a:cubicBezTo>
                        <a:pt x="0" y="1"/>
                        <a:pt x="1" y="0"/>
                        <a:pt x="3" y="0"/>
                      </a:cubicBezTo>
                      <a:cubicBezTo>
                        <a:pt x="5" y="0"/>
                        <a:pt x="6" y="1"/>
                        <a:pt x="6" y="3"/>
                      </a:cubicBezTo>
                      <a:cubicBezTo>
                        <a:pt x="6" y="15"/>
                        <a:pt x="6" y="15"/>
                        <a:pt x="6" y="15"/>
                      </a:cubicBezTo>
                      <a:cubicBezTo>
                        <a:pt x="6" y="17"/>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0" name="Freeform 11">
                  <a:extLst>
                    <a:ext uri="{FF2B5EF4-FFF2-40B4-BE49-F238E27FC236}">
                      <a16:creationId xmlns:a16="http://schemas.microsoft.com/office/drawing/2014/main" id="{41895395-609E-4037-9FFF-F085DAD00FA7}"/>
                    </a:ext>
                  </a:extLst>
                </p:cNvPr>
                <p:cNvSpPr>
                  <a:spLocks/>
                </p:cNvSpPr>
                <p:nvPr/>
              </p:nvSpPr>
              <p:spPr bwMode="auto">
                <a:xfrm>
                  <a:off x="9220" y="3023"/>
                  <a:ext cx="42" cy="21"/>
                </a:xfrm>
                <a:custGeom>
                  <a:avLst/>
                  <a:gdLst>
                    <a:gd name="T0" fmla="*/ 3 w 20"/>
                    <a:gd name="T1" fmla="*/ 10 h 10"/>
                    <a:gd name="T2" fmla="*/ 0 w 20"/>
                    <a:gd name="T3" fmla="*/ 7 h 10"/>
                    <a:gd name="T4" fmla="*/ 3 w 20"/>
                    <a:gd name="T5" fmla="*/ 4 h 10"/>
                    <a:gd name="T6" fmla="*/ 13 w 20"/>
                    <a:gd name="T7" fmla="*/ 4 h 10"/>
                    <a:gd name="T8" fmla="*/ 14 w 20"/>
                    <a:gd name="T9" fmla="*/ 3 h 10"/>
                    <a:gd name="T10" fmla="*/ 17 w 20"/>
                    <a:gd name="T11" fmla="*/ 1 h 10"/>
                    <a:gd name="T12" fmla="*/ 20 w 20"/>
                    <a:gd name="T13" fmla="*/ 4 h 10"/>
                    <a:gd name="T14" fmla="*/ 13 w 20"/>
                    <a:gd name="T15" fmla="*/ 10 h 10"/>
                    <a:gd name="T16" fmla="*/ 3 w 2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3" y="10"/>
                      </a:moveTo>
                      <a:cubicBezTo>
                        <a:pt x="1" y="10"/>
                        <a:pt x="0" y="9"/>
                        <a:pt x="0" y="7"/>
                      </a:cubicBezTo>
                      <a:cubicBezTo>
                        <a:pt x="0" y="5"/>
                        <a:pt x="1" y="4"/>
                        <a:pt x="3" y="4"/>
                      </a:cubicBezTo>
                      <a:cubicBezTo>
                        <a:pt x="13" y="4"/>
                        <a:pt x="13" y="4"/>
                        <a:pt x="13" y="4"/>
                      </a:cubicBezTo>
                      <a:cubicBezTo>
                        <a:pt x="13" y="4"/>
                        <a:pt x="14" y="4"/>
                        <a:pt x="14" y="3"/>
                      </a:cubicBezTo>
                      <a:cubicBezTo>
                        <a:pt x="14" y="2"/>
                        <a:pt x="15" y="0"/>
                        <a:pt x="17" y="1"/>
                      </a:cubicBezTo>
                      <a:cubicBezTo>
                        <a:pt x="19" y="1"/>
                        <a:pt x="20" y="2"/>
                        <a:pt x="20" y="4"/>
                      </a:cubicBezTo>
                      <a:cubicBezTo>
                        <a:pt x="20" y="7"/>
                        <a:pt x="16" y="10"/>
                        <a:pt x="13" y="10"/>
                      </a:cubicBezTo>
                      <a:lnTo>
                        <a:pt x="3" y="10"/>
                      </a:ln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1" name="Freeform 12">
                  <a:extLst>
                    <a:ext uri="{FF2B5EF4-FFF2-40B4-BE49-F238E27FC236}">
                      <a16:creationId xmlns:a16="http://schemas.microsoft.com/office/drawing/2014/main" id="{41E29AA1-D6FB-4BFD-9C7F-777DB4EB37C8}"/>
                    </a:ext>
                  </a:extLst>
                </p:cNvPr>
                <p:cNvSpPr>
                  <a:spLocks/>
                </p:cNvSpPr>
                <p:nvPr/>
              </p:nvSpPr>
              <p:spPr bwMode="auto">
                <a:xfrm>
                  <a:off x="9310"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6"/>
                        <a:pt x="0" y="15"/>
                      </a:cubicBezTo>
                      <a:cubicBezTo>
                        <a:pt x="0" y="3"/>
                        <a:pt x="0" y="3"/>
                        <a:pt x="0" y="3"/>
                      </a:cubicBezTo>
                      <a:cubicBezTo>
                        <a:pt x="0" y="1"/>
                        <a:pt x="1" y="0"/>
                        <a:pt x="3" y="0"/>
                      </a:cubicBezTo>
                      <a:cubicBezTo>
                        <a:pt x="5" y="0"/>
                        <a:pt x="6" y="1"/>
                        <a:pt x="6" y="3"/>
                      </a:cubicBezTo>
                      <a:cubicBezTo>
                        <a:pt x="6" y="15"/>
                        <a:pt x="6" y="15"/>
                        <a:pt x="6" y="15"/>
                      </a:cubicBezTo>
                      <a:cubicBezTo>
                        <a:pt x="6" y="16"/>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2" name="Freeform 13">
                  <a:extLst>
                    <a:ext uri="{FF2B5EF4-FFF2-40B4-BE49-F238E27FC236}">
                      <a16:creationId xmlns:a16="http://schemas.microsoft.com/office/drawing/2014/main" id="{CA9F49C9-2CB5-4F9E-AE9C-E8C3C54157E1}"/>
                    </a:ext>
                  </a:extLst>
                </p:cNvPr>
                <p:cNvSpPr>
                  <a:spLocks/>
                </p:cNvSpPr>
                <p:nvPr/>
              </p:nvSpPr>
              <p:spPr bwMode="auto">
                <a:xfrm>
                  <a:off x="9285" y="3025"/>
                  <a:ext cx="66" cy="93"/>
                </a:xfrm>
                <a:custGeom>
                  <a:avLst/>
                  <a:gdLst>
                    <a:gd name="T0" fmla="*/ 28 w 31"/>
                    <a:gd name="T1" fmla="*/ 44 h 44"/>
                    <a:gd name="T2" fmla="*/ 25 w 31"/>
                    <a:gd name="T3" fmla="*/ 41 h 44"/>
                    <a:gd name="T4" fmla="*/ 25 w 31"/>
                    <a:gd name="T5" fmla="*/ 16 h 44"/>
                    <a:gd name="T6" fmla="*/ 16 w 31"/>
                    <a:gd name="T7" fmla="*/ 9 h 44"/>
                    <a:gd name="T8" fmla="*/ 6 w 31"/>
                    <a:gd name="T9" fmla="*/ 9 h 44"/>
                    <a:gd name="T10" fmla="*/ 2 w 31"/>
                    <a:gd name="T11" fmla="*/ 7 h 44"/>
                    <a:gd name="T12" fmla="*/ 0 w 31"/>
                    <a:gd name="T13" fmla="*/ 3 h 44"/>
                    <a:gd name="T14" fmla="*/ 3 w 31"/>
                    <a:gd name="T15" fmla="*/ 0 h 44"/>
                    <a:gd name="T16" fmla="*/ 3 w 31"/>
                    <a:gd name="T17" fmla="*/ 0 h 44"/>
                    <a:gd name="T18" fmla="*/ 6 w 31"/>
                    <a:gd name="T19" fmla="*/ 3 h 44"/>
                    <a:gd name="T20" fmla="*/ 6 w 31"/>
                    <a:gd name="T21" fmla="*/ 3 h 44"/>
                    <a:gd name="T22" fmla="*/ 16 w 31"/>
                    <a:gd name="T23" fmla="*/ 3 h 44"/>
                    <a:gd name="T24" fmla="*/ 31 w 31"/>
                    <a:gd name="T25" fmla="*/ 16 h 44"/>
                    <a:gd name="T26" fmla="*/ 31 w 31"/>
                    <a:gd name="T27" fmla="*/ 41 h 44"/>
                    <a:gd name="T28" fmla="*/ 28 w 31"/>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4">
                      <a:moveTo>
                        <a:pt x="28" y="44"/>
                      </a:moveTo>
                      <a:cubicBezTo>
                        <a:pt x="27" y="44"/>
                        <a:pt x="25" y="43"/>
                        <a:pt x="25" y="41"/>
                      </a:cubicBezTo>
                      <a:cubicBezTo>
                        <a:pt x="25" y="16"/>
                        <a:pt x="25" y="16"/>
                        <a:pt x="25" y="16"/>
                      </a:cubicBezTo>
                      <a:cubicBezTo>
                        <a:pt x="25" y="9"/>
                        <a:pt x="16" y="9"/>
                        <a:pt x="16" y="9"/>
                      </a:cubicBezTo>
                      <a:cubicBezTo>
                        <a:pt x="6" y="9"/>
                        <a:pt x="6" y="9"/>
                        <a:pt x="6" y="9"/>
                      </a:cubicBezTo>
                      <a:cubicBezTo>
                        <a:pt x="5" y="9"/>
                        <a:pt x="3" y="9"/>
                        <a:pt x="2" y="7"/>
                      </a:cubicBezTo>
                      <a:cubicBezTo>
                        <a:pt x="1" y="6"/>
                        <a:pt x="0" y="5"/>
                        <a:pt x="0" y="3"/>
                      </a:cubicBezTo>
                      <a:cubicBezTo>
                        <a:pt x="0" y="1"/>
                        <a:pt x="1" y="0"/>
                        <a:pt x="3" y="0"/>
                      </a:cubicBezTo>
                      <a:cubicBezTo>
                        <a:pt x="3" y="0"/>
                        <a:pt x="3" y="0"/>
                        <a:pt x="3" y="0"/>
                      </a:cubicBezTo>
                      <a:cubicBezTo>
                        <a:pt x="4" y="0"/>
                        <a:pt x="6" y="1"/>
                        <a:pt x="6" y="3"/>
                      </a:cubicBezTo>
                      <a:cubicBezTo>
                        <a:pt x="6" y="3"/>
                        <a:pt x="6" y="3"/>
                        <a:pt x="6" y="3"/>
                      </a:cubicBezTo>
                      <a:cubicBezTo>
                        <a:pt x="16" y="3"/>
                        <a:pt x="16" y="3"/>
                        <a:pt x="16" y="3"/>
                      </a:cubicBezTo>
                      <a:cubicBezTo>
                        <a:pt x="21" y="3"/>
                        <a:pt x="31" y="6"/>
                        <a:pt x="31" y="16"/>
                      </a:cubicBezTo>
                      <a:cubicBezTo>
                        <a:pt x="31" y="41"/>
                        <a:pt x="31" y="41"/>
                        <a:pt x="31" y="41"/>
                      </a:cubicBezTo>
                      <a:cubicBezTo>
                        <a:pt x="31" y="43"/>
                        <a:pt x="30" y="44"/>
                        <a:pt x="28" y="44"/>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3" name="Freeform 14">
                  <a:extLst>
                    <a:ext uri="{FF2B5EF4-FFF2-40B4-BE49-F238E27FC236}">
                      <a16:creationId xmlns:a16="http://schemas.microsoft.com/office/drawing/2014/main" id="{60161333-6106-43A5-8B71-DE7A520BAB03}"/>
                    </a:ext>
                  </a:extLst>
                </p:cNvPr>
                <p:cNvSpPr>
                  <a:spLocks noEditPoints="1"/>
                </p:cNvSpPr>
                <p:nvPr/>
              </p:nvSpPr>
              <p:spPr bwMode="auto">
                <a:xfrm>
                  <a:off x="9230" y="2919"/>
                  <a:ext cx="85" cy="95"/>
                </a:xfrm>
                <a:custGeom>
                  <a:avLst/>
                  <a:gdLst>
                    <a:gd name="T0" fmla="*/ 20 w 40"/>
                    <a:gd name="T1" fmla="*/ 45 h 45"/>
                    <a:gd name="T2" fmla="*/ 0 w 40"/>
                    <a:gd name="T3" fmla="*/ 23 h 45"/>
                    <a:gd name="T4" fmla="*/ 20 w 40"/>
                    <a:gd name="T5" fmla="*/ 0 h 45"/>
                    <a:gd name="T6" fmla="*/ 40 w 40"/>
                    <a:gd name="T7" fmla="*/ 23 h 45"/>
                    <a:gd name="T8" fmla="*/ 20 w 40"/>
                    <a:gd name="T9" fmla="*/ 45 h 45"/>
                    <a:gd name="T10" fmla="*/ 20 w 40"/>
                    <a:gd name="T11" fmla="*/ 6 h 45"/>
                    <a:gd name="T12" fmla="*/ 6 w 40"/>
                    <a:gd name="T13" fmla="*/ 23 h 45"/>
                    <a:gd name="T14" fmla="*/ 20 w 40"/>
                    <a:gd name="T15" fmla="*/ 39 h 45"/>
                    <a:gd name="T16" fmla="*/ 34 w 40"/>
                    <a:gd name="T17" fmla="*/ 23 h 45"/>
                    <a:gd name="T18" fmla="*/ 20 w 40"/>
                    <a:gd name="T1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5">
                      <a:moveTo>
                        <a:pt x="20" y="45"/>
                      </a:moveTo>
                      <a:cubicBezTo>
                        <a:pt x="9" y="45"/>
                        <a:pt x="0" y="35"/>
                        <a:pt x="0" y="23"/>
                      </a:cubicBezTo>
                      <a:cubicBezTo>
                        <a:pt x="0" y="10"/>
                        <a:pt x="9" y="0"/>
                        <a:pt x="20" y="0"/>
                      </a:cubicBezTo>
                      <a:cubicBezTo>
                        <a:pt x="31" y="0"/>
                        <a:pt x="40" y="10"/>
                        <a:pt x="40" y="23"/>
                      </a:cubicBezTo>
                      <a:cubicBezTo>
                        <a:pt x="40" y="35"/>
                        <a:pt x="31" y="45"/>
                        <a:pt x="20" y="45"/>
                      </a:cubicBezTo>
                      <a:close/>
                      <a:moveTo>
                        <a:pt x="20" y="6"/>
                      </a:moveTo>
                      <a:cubicBezTo>
                        <a:pt x="12" y="6"/>
                        <a:pt x="6" y="14"/>
                        <a:pt x="6" y="23"/>
                      </a:cubicBezTo>
                      <a:cubicBezTo>
                        <a:pt x="6" y="32"/>
                        <a:pt x="12" y="39"/>
                        <a:pt x="20" y="39"/>
                      </a:cubicBezTo>
                      <a:cubicBezTo>
                        <a:pt x="28" y="39"/>
                        <a:pt x="34" y="32"/>
                        <a:pt x="34" y="23"/>
                      </a:cubicBezTo>
                      <a:cubicBezTo>
                        <a:pt x="34" y="14"/>
                        <a:pt x="28" y="6"/>
                        <a:pt x="20"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4" name="Freeform 15">
                  <a:extLst>
                    <a:ext uri="{FF2B5EF4-FFF2-40B4-BE49-F238E27FC236}">
                      <a16:creationId xmlns:a16="http://schemas.microsoft.com/office/drawing/2014/main" id="{C16A62C1-05D3-404F-8EB9-FFACC5B06F4A}"/>
                    </a:ext>
                  </a:extLst>
                </p:cNvPr>
                <p:cNvSpPr>
                  <a:spLocks/>
                </p:cNvSpPr>
                <p:nvPr/>
              </p:nvSpPr>
              <p:spPr bwMode="auto">
                <a:xfrm>
                  <a:off x="9047" y="3071"/>
                  <a:ext cx="12" cy="47"/>
                </a:xfrm>
                <a:custGeom>
                  <a:avLst/>
                  <a:gdLst>
                    <a:gd name="T0" fmla="*/ 3 w 6"/>
                    <a:gd name="T1" fmla="*/ 22 h 22"/>
                    <a:gd name="T2" fmla="*/ 0 w 6"/>
                    <a:gd name="T3" fmla="*/ 19 h 22"/>
                    <a:gd name="T4" fmla="*/ 0 w 6"/>
                    <a:gd name="T5" fmla="*/ 3 h 22"/>
                    <a:gd name="T6" fmla="*/ 3 w 6"/>
                    <a:gd name="T7" fmla="*/ 0 h 22"/>
                    <a:gd name="T8" fmla="*/ 6 w 6"/>
                    <a:gd name="T9" fmla="*/ 3 h 22"/>
                    <a:gd name="T10" fmla="*/ 6 w 6"/>
                    <a:gd name="T11" fmla="*/ 19 h 22"/>
                    <a:gd name="T12" fmla="*/ 3 w 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3" y="22"/>
                      </a:moveTo>
                      <a:cubicBezTo>
                        <a:pt x="2" y="22"/>
                        <a:pt x="0" y="21"/>
                        <a:pt x="0" y="19"/>
                      </a:cubicBezTo>
                      <a:cubicBezTo>
                        <a:pt x="0" y="3"/>
                        <a:pt x="0" y="3"/>
                        <a:pt x="0" y="3"/>
                      </a:cubicBezTo>
                      <a:cubicBezTo>
                        <a:pt x="0" y="1"/>
                        <a:pt x="2" y="0"/>
                        <a:pt x="3" y="0"/>
                      </a:cubicBezTo>
                      <a:cubicBezTo>
                        <a:pt x="5" y="0"/>
                        <a:pt x="6" y="1"/>
                        <a:pt x="6" y="3"/>
                      </a:cubicBezTo>
                      <a:cubicBezTo>
                        <a:pt x="6" y="19"/>
                        <a:pt x="6" y="19"/>
                        <a:pt x="6" y="19"/>
                      </a:cubicBezTo>
                      <a:cubicBezTo>
                        <a:pt x="6" y="21"/>
                        <a:pt x="5" y="22"/>
                        <a:pt x="3" y="22"/>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5" name="Freeform 16">
                  <a:extLst>
                    <a:ext uri="{FF2B5EF4-FFF2-40B4-BE49-F238E27FC236}">
                      <a16:creationId xmlns:a16="http://schemas.microsoft.com/office/drawing/2014/main" id="{4C820BC5-3122-40F9-9615-FECCE5ED4B54}"/>
                    </a:ext>
                  </a:extLst>
                </p:cNvPr>
                <p:cNvSpPr>
                  <a:spLocks/>
                </p:cNvSpPr>
                <p:nvPr/>
              </p:nvSpPr>
              <p:spPr bwMode="auto">
                <a:xfrm>
                  <a:off x="9011" y="2997"/>
                  <a:ext cx="86" cy="121"/>
                </a:xfrm>
                <a:custGeom>
                  <a:avLst/>
                  <a:gdLst>
                    <a:gd name="T0" fmla="*/ 3 w 41"/>
                    <a:gd name="T1" fmla="*/ 57 h 57"/>
                    <a:gd name="T2" fmla="*/ 0 w 41"/>
                    <a:gd name="T3" fmla="*/ 54 h 57"/>
                    <a:gd name="T4" fmla="*/ 0 w 41"/>
                    <a:gd name="T5" fmla="*/ 22 h 57"/>
                    <a:gd name="T6" fmla="*/ 19 w 41"/>
                    <a:gd name="T7" fmla="*/ 5 h 57"/>
                    <a:gd name="T8" fmla="*/ 32 w 41"/>
                    <a:gd name="T9" fmla="*/ 5 h 57"/>
                    <a:gd name="T10" fmla="*/ 35 w 41"/>
                    <a:gd name="T11" fmla="*/ 3 h 57"/>
                    <a:gd name="T12" fmla="*/ 38 w 41"/>
                    <a:gd name="T13" fmla="*/ 0 h 57"/>
                    <a:gd name="T14" fmla="*/ 41 w 41"/>
                    <a:gd name="T15" fmla="*/ 4 h 57"/>
                    <a:gd name="T16" fmla="*/ 33 w 41"/>
                    <a:gd name="T17" fmla="*/ 11 h 57"/>
                    <a:gd name="T18" fmla="*/ 19 w 41"/>
                    <a:gd name="T19" fmla="*/ 11 h 57"/>
                    <a:gd name="T20" fmla="*/ 6 w 41"/>
                    <a:gd name="T21" fmla="*/ 22 h 57"/>
                    <a:gd name="T22" fmla="*/ 6 w 41"/>
                    <a:gd name="T23" fmla="*/ 54 h 57"/>
                    <a:gd name="T24" fmla="*/ 3 w 41"/>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7">
                      <a:moveTo>
                        <a:pt x="3" y="57"/>
                      </a:moveTo>
                      <a:cubicBezTo>
                        <a:pt x="1" y="57"/>
                        <a:pt x="0" y="56"/>
                        <a:pt x="0" y="54"/>
                      </a:cubicBezTo>
                      <a:cubicBezTo>
                        <a:pt x="0" y="22"/>
                        <a:pt x="0" y="22"/>
                        <a:pt x="0" y="22"/>
                      </a:cubicBezTo>
                      <a:cubicBezTo>
                        <a:pt x="0" y="8"/>
                        <a:pt x="13" y="5"/>
                        <a:pt x="19" y="5"/>
                      </a:cubicBezTo>
                      <a:cubicBezTo>
                        <a:pt x="32" y="5"/>
                        <a:pt x="32" y="5"/>
                        <a:pt x="32" y="5"/>
                      </a:cubicBezTo>
                      <a:cubicBezTo>
                        <a:pt x="32" y="5"/>
                        <a:pt x="34" y="4"/>
                        <a:pt x="35" y="3"/>
                      </a:cubicBezTo>
                      <a:cubicBezTo>
                        <a:pt x="35" y="2"/>
                        <a:pt x="36" y="1"/>
                        <a:pt x="38" y="0"/>
                      </a:cubicBezTo>
                      <a:cubicBezTo>
                        <a:pt x="39" y="1"/>
                        <a:pt x="41" y="2"/>
                        <a:pt x="41" y="4"/>
                      </a:cubicBezTo>
                      <a:cubicBezTo>
                        <a:pt x="40" y="8"/>
                        <a:pt x="36" y="10"/>
                        <a:pt x="33" y="11"/>
                      </a:cubicBezTo>
                      <a:cubicBezTo>
                        <a:pt x="19" y="11"/>
                        <a:pt x="19" y="11"/>
                        <a:pt x="19" y="11"/>
                      </a:cubicBezTo>
                      <a:cubicBezTo>
                        <a:pt x="18" y="11"/>
                        <a:pt x="6" y="11"/>
                        <a:pt x="6" y="22"/>
                      </a:cubicBezTo>
                      <a:cubicBezTo>
                        <a:pt x="6" y="54"/>
                        <a:pt x="6" y="54"/>
                        <a:pt x="6" y="54"/>
                      </a:cubicBezTo>
                      <a:cubicBezTo>
                        <a:pt x="6" y="56"/>
                        <a:pt x="5" y="57"/>
                        <a:pt x="3" y="57"/>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6" name="Freeform 17">
                  <a:extLst>
                    <a:ext uri="{FF2B5EF4-FFF2-40B4-BE49-F238E27FC236}">
                      <a16:creationId xmlns:a16="http://schemas.microsoft.com/office/drawing/2014/main" id="{4FA8ECBA-BD9F-4E74-B718-24ACC75D1A45}"/>
                    </a:ext>
                  </a:extLst>
                </p:cNvPr>
                <p:cNvSpPr>
                  <a:spLocks/>
                </p:cNvSpPr>
                <p:nvPr/>
              </p:nvSpPr>
              <p:spPr bwMode="auto">
                <a:xfrm>
                  <a:off x="9165" y="3071"/>
                  <a:ext cx="13" cy="45"/>
                </a:xfrm>
                <a:custGeom>
                  <a:avLst/>
                  <a:gdLst>
                    <a:gd name="T0" fmla="*/ 3 w 6"/>
                    <a:gd name="T1" fmla="*/ 21 h 21"/>
                    <a:gd name="T2" fmla="*/ 0 w 6"/>
                    <a:gd name="T3" fmla="*/ 18 h 21"/>
                    <a:gd name="T4" fmla="*/ 0 w 6"/>
                    <a:gd name="T5" fmla="*/ 3 h 21"/>
                    <a:gd name="T6" fmla="*/ 3 w 6"/>
                    <a:gd name="T7" fmla="*/ 0 h 21"/>
                    <a:gd name="T8" fmla="*/ 6 w 6"/>
                    <a:gd name="T9" fmla="*/ 3 h 21"/>
                    <a:gd name="T10" fmla="*/ 6 w 6"/>
                    <a:gd name="T11" fmla="*/ 18 h 21"/>
                    <a:gd name="T12" fmla="*/ 3 w 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3" y="21"/>
                      </a:moveTo>
                      <a:cubicBezTo>
                        <a:pt x="1" y="21"/>
                        <a:pt x="0" y="20"/>
                        <a:pt x="0" y="18"/>
                      </a:cubicBezTo>
                      <a:cubicBezTo>
                        <a:pt x="0" y="3"/>
                        <a:pt x="0" y="3"/>
                        <a:pt x="0" y="3"/>
                      </a:cubicBezTo>
                      <a:cubicBezTo>
                        <a:pt x="0" y="2"/>
                        <a:pt x="1" y="0"/>
                        <a:pt x="3" y="0"/>
                      </a:cubicBezTo>
                      <a:cubicBezTo>
                        <a:pt x="4" y="0"/>
                        <a:pt x="6" y="2"/>
                        <a:pt x="6" y="3"/>
                      </a:cubicBezTo>
                      <a:cubicBezTo>
                        <a:pt x="6" y="18"/>
                        <a:pt x="6" y="18"/>
                        <a:pt x="6" y="18"/>
                      </a:cubicBezTo>
                      <a:cubicBezTo>
                        <a:pt x="6" y="20"/>
                        <a:pt x="4" y="21"/>
                        <a:pt x="3" y="21"/>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7" name="Freeform 18">
                  <a:extLst>
                    <a:ext uri="{FF2B5EF4-FFF2-40B4-BE49-F238E27FC236}">
                      <a16:creationId xmlns:a16="http://schemas.microsoft.com/office/drawing/2014/main" id="{83EE1DAF-77C5-4933-BFE2-5813FC55A915}"/>
                    </a:ext>
                  </a:extLst>
                </p:cNvPr>
                <p:cNvSpPr>
                  <a:spLocks/>
                </p:cNvSpPr>
                <p:nvPr/>
              </p:nvSpPr>
              <p:spPr bwMode="auto">
                <a:xfrm>
                  <a:off x="9131" y="2997"/>
                  <a:ext cx="82" cy="121"/>
                </a:xfrm>
                <a:custGeom>
                  <a:avLst/>
                  <a:gdLst>
                    <a:gd name="T0" fmla="*/ 36 w 39"/>
                    <a:gd name="T1" fmla="*/ 57 h 57"/>
                    <a:gd name="T2" fmla="*/ 33 w 39"/>
                    <a:gd name="T3" fmla="*/ 54 h 57"/>
                    <a:gd name="T4" fmla="*/ 33 w 39"/>
                    <a:gd name="T5" fmla="*/ 22 h 57"/>
                    <a:gd name="T6" fmla="*/ 20 w 39"/>
                    <a:gd name="T7" fmla="*/ 11 h 57"/>
                    <a:gd name="T8" fmla="*/ 7 w 39"/>
                    <a:gd name="T9" fmla="*/ 11 h 57"/>
                    <a:gd name="T10" fmla="*/ 2 w 39"/>
                    <a:gd name="T11" fmla="*/ 9 h 57"/>
                    <a:gd name="T12" fmla="*/ 0 w 39"/>
                    <a:gd name="T13" fmla="*/ 4 h 57"/>
                    <a:gd name="T14" fmla="*/ 3 w 39"/>
                    <a:gd name="T15" fmla="*/ 0 h 57"/>
                    <a:gd name="T16" fmla="*/ 3 w 39"/>
                    <a:gd name="T17" fmla="*/ 0 h 57"/>
                    <a:gd name="T18" fmla="*/ 6 w 39"/>
                    <a:gd name="T19" fmla="*/ 3 h 57"/>
                    <a:gd name="T20" fmla="*/ 6 w 39"/>
                    <a:gd name="T21" fmla="*/ 5 h 57"/>
                    <a:gd name="T22" fmla="*/ 6 w 39"/>
                    <a:gd name="T23" fmla="*/ 5 h 57"/>
                    <a:gd name="T24" fmla="*/ 6 w 39"/>
                    <a:gd name="T25" fmla="*/ 5 h 57"/>
                    <a:gd name="T26" fmla="*/ 20 w 39"/>
                    <a:gd name="T27" fmla="*/ 5 h 57"/>
                    <a:gd name="T28" fmla="*/ 39 w 39"/>
                    <a:gd name="T29" fmla="*/ 22 h 57"/>
                    <a:gd name="T30" fmla="*/ 39 w 39"/>
                    <a:gd name="T31" fmla="*/ 54 h 57"/>
                    <a:gd name="T32" fmla="*/ 36 w 39"/>
                    <a:gd name="T3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7">
                      <a:moveTo>
                        <a:pt x="36" y="57"/>
                      </a:moveTo>
                      <a:cubicBezTo>
                        <a:pt x="34" y="57"/>
                        <a:pt x="33" y="55"/>
                        <a:pt x="33" y="54"/>
                      </a:cubicBezTo>
                      <a:cubicBezTo>
                        <a:pt x="33" y="22"/>
                        <a:pt x="33" y="22"/>
                        <a:pt x="33" y="22"/>
                      </a:cubicBezTo>
                      <a:cubicBezTo>
                        <a:pt x="33" y="11"/>
                        <a:pt x="21" y="11"/>
                        <a:pt x="20" y="11"/>
                      </a:cubicBezTo>
                      <a:cubicBezTo>
                        <a:pt x="7" y="11"/>
                        <a:pt x="7" y="11"/>
                        <a:pt x="7" y="11"/>
                      </a:cubicBezTo>
                      <a:cubicBezTo>
                        <a:pt x="6" y="11"/>
                        <a:pt x="4" y="11"/>
                        <a:pt x="2" y="9"/>
                      </a:cubicBezTo>
                      <a:cubicBezTo>
                        <a:pt x="1" y="8"/>
                        <a:pt x="0" y="6"/>
                        <a:pt x="0" y="4"/>
                      </a:cubicBezTo>
                      <a:cubicBezTo>
                        <a:pt x="0" y="2"/>
                        <a:pt x="1" y="1"/>
                        <a:pt x="3" y="0"/>
                      </a:cubicBezTo>
                      <a:cubicBezTo>
                        <a:pt x="3" y="0"/>
                        <a:pt x="3" y="0"/>
                        <a:pt x="3" y="0"/>
                      </a:cubicBezTo>
                      <a:cubicBezTo>
                        <a:pt x="4" y="0"/>
                        <a:pt x="6" y="2"/>
                        <a:pt x="6" y="3"/>
                      </a:cubicBezTo>
                      <a:cubicBezTo>
                        <a:pt x="6" y="4"/>
                        <a:pt x="6" y="4"/>
                        <a:pt x="6" y="5"/>
                      </a:cubicBezTo>
                      <a:cubicBezTo>
                        <a:pt x="6" y="5"/>
                        <a:pt x="6" y="5"/>
                        <a:pt x="6" y="5"/>
                      </a:cubicBezTo>
                      <a:cubicBezTo>
                        <a:pt x="6" y="5"/>
                        <a:pt x="6" y="5"/>
                        <a:pt x="6" y="5"/>
                      </a:cubicBezTo>
                      <a:cubicBezTo>
                        <a:pt x="20" y="5"/>
                        <a:pt x="20" y="5"/>
                        <a:pt x="20" y="5"/>
                      </a:cubicBezTo>
                      <a:cubicBezTo>
                        <a:pt x="26" y="5"/>
                        <a:pt x="39" y="8"/>
                        <a:pt x="39" y="22"/>
                      </a:cubicBezTo>
                      <a:cubicBezTo>
                        <a:pt x="39" y="54"/>
                        <a:pt x="39" y="54"/>
                        <a:pt x="39" y="54"/>
                      </a:cubicBezTo>
                      <a:cubicBezTo>
                        <a:pt x="39" y="55"/>
                        <a:pt x="38" y="57"/>
                        <a:pt x="36" y="57"/>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8" name="Freeform 19">
                  <a:extLst>
                    <a:ext uri="{FF2B5EF4-FFF2-40B4-BE49-F238E27FC236}">
                      <a16:creationId xmlns:a16="http://schemas.microsoft.com/office/drawing/2014/main" id="{4BEC5E2C-89A7-412D-B85E-788A37391812}"/>
                    </a:ext>
                  </a:extLst>
                </p:cNvPr>
                <p:cNvSpPr>
                  <a:spLocks noEditPoints="1"/>
                </p:cNvSpPr>
                <p:nvPr/>
              </p:nvSpPr>
              <p:spPr bwMode="auto">
                <a:xfrm>
                  <a:off x="9057" y="2868"/>
                  <a:ext cx="110" cy="123"/>
                </a:xfrm>
                <a:custGeom>
                  <a:avLst/>
                  <a:gdLst>
                    <a:gd name="T0" fmla="*/ 26 w 52"/>
                    <a:gd name="T1" fmla="*/ 58 h 58"/>
                    <a:gd name="T2" fmla="*/ 0 w 52"/>
                    <a:gd name="T3" fmla="*/ 29 h 58"/>
                    <a:gd name="T4" fmla="*/ 26 w 52"/>
                    <a:gd name="T5" fmla="*/ 0 h 58"/>
                    <a:gd name="T6" fmla="*/ 52 w 52"/>
                    <a:gd name="T7" fmla="*/ 29 h 58"/>
                    <a:gd name="T8" fmla="*/ 26 w 52"/>
                    <a:gd name="T9" fmla="*/ 58 h 58"/>
                    <a:gd name="T10" fmla="*/ 26 w 52"/>
                    <a:gd name="T11" fmla="*/ 6 h 58"/>
                    <a:gd name="T12" fmla="*/ 6 w 52"/>
                    <a:gd name="T13" fmla="*/ 29 h 58"/>
                    <a:gd name="T14" fmla="*/ 26 w 52"/>
                    <a:gd name="T15" fmla="*/ 52 h 58"/>
                    <a:gd name="T16" fmla="*/ 46 w 52"/>
                    <a:gd name="T17" fmla="*/ 29 h 58"/>
                    <a:gd name="T18" fmla="*/ 26 w 52"/>
                    <a:gd name="T19"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26" y="58"/>
                      </a:moveTo>
                      <a:cubicBezTo>
                        <a:pt x="12" y="58"/>
                        <a:pt x="0" y="45"/>
                        <a:pt x="0" y="29"/>
                      </a:cubicBezTo>
                      <a:cubicBezTo>
                        <a:pt x="0" y="13"/>
                        <a:pt x="12" y="0"/>
                        <a:pt x="26" y="0"/>
                      </a:cubicBezTo>
                      <a:cubicBezTo>
                        <a:pt x="40" y="0"/>
                        <a:pt x="52" y="13"/>
                        <a:pt x="52" y="29"/>
                      </a:cubicBezTo>
                      <a:cubicBezTo>
                        <a:pt x="52" y="45"/>
                        <a:pt x="40" y="58"/>
                        <a:pt x="26" y="58"/>
                      </a:cubicBezTo>
                      <a:close/>
                      <a:moveTo>
                        <a:pt x="26" y="6"/>
                      </a:moveTo>
                      <a:cubicBezTo>
                        <a:pt x="15" y="6"/>
                        <a:pt x="6" y="16"/>
                        <a:pt x="6" y="29"/>
                      </a:cubicBezTo>
                      <a:cubicBezTo>
                        <a:pt x="6" y="41"/>
                        <a:pt x="15" y="52"/>
                        <a:pt x="26" y="52"/>
                      </a:cubicBezTo>
                      <a:cubicBezTo>
                        <a:pt x="37" y="52"/>
                        <a:pt x="46" y="41"/>
                        <a:pt x="46" y="29"/>
                      </a:cubicBezTo>
                      <a:cubicBezTo>
                        <a:pt x="46" y="16"/>
                        <a:pt x="37" y="6"/>
                        <a:pt x="26"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59" name="Freeform 20">
                  <a:extLst>
                    <a:ext uri="{FF2B5EF4-FFF2-40B4-BE49-F238E27FC236}">
                      <a16:creationId xmlns:a16="http://schemas.microsoft.com/office/drawing/2014/main" id="{FC2B5149-F294-4D3F-A55A-37179E71ED6A}"/>
                    </a:ext>
                  </a:extLst>
                </p:cNvPr>
                <p:cNvSpPr>
                  <a:spLocks/>
                </p:cNvSpPr>
                <p:nvPr/>
              </p:nvSpPr>
              <p:spPr bwMode="auto">
                <a:xfrm>
                  <a:off x="8741" y="2663"/>
                  <a:ext cx="696" cy="451"/>
                </a:xfrm>
                <a:custGeom>
                  <a:avLst/>
                  <a:gdLst>
                    <a:gd name="T0" fmla="*/ 43 w 330"/>
                    <a:gd name="T1" fmla="*/ 213 h 213"/>
                    <a:gd name="T2" fmla="*/ 42 w 330"/>
                    <a:gd name="T3" fmla="*/ 213 h 213"/>
                    <a:gd name="T4" fmla="*/ 0 w 330"/>
                    <a:gd name="T5" fmla="*/ 150 h 213"/>
                    <a:gd name="T6" fmla="*/ 38 w 330"/>
                    <a:gd name="T7" fmla="*/ 88 h 213"/>
                    <a:gd name="T8" fmla="*/ 106 w 330"/>
                    <a:gd name="T9" fmla="*/ 22 h 213"/>
                    <a:gd name="T10" fmla="*/ 148 w 330"/>
                    <a:gd name="T11" fmla="*/ 36 h 213"/>
                    <a:gd name="T12" fmla="*/ 211 w 330"/>
                    <a:gd name="T13" fmla="*/ 0 h 213"/>
                    <a:gd name="T14" fmla="*/ 284 w 330"/>
                    <a:gd name="T15" fmla="*/ 73 h 213"/>
                    <a:gd name="T16" fmla="*/ 278 w 330"/>
                    <a:gd name="T17" fmla="*/ 103 h 213"/>
                    <a:gd name="T18" fmla="*/ 330 w 330"/>
                    <a:gd name="T19" fmla="*/ 160 h 213"/>
                    <a:gd name="T20" fmla="*/ 300 w 330"/>
                    <a:gd name="T21" fmla="*/ 211 h 213"/>
                    <a:gd name="T22" fmla="*/ 296 w 330"/>
                    <a:gd name="T23" fmla="*/ 209 h 213"/>
                    <a:gd name="T24" fmla="*/ 297 w 330"/>
                    <a:gd name="T25" fmla="*/ 205 h 213"/>
                    <a:gd name="T26" fmla="*/ 324 w 330"/>
                    <a:gd name="T27" fmla="*/ 160 h 213"/>
                    <a:gd name="T28" fmla="*/ 273 w 330"/>
                    <a:gd name="T29" fmla="*/ 108 h 213"/>
                    <a:gd name="T30" fmla="*/ 271 w 330"/>
                    <a:gd name="T31" fmla="*/ 107 h 213"/>
                    <a:gd name="T32" fmla="*/ 271 w 330"/>
                    <a:gd name="T33" fmla="*/ 104 h 213"/>
                    <a:gd name="T34" fmla="*/ 278 w 330"/>
                    <a:gd name="T35" fmla="*/ 73 h 213"/>
                    <a:gd name="T36" fmla="*/ 211 w 330"/>
                    <a:gd name="T37" fmla="*/ 6 h 213"/>
                    <a:gd name="T38" fmla="*/ 151 w 330"/>
                    <a:gd name="T39" fmla="*/ 42 h 213"/>
                    <a:gd name="T40" fmla="*/ 149 w 330"/>
                    <a:gd name="T41" fmla="*/ 43 h 213"/>
                    <a:gd name="T42" fmla="*/ 147 w 330"/>
                    <a:gd name="T43" fmla="*/ 43 h 213"/>
                    <a:gd name="T44" fmla="*/ 106 w 330"/>
                    <a:gd name="T45" fmla="*/ 28 h 213"/>
                    <a:gd name="T46" fmla="*/ 44 w 330"/>
                    <a:gd name="T47" fmla="*/ 90 h 213"/>
                    <a:gd name="T48" fmla="*/ 42 w 330"/>
                    <a:gd name="T49" fmla="*/ 93 h 213"/>
                    <a:gd name="T50" fmla="*/ 6 w 330"/>
                    <a:gd name="T51" fmla="*/ 150 h 213"/>
                    <a:gd name="T52" fmla="*/ 44 w 330"/>
                    <a:gd name="T53" fmla="*/ 207 h 213"/>
                    <a:gd name="T54" fmla="*/ 46 w 330"/>
                    <a:gd name="T55" fmla="*/ 211 h 213"/>
                    <a:gd name="T56" fmla="*/ 43 w 330"/>
                    <a:gd name="T5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0" h="213">
                      <a:moveTo>
                        <a:pt x="43" y="213"/>
                      </a:moveTo>
                      <a:cubicBezTo>
                        <a:pt x="43" y="213"/>
                        <a:pt x="42" y="213"/>
                        <a:pt x="42" y="213"/>
                      </a:cubicBezTo>
                      <a:cubicBezTo>
                        <a:pt x="16" y="202"/>
                        <a:pt x="0" y="177"/>
                        <a:pt x="0" y="150"/>
                      </a:cubicBezTo>
                      <a:cubicBezTo>
                        <a:pt x="0" y="124"/>
                        <a:pt x="15" y="100"/>
                        <a:pt x="38" y="88"/>
                      </a:cubicBezTo>
                      <a:cubicBezTo>
                        <a:pt x="39" y="52"/>
                        <a:pt x="69" y="22"/>
                        <a:pt x="106" y="22"/>
                      </a:cubicBezTo>
                      <a:cubicBezTo>
                        <a:pt x="121" y="22"/>
                        <a:pt x="136" y="27"/>
                        <a:pt x="148" y="36"/>
                      </a:cubicBezTo>
                      <a:cubicBezTo>
                        <a:pt x="161" y="14"/>
                        <a:pt x="185" y="0"/>
                        <a:pt x="211" y="0"/>
                      </a:cubicBezTo>
                      <a:cubicBezTo>
                        <a:pt x="251" y="0"/>
                        <a:pt x="284" y="33"/>
                        <a:pt x="284" y="73"/>
                      </a:cubicBezTo>
                      <a:cubicBezTo>
                        <a:pt x="284" y="84"/>
                        <a:pt x="282" y="93"/>
                        <a:pt x="278" y="103"/>
                      </a:cubicBezTo>
                      <a:cubicBezTo>
                        <a:pt x="307" y="106"/>
                        <a:pt x="330" y="130"/>
                        <a:pt x="330" y="160"/>
                      </a:cubicBezTo>
                      <a:cubicBezTo>
                        <a:pt x="330" y="181"/>
                        <a:pt x="318" y="200"/>
                        <a:pt x="300" y="211"/>
                      </a:cubicBezTo>
                      <a:cubicBezTo>
                        <a:pt x="299" y="211"/>
                        <a:pt x="297" y="211"/>
                        <a:pt x="296" y="209"/>
                      </a:cubicBezTo>
                      <a:cubicBezTo>
                        <a:pt x="295" y="208"/>
                        <a:pt x="296" y="206"/>
                        <a:pt x="297" y="205"/>
                      </a:cubicBezTo>
                      <a:cubicBezTo>
                        <a:pt x="314" y="196"/>
                        <a:pt x="324" y="179"/>
                        <a:pt x="324" y="160"/>
                      </a:cubicBezTo>
                      <a:cubicBezTo>
                        <a:pt x="324" y="132"/>
                        <a:pt x="302" y="109"/>
                        <a:pt x="273" y="108"/>
                      </a:cubicBezTo>
                      <a:cubicBezTo>
                        <a:pt x="272" y="108"/>
                        <a:pt x="272" y="108"/>
                        <a:pt x="271" y="107"/>
                      </a:cubicBezTo>
                      <a:cubicBezTo>
                        <a:pt x="270" y="106"/>
                        <a:pt x="270" y="105"/>
                        <a:pt x="271" y="104"/>
                      </a:cubicBezTo>
                      <a:cubicBezTo>
                        <a:pt x="276" y="94"/>
                        <a:pt x="278" y="84"/>
                        <a:pt x="278" y="73"/>
                      </a:cubicBezTo>
                      <a:cubicBezTo>
                        <a:pt x="278" y="36"/>
                        <a:pt x="248" y="6"/>
                        <a:pt x="211" y="6"/>
                      </a:cubicBezTo>
                      <a:cubicBezTo>
                        <a:pt x="186" y="6"/>
                        <a:pt x="163" y="20"/>
                        <a:pt x="151" y="42"/>
                      </a:cubicBezTo>
                      <a:cubicBezTo>
                        <a:pt x="151" y="43"/>
                        <a:pt x="150" y="43"/>
                        <a:pt x="149" y="43"/>
                      </a:cubicBezTo>
                      <a:cubicBezTo>
                        <a:pt x="148" y="43"/>
                        <a:pt x="147" y="43"/>
                        <a:pt x="147" y="43"/>
                      </a:cubicBezTo>
                      <a:cubicBezTo>
                        <a:pt x="135" y="33"/>
                        <a:pt x="121" y="28"/>
                        <a:pt x="106" y="28"/>
                      </a:cubicBezTo>
                      <a:cubicBezTo>
                        <a:pt x="72" y="28"/>
                        <a:pt x="44" y="56"/>
                        <a:pt x="44" y="90"/>
                      </a:cubicBezTo>
                      <a:cubicBezTo>
                        <a:pt x="44" y="91"/>
                        <a:pt x="43" y="92"/>
                        <a:pt x="42" y="93"/>
                      </a:cubicBezTo>
                      <a:cubicBezTo>
                        <a:pt x="20" y="103"/>
                        <a:pt x="6" y="125"/>
                        <a:pt x="6" y="150"/>
                      </a:cubicBezTo>
                      <a:cubicBezTo>
                        <a:pt x="6" y="175"/>
                        <a:pt x="21" y="198"/>
                        <a:pt x="44" y="207"/>
                      </a:cubicBezTo>
                      <a:cubicBezTo>
                        <a:pt x="46" y="208"/>
                        <a:pt x="46" y="210"/>
                        <a:pt x="46" y="211"/>
                      </a:cubicBezTo>
                      <a:cubicBezTo>
                        <a:pt x="45" y="212"/>
                        <a:pt x="44" y="213"/>
                        <a:pt x="43" y="213"/>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631" name="Group 630">
                <a:extLst>
                  <a:ext uri="{FF2B5EF4-FFF2-40B4-BE49-F238E27FC236}">
                    <a16:creationId xmlns:a16="http://schemas.microsoft.com/office/drawing/2014/main" id="{3AD07FB1-5E9D-4508-95EF-ACA642B0F6D3}"/>
                  </a:ext>
                </a:extLst>
              </p:cNvPr>
              <p:cNvGrpSpPr/>
              <p:nvPr/>
            </p:nvGrpSpPr>
            <p:grpSpPr>
              <a:xfrm>
                <a:off x="19180263" y="2904673"/>
                <a:ext cx="591556" cy="360200"/>
                <a:chOff x="13914641" y="1968574"/>
                <a:chExt cx="591556" cy="360200"/>
              </a:xfrm>
            </p:grpSpPr>
            <p:sp>
              <p:nvSpPr>
                <p:cNvPr id="641" name="Freeform: Shape 640">
                  <a:extLst>
                    <a:ext uri="{FF2B5EF4-FFF2-40B4-BE49-F238E27FC236}">
                      <a16:creationId xmlns:a16="http://schemas.microsoft.com/office/drawing/2014/main" id="{3473E204-7700-441A-92D5-FBB0F2618A7E}"/>
                    </a:ext>
                  </a:extLst>
                </p:cNvPr>
                <p:cNvSpPr>
                  <a:spLocks noChangeArrowheads="1"/>
                </p:cNvSpPr>
                <p:nvPr/>
              </p:nvSpPr>
              <p:spPr bwMode="auto">
                <a:xfrm>
                  <a:off x="14185553" y="1968574"/>
                  <a:ext cx="320644" cy="174258"/>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366286 w 591555"/>
                    <a:gd name="connsiteY10" fmla="*/ 360199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402721 w 591555"/>
                    <a:gd name="connsiteY10" fmla="*/ 214453 h 360199"/>
                    <a:gd name="connsiteX11" fmla="*/ 366286 w 591555"/>
                    <a:gd name="connsiteY11" fmla="*/ 360199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11" fmla="*/ 223086 w 591555"/>
                    <a:gd name="connsiteY11" fmla="*/ 230945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9" fmla="*/ 108364 w 591555"/>
                    <a:gd name="connsiteY9"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0" fmla="*/ 162547 w 483191"/>
                    <a:gd name="connsiteY0" fmla="*/ 85143 h 360199"/>
                    <a:gd name="connsiteX1" fmla="*/ 309713 w 483191"/>
                    <a:gd name="connsiteY1" fmla="*/ 0 h 360199"/>
                    <a:gd name="connsiteX2" fmla="*/ 470355 w 483191"/>
                    <a:gd name="connsiteY2" fmla="*/ 109487 h 360199"/>
                    <a:gd name="connsiteX3" fmla="*/ 483191 w 483191"/>
                    <a:gd name="connsiteY3" fmla="*/ 174258 h 360199"/>
                    <a:gd name="connsiteX4" fmla="*/ 294357 w 483191"/>
                    <a:gd name="connsiteY4" fmla="*/ 214453 h 360199"/>
                    <a:gd name="connsiteX5" fmla="*/ 257922 w 483191"/>
                    <a:gd name="connsiteY5" fmla="*/ 360199 h 360199"/>
                    <a:gd name="connsiteX6" fmla="*/ 234099 w 483191"/>
                    <a:gd name="connsiteY6" fmla="*/ 360199 h 360199"/>
                    <a:gd name="connsiteX7" fmla="*/ 0 w 483191"/>
                    <a:gd name="connsiteY7"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6" fmla="*/ 71552 w 320644"/>
                    <a:gd name="connsiteY6"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0" fmla="*/ 0 w 320644"/>
                    <a:gd name="connsiteY0" fmla="*/ 85143 h 214453"/>
                    <a:gd name="connsiteX1" fmla="*/ 147166 w 320644"/>
                    <a:gd name="connsiteY1" fmla="*/ 0 h 214453"/>
                    <a:gd name="connsiteX2" fmla="*/ 307808 w 320644"/>
                    <a:gd name="connsiteY2" fmla="*/ 109487 h 214453"/>
                    <a:gd name="connsiteX3" fmla="*/ 320644 w 320644"/>
                    <a:gd name="connsiteY3" fmla="*/ 174258 h 214453"/>
                    <a:gd name="connsiteX4" fmla="*/ 131810 w 320644"/>
                    <a:gd name="connsiteY4" fmla="*/ 214453 h 214453"/>
                    <a:gd name="connsiteX0" fmla="*/ 0 w 320644"/>
                    <a:gd name="connsiteY0" fmla="*/ 85143 h 174258"/>
                    <a:gd name="connsiteX1" fmla="*/ 147166 w 320644"/>
                    <a:gd name="connsiteY1" fmla="*/ 0 h 174258"/>
                    <a:gd name="connsiteX2" fmla="*/ 307808 w 320644"/>
                    <a:gd name="connsiteY2" fmla="*/ 109487 h 174258"/>
                    <a:gd name="connsiteX3" fmla="*/ 320644 w 320644"/>
                    <a:gd name="connsiteY3" fmla="*/ 174258 h 174258"/>
                  </a:gdLst>
                  <a:ahLst/>
                  <a:cxnLst>
                    <a:cxn ang="0">
                      <a:pos x="connsiteX0" y="connsiteY0"/>
                    </a:cxn>
                    <a:cxn ang="0">
                      <a:pos x="connsiteX1" y="connsiteY1"/>
                    </a:cxn>
                    <a:cxn ang="0">
                      <a:pos x="connsiteX2" y="connsiteY2"/>
                    </a:cxn>
                    <a:cxn ang="0">
                      <a:pos x="connsiteX3" y="connsiteY3"/>
                    </a:cxn>
                  </a:cxnLst>
                  <a:rect l="l" t="t" r="r" b="b"/>
                  <a:pathLst>
                    <a:path w="320644" h="174258">
                      <a:moveTo>
                        <a:pt x="0" y="85143"/>
                      </a:moveTo>
                      <a:cubicBezTo>
                        <a:pt x="27232" y="30923"/>
                        <a:pt x="89174" y="0"/>
                        <a:pt x="147166" y="0"/>
                      </a:cubicBezTo>
                      <a:cubicBezTo>
                        <a:pt x="219762" y="0"/>
                        <a:pt x="281484" y="45749"/>
                        <a:pt x="307808" y="109487"/>
                      </a:cubicBezTo>
                      <a:lnTo>
                        <a:pt x="320644" y="174258"/>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42" name="Freeform 14">
                  <a:extLst>
                    <a:ext uri="{FF2B5EF4-FFF2-40B4-BE49-F238E27FC236}">
                      <a16:creationId xmlns:a16="http://schemas.microsoft.com/office/drawing/2014/main" id="{3AA74125-E535-4AF6-8162-77A6E0816256}"/>
                    </a:ext>
                  </a:extLst>
                </p:cNvPr>
                <p:cNvSpPr>
                  <a:spLocks noChangeArrowheads="1"/>
                </p:cNvSpPr>
                <p:nvPr/>
              </p:nvSpPr>
              <p:spPr bwMode="auto">
                <a:xfrm>
                  <a:off x="14034754" y="2026452"/>
                  <a:ext cx="166789" cy="116379"/>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643" name="Freeform: Shape 642">
                  <a:extLst>
                    <a:ext uri="{FF2B5EF4-FFF2-40B4-BE49-F238E27FC236}">
                      <a16:creationId xmlns:a16="http://schemas.microsoft.com/office/drawing/2014/main" id="{DECB050F-D44A-4E03-9475-8933B74BA3B7}"/>
                    </a:ext>
                  </a:extLst>
                </p:cNvPr>
                <p:cNvSpPr>
                  <a:spLocks noChangeArrowheads="1"/>
                </p:cNvSpPr>
                <p:nvPr/>
              </p:nvSpPr>
              <p:spPr bwMode="auto">
                <a:xfrm>
                  <a:off x="13914641" y="2103985"/>
                  <a:ext cx="366286" cy="224789"/>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78719"/>
                    <a:gd name="connsiteY0" fmla="*/ 360199 h 360199"/>
                    <a:gd name="connsiteX1" fmla="*/ 342463 w 578719"/>
                    <a:gd name="connsiteY1" fmla="*/ 360199 h 360199"/>
                    <a:gd name="connsiteX2" fmla="*/ 108364 w 578719"/>
                    <a:gd name="connsiteY2" fmla="*/ 360199 h 360199"/>
                    <a:gd name="connsiteX3" fmla="*/ 0 w 578719"/>
                    <a:gd name="connsiteY3" fmla="*/ 247946 h 360199"/>
                    <a:gd name="connsiteX4" fmla="*/ 108364 w 578719"/>
                    <a:gd name="connsiteY4" fmla="*/ 135410 h 360199"/>
                    <a:gd name="connsiteX5" fmla="*/ 131646 w 578719"/>
                    <a:gd name="connsiteY5" fmla="*/ 139505 h 360199"/>
                    <a:gd name="connsiteX6" fmla="*/ 270911 w 578719"/>
                    <a:gd name="connsiteY6" fmla="*/ 85143 h 360199"/>
                    <a:gd name="connsiteX7" fmla="*/ 418077 w 578719"/>
                    <a:gd name="connsiteY7" fmla="*/ 0 h 360199"/>
                    <a:gd name="connsiteX8" fmla="*/ 578719 w 578719"/>
                    <a:gd name="connsiteY8" fmla="*/ 109487 h 360199"/>
                    <a:gd name="connsiteX0" fmla="*/ 366286 w 418077"/>
                    <a:gd name="connsiteY0" fmla="*/ 360199 h 360199"/>
                    <a:gd name="connsiteX1" fmla="*/ 342463 w 418077"/>
                    <a:gd name="connsiteY1" fmla="*/ 360199 h 360199"/>
                    <a:gd name="connsiteX2" fmla="*/ 108364 w 418077"/>
                    <a:gd name="connsiteY2" fmla="*/ 360199 h 360199"/>
                    <a:gd name="connsiteX3" fmla="*/ 0 w 418077"/>
                    <a:gd name="connsiteY3" fmla="*/ 247946 h 360199"/>
                    <a:gd name="connsiteX4" fmla="*/ 108364 w 418077"/>
                    <a:gd name="connsiteY4" fmla="*/ 135410 h 360199"/>
                    <a:gd name="connsiteX5" fmla="*/ 131646 w 418077"/>
                    <a:gd name="connsiteY5" fmla="*/ 139505 h 360199"/>
                    <a:gd name="connsiteX6" fmla="*/ 270911 w 418077"/>
                    <a:gd name="connsiteY6" fmla="*/ 85143 h 360199"/>
                    <a:gd name="connsiteX7" fmla="*/ 418077 w 418077"/>
                    <a:gd name="connsiteY7" fmla="*/ 0 h 360199"/>
                    <a:gd name="connsiteX0" fmla="*/ 366286 w 366286"/>
                    <a:gd name="connsiteY0" fmla="*/ 275056 h 275056"/>
                    <a:gd name="connsiteX1" fmla="*/ 342463 w 366286"/>
                    <a:gd name="connsiteY1" fmla="*/ 275056 h 275056"/>
                    <a:gd name="connsiteX2" fmla="*/ 108364 w 366286"/>
                    <a:gd name="connsiteY2" fmla="*/ 275056 h 275056"/>
                    <a:gd name="connsiteX3" fmla="*/ 0 w 366286"/>
                    <a:gd name="connsiteY3" fmla="*/ 162803 h 275056"/>
                    <a:gd name="connsiteX4" fmla="*/ 108364 w 366286"/>
                    <a:gd name="connsiteY4" fmla="*/ 50267 h 275056"/>
                    <a:gd name="connsiteX5" fmla="*/ 131646 w 366286"/>
                    <a:gd name="connsiteY5" fmla="*/ 54362 h 275056"/>
                    <a:gd name="connsiteX6" fmla="*/ 270911 w 366286"/>
                    <a:gd name="connsiteY6" fmla="*/ 0 h 275056"/>
                    <a:gd name="connsiteX0" fmla="*/ 366286 w 366286"/>
                    <a:gd name="connsiteY0" fmla="*/ 224789 h 224789"/>
                    <a:gd name="connsiteX1" fmla="*/ 342463 w 366286"/>
                    <a:gd name="connsiteY1" fmla="*/ 224789 h 224789"/>
                    <a:gd name="connsiteX2" fmla="*/ 108364 w 366286"/>
                    <a:gd name="connsiteY2" fmla="*/ 224789 h 224789"/>
                    <a:gd name="connsiteX3" fmla="*/ 0 w 366286"/>
                    <a:gd name="connsiteY3" fmla="*/ 112536 h 224789"/>
                    <a:gd name="connsiteX4" fmla="*/ 108364 w 366286"/>
                    <a:gd name="connsiteY4" fmla="*/ 0 h 224789"/>
                    <a:gd name="connsiteX5" fmla="*/ 131646 w 366286"/>
                    <a:gd name="connsiteY5" fmla="*/ 4095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86" h="224789">
                      <a:moveTo>
                        <a:pt x="366286" y="224789"/>
                      </a:moveTo>
                      <a:lnTo>
                        <a:pt x="342463" y="224789"/>
                      </a:lnTo>
                      <a:lnTo>
                        <a:pt x="108364" y="224789"/>
                      </a:lnTo>
                      <a:cubicBezTo>
                        <a:pt x="46422" y="224789"/>
                        <a:pt x="0" y="174522"/>
                        <a:pt x="0" y="112536"/>
                      </a:cubicBezTo>
                      <a:cubicBezTo>
                        <a:pt x="0" y="50549"/>
                        <a:pt x="46422" y="0"/>
                        <a:pt x="108364" y="0"/>
                      </a:cubicBezTo>
                      <a:cubicBezTo>
                        <a:pt x="116125" y="0"/>
                        <a:pt x="127695" y="0"/>
                        <a:pt x="131646" y="4095"/>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632" name="Group 631">
                <a:extLst>
                  <a:ext uri="{FF2B5EF4-FFF2-40B4-BE49-F238E27FC236}">
                    <a16:creationId xmlns:a16="http://schemas.microsoft.com/office/drawing/2014/main" id="{94728124-55A3-4566-9AFE-7CC233CF4D68}"/>
                  </a:ext>
                </a:extLst>
              </p:cNvPr>
              <p:cNvGrpSpPr/>
              <p:nvPr/>
            </p:nvGrpSpPr>
            <p:grpSpPr>
              <a:xfrm>
                <a:off x="19597405" y="3116586"/>
                <a:ext cx="308198" cy="304079"/>
                <a:chOff x="669925" y="4033838"/>
                <a:chExt cx="3563938" cy="3516312"/>
              </a:xfrm>
            </p:grpSpPr>
            <p:sp>
              <p:nvSpPr>
                <p:cNvPr id="633" name="Freeform 22">
                  <a:extLst>
                    <a:ext uri="{FF2B5EF4-FFF2-40B4-BE49-F238E27FC236}">
                      <a16:creationId xmlns:a16="http://schemas.microsoft.com/office/drawing/2014/main" id="{B21C1BA8-C50E-4960-8B08-075B2053388E}"/>
                    </a:ext>
                  </a:extLst>
                </p:cNvPr>
                <p:cNvSpPr>
                  <a:spLocks noChangeArrowheads="1"/>
                </p:cNvSpPr>
                <p:nvPr/>
              </p:nvSpPr>
              <p:spPr bwMode="auto">
                <a:xfrm>
                  <a:off x="669925" y="4033838"/>
                  <a:ext cx="1646238" cy="1625600"/>
                </a:xfrm>
                <a:custGeom>
                  <a:avLst/>
                  <a:gdLst>
                    <a:gd name="T0" fmla="*/ 4135 w 4571"/>
                    <a:gd name="T1" fmla="*/ 4516 h 4517"/>
                    <a:gd name="T2" fmla="*/ 4135 w 4571"/>
                    <a:gd name="T3" fmla="*/ 4516 h 4517"/>
                    <a:gd name="T4" fmla="*/ 436 w 4571"/>
                    <a:gd name="T5" fmla="*/ 4516 h 4517"/>
                    <a:gd name="T6" fmla="*/ 0 w 4571"/>
                    <a:gd name="T7" fmla="*/ 4081 h 4517"/>
                    <a:gd name="T8" fmla="*/ 0 w 4571"/>
                    <a:gd name="T9" fmla="*/ 436 h 4517"/>
                    <a:gd name="T10" fmla="*/ 436 w 4571"/>
                    <a:gd name="T11" fmla="*/ 0 h 4517"/>
                    <a:gd name="T12" fmla="*/ 4135 w 4571"/>
                    <a:gd name="T13" fmla="*/ 0 h 4517"/>
                    <a:gd name="T14" fmla="*/ 4570 w 4571"/>
                    <a:gd name="T15" fmla="*/ 436 h 4517"/>
                    <a:gd name="T16" fmla="*/ 4570 w 4571"/>
                    <a:gd name="T17" fmla="*/ 4081 h 4517"/>
                    <a:gd name="T18" fmla="*/ 4135 w 4571"/>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7">
                      <a:moveTo>
                        <a:pt x="4135" y="4516"/>
                      </a:moveTo>
                      <a:lnTo>
                        <a:pt x="4135" y="4516"/>
                      </a:lnTo>
                      <a:cubicBezTo>
                        <a:pt x="436" y="4516"/>
                        <a:pt x="436" y="4516"/>
                        <a:pt x="436" y="4516"/>
                      </a:cubicBezTo>
                      <a:cubicBezTo>
                        <a:pt x="191" y="4516"/>
                        <a:pt x="0" y="4325"/>
                        <a:pt x="0" y="4081"/>
                      </a:cubicBezTo>
                      <a:cubicBezTo>
                        <a:pt x="0" y="436"/>
                        <a:pt x="0" y="436"/>
                        <a:pt x="0" y="436"/>
                      </a:cubicBezTo>
                      <a:cubicBezTo>
                        <a:pt x="0" y="219"/>
                        <a:pt x="191" y="0"/>
                        <a:pt x="436" y="0"/>
                      </a:cubicBezTo>
                      <a:cubicBezTo>
                        <a:pt x="4135" y="0"/>
                        <a:pt x="4135" y="0"/>
                        <a:pt x="4135" y="0"/>
                      </a:cubicBezTo>
                      <a:cubicBezTo>
                        <a:pt x="4379" y="0"/>
                        <a:pt x="4570" y="219"/>
                        <a:pt x="4570" y="436"/>
                      </a:cubicBezTo>
                      <a:cubicBezTo>
                        <a:pt x="4570" y="4081"/>
                        <a:pt x="4570" y="4081"/>
                        <a:pt x="4570" y="4081"/>
                      </a:cubicBezTo>
                      <a:cubicBezTo>
                        <a:pt x="4570" y="4325"/>
                        <a:pt x="4379" y="4516"/>
                        <a:pt x="4135"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4" name="Freeform 23">
                  <a:extLst>
                    <a:ext uri="{FF2B5EF4-FFF2-40B4-BE49-F238E27FC236}">
                      <a16:creationId xmlns:a16="http://schemas.microsoft.com/office/drawing/2014/main" id="{389B02A6-C2EA-4587-A2EB-4C729B7324F3}"/>
                    </a:ext>
                  </a:extLst>
                </p:cNvPr>
                <p:cNvSpPr>
                  <a:spLocks noChangeArrowheads="1"/>
                </p:cNvSpPr>
                <p:nvPr/>
              </p:nvSpPr>
              <p:spPr bwMode="auto">
                <a:xfrm>
                  <a:off x="885825" y="4240213"/>
                  <a:ext cx="1223963" cy="1223962"/>
                </a:xfrm>
                <a:custGeom>
                  <a:avLst/>
                  <a:gdLst>
                    <a:gd name="T0" fmla="*/ 0 w 3401"/>
                    <a:gd name="T1" fmla="*/ 1686 h 3401"/>
                    <a:gd name="T2" fmla="*/ 0 w 3401"/>
                    <a:gd name="T3" fmla="*/ 1686 h 3401"/>
                    <a:gd name="T4" fmla="*/ 1687 w 3401"/>
                    <a:gd name="T5" fmla="*/ 3400 h 3401"/>
                    <a:gd name="T6" fmla="*/ 3400 w 3401"/>
                    <a:gd name="T7" fmla="*/ 1686 h 3401"/>
                    <a:gd name="T8" fmla="*/ 1687 w 3401"/>
                    <a:gd name="T9" fmla="*/ 0 h 3401"/>
                    <a:gd name="T10" fmla="*/ 0 w 3401"/>
                    <a:gd name="T11" fmla="*/ 1686 h 3401"/>
                  </a:gdLst>
                  <a:ahLst/>
                  <a:cxnLst>
                    <a:cxn ang="0">
                      <a:pos x="T0" y="T1"/>
                    </a:cxn>
                    <a:cxn ang="0">
                      <a:pos x="T2" y="T3"/>
                    </a:cxn>
                    <a:cxn ang="0">
                      <a:pos x="T4" y="T5"/>
                    </a:cxn>
                    <a:cxn ang="0">
                      <a:pos x="T6" y="T7"/>
                    </a:cxn>
                    <a:cxn ang="0">
                      <a:pos x="T8" y="T9"/>
                    </a:cxn>
                    <a:cxn ang="0">
                      <a:pos x="T10" y="T11"/>
                    </a:cxn>
                  </a:cxnLst>
                  <a:rect l="0" t="0" r="r" b="b"/>
                  <a:pathLst>
                    <a:path w="3401" h="3401">
                      <a:moveTo>
                        <a:pt x="0" y="1686"/>
                      </a:moveTo>
                      <a:lnTo>
                        <a:pt x="0" y="1686"/>
                      </a:lnTo>
                      <a:cubicBezTo>
                        <a:pt x="0" y="2638"/>
                        <a:pt x="762" y="3400"/>
                        <a:pt x="1687" y="3400"/>
                      </a:cubicBezTo>
                      <a:cubicBezTo>
                        <a:pt x="2639" y="3400"/>
                        <a:pt x="3400" y="2638"/>
                        <a:pt x="3400" y="1686"/>
                      </a:cubicBezTo>
                      <a:cubicBezTo>
                        <a:pt x="3400" y="762"/>
                        <a:pt x="2639" y="0"/>
                        <a:pt x="1687" y="0"/>
                      </a:cubicBezTo>
                      <a:cubicBezTo>
                        <a:pt x="762"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5" name="Freeform 24">
                  <a:extLst>
                    <a:ext uri="{FF2B5EF4-FFF2-40B4-BE49-F238E27FC236}">
                      <a16:creationId xmlns:a16="http://schemas.microsoft.com/office/drawing/2014/main" id="{864FE03C-3614-4EE7-9D82-AB03623B3276}"/>
                    </a:ext>
                  </a:extLst>
                </p:cNvPr>
                <p:cNvSpPr>
                  <a:spLocks noChangeArrowheads="1"/>
                </p:cNvSpPr>
                <p:nvPr/>
              </p:nvSpPr>
              <p:spPr bwMode="auto">
                <a:xfrm>
                  <a:off x="2589213" y="4033838"/>
                  <a:ext cx="1644650" cy="1625600"/>
                </a:xfrm>
                <a:custGeom>
                  <a:avLst/>
                  <a:gdLst>
                    <a:gd name="T0" fmla="*/ 4134 w 4570"/>
                    <a:gd name="T1" fmla="*/ 4516 h 4517"/>
                    <a:gd name="T2" fmla="*/ 4134 w 4570"/>
                    <a:gd name="T3" fmla="*/ 4516 h 4517"/>
                    <a:gd name="T4" fmla="*/ 435 w 4570"/>
                    <a:gd name="T5" fmla="*/ 4516 h 4517"/>
                    <a:gd name="T6" fmla="*/ 0 w 4570"/>
                    <a:gd name="T7" fmla="*/ 4081 h 4517"/>
                    <a:gd name="T8" fmla="*/ 0 w 4570"/>
                    <a:gd name="T9" fmla="*/ 436 h 4517"/>
                    <a:gd name="T10" fmla="*/ 435 w 4570"/>
                    <a:gd name="T11" fmla="*/ 0 h 4517"/>
                    <a:gd name="T12" fmla="*/ 4134 w 4570"/>
                    <a:gd name="T13" fmla="*/ 0 h 4517"/>
                    <a:gd name="T14" fmla="*/ 4569 w 4570"/>
                    <a:gd name="T15" fmla="*/ 436 h 4517"/>
                    <a:gd name="T16" fmla="*/ 4569 w 4570"/>
                    <a:gd name="T17" fmla="*/ 4081 h 4517"/>
                    <a:gd name="T18" fmla="*/ 4134 w 4570"/>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7">
                      <a:moveTo>
                        <a:pt x="4134" y="4516"/>
                      </a:moveTo>
                      <a:lnTo>
                        <a:pt x="4134" y="4516"/>
                      </a:lnTo>
                      <a:cubicBezTo>
                        <a:pt x="435" y="4516"/>
                        <a:pt x="435" y="4516"/>
                        <a:pt x="435" y="4516"/>
                      </a:cubicBezTo>
                      <a:cubicBezTo>
                        <a:pt x="190" y="4516"/>
                        <a:pt x="0" y="4325"/>
                        <a:pt x="0" y="4081"/>
                      </a:cubicBezTo>
                      <a:cubicBezTo>
                        <a:pt x="0" y="436"/>
                        <a:pt x="0" y="436"/>
                        <a:pt x="0" y="436"/>
                      </a:cubicBezTo>
                      <a:cubicBezTo>
                        <a:pt x="0" y="219"/>
                        <a:pt x="190" y="0"/>
                        <a:pt x="435" y="0"/>
                      </a:cubicBezTo>
                      <a:cubicBezTo>
                        <a:pt x="4134" y="0"/>
                        <a:pt x="4134" y="0"/>
                        <a:pt x="4134" y="0"/>
                      </a:cubicBezTo>
                      <a:cubicBezTo>
                        <a:pt x="4352" y="0"/>
                        <a:pt x="4569" y="219"/>
                        <a:pt x="4569" y="436"/>
                      </a:cubicBezTo>
                      <a:cubicBezTo>
                        <a:pt x="4569" y="4081"/>
                        <a:pt x="4569" y="4081"/>
                        <a:pt x="4569" y="4081"/>
                      </a:cubicBezTo>
                      <a:cubicBezTo>
                        <a:pt x="4569" y="4325"/>
                        <a:pt x="4352" y="4516"/>
                        <a:pt x="4134"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6" name="Freeform 25">
                  <a:extLst>
                    <a:ext uri="{FF2B5EF4-FFF2-40B4-BE49-F238E27FC236}">
                      <a16:creationId xmlns:a16="http://schemas.microsoft.com/office/drawing/2014/main" id="{894FEC81-69C8-46E7-8291-DBB222EEB00D}"/>
                    </a:ext>
                  </a:extLst>
                </p:cNvPr>
                <p:cNvSpPr>
                  <a:spLocks noChangeArrowheads="1"/>
                </p:cNvSpPr>
                <p:nvPr/>
              </p:nvSpPr>
              <p:spPr bwMode="auto">
                <a:xfrm>
                  <a:off x="2795588" y="4240213"/>
                  <a:ext cx="1223962" cy="1223962"/>
                </a:xfrm>
                <a:custGeom>
                  <a:avLst/>
                  <a:gdLst>
                    <a:gd name="T0" fmla="*/ 0 w 3400"/>
                    <a:gd name="T1" fmla="*/ 1686 h 3401"/>
                    <a:gd name="T2" fmla="*/ 0 w 3400"/>
                    <a:gd name="T3" fmla="*/ 1686 h 3401"/>
                    <a:gd name="T4" fmla="*/ 1713 w 3400"/>
                    <a:gd name="T5" fmla="*/ 3400 h 3401"/>
                    <a:gd name="T6" fmla="*/ 3399 w 3400"/>
                    <a:gd name="T7" fmla="*/ 1686 h 3401"/>
                    <a:gd name="T8" fmla="*/ 1713 w 3400"/>
                    <a:gd name="T9" fmla="*/ 0 h 3401"/>
                    <a:gd name="T10" fmla="*/ 0 w 3400"/>
                    <a:gd name="T11" fmla="*/ 1686 h 3401"/>
                  </a:gdLst>
                  <a:ahLst/>
                  <a:cxnLst>
                    <a:cxn ang="0">
                      <a:pos x="T0" y="T1"/>
                    </a:cxn>
                    <a:cxn ang="0">
                      <a:pos x="T2" y="T3"/>
                    </a:cxn>
                    <a:cxn ang="0">
                      <a:pos x="T4" y="T5"/>
                    </a:cxn>
                    <a:cxn ang="0">
                      <a:pos x="T6" y="T7"/>
                    </a:cxn>
                    <a:cxn ang="0">
                      <a:pos x="T8" y="T9"/>
                    </a:cxn>
                    <a:cxn ang="0">
                      <a:pos x="T10" y="T11"/>
                    </a:cxn>
                  </a:cxnLst>
                  <a:rect l="0" t="0" r="r" b="b"/>
                  <a:pathLst>
                    <a:path w="3400" h="3401">
                      <a:moveTo>
                        <a:pt x="0" y="1686"/>
                      </a:moveTo>
                      <a:lnTo>
                        <a:pt x="0" y="1686"/>
                      </a:lnTo>
                      <a:cubicBezTo>
                        <a:pt x="0" y="2638"/>
                        <a:pt x="761" y="3400"/>
                        <a:pt x="1713" y="3400"/>
                      </a:cubicBezTo>
                      <a:cubicBezTo>
                        <a:pt x="2638" y="3400"/>
                        <a:pt x="3399" y="2638"/>
                        <a:pt x="3399" y="1686"/>
                      </a:cubicBezTo>
                      <a:cubicBezTo>
                        <a:pt x="3399" y="762"/>
                        <a:pt x="2638" y="0"/>
                        <a:pt x="1713" y="0"/>
                      </a:cubicBezTo>
                      <a:cubicBezTo>
                        <a:pt x="761"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7" name="Freeform 26">
                  <a:extLst>
                    <a:ext uri="{FF2B5EF4-FFF2-40B4-BE49-F238E27FC236}">
                      <a16:creationId xmlns:a16="http://schemas.microsoft.com/office/drawing/2014/main" id="{50D77942-D6DC-455D-AD7B-1FBCFCDB1E64}"/>
                    </a:ext>
                  </a:extLst>
                </p:cNvPr>
                <p:cNvSpPr>
                  <a:spLocks noChangeArrowheads="1"/>
                </p:cNvSpPr>
                <p:nvPr/>
              </p:nvSpPr>
              <p:spPr bwMode="auto">
                <a:xfrm>
                  <a:off x="669925" y="5924550"/>
                  <a:ext cx="1646238" cy="1625600"/>
                </a:xfrm>
                <a:custGeom>
                  <a:avLst/>
                  <a:gdLst>
                    <a:gd name="T0" fmla="*/ 4135 w 4571"/>
                    <a:gd name="T1" fmla="*/ 4515 h 4516"/>
                    <a:gd name="T2" fmla="*/ 4135 w 4571"/>
                    <a:gd name="T3" fmla="*/ 4515 h 4516"/>
                    <a:gd name="T4" fmla="*/ 436 w 4571"/>
                    <a:gd name="T5" fmla="*/ 4515 h 4516"/>
                    <a:gd name="T6" fmla="*/ 0 w 4571"/>
                    <a:gd name="T7" fmla="*/ 4079 h 4516"/>
                    <a:gd name="T8" fmla="*/ 0 w 4571"/>
                    <a:gd name="T9" fmla="*/ 435 h 4516"/>
                    <a:gd name="T10" fmla="*/ 436 w 4571"/>
                    <a:gd name="T11" fmla="*/ 0 h 4516"/>
                    <a:gd name="T12" fmla="*/ 4135 w 4571"/>
                    <a:gd name="T13" fmla="*/ 0 h 4516"/>
                    <a:gd name="T14" fmla="*/ 4570 w 4571"/>
                    <a:gd name="T15" fmla="*/ 435 h 4516"/>
                    <a:gd name="T16" fmla="*/ 4570 w 4571"/>
                    <a:gd name="T17" fmla="*/ 4079 h 4516"/>
                    <a:gd name="T18" fmla="*/ 4135 w 4571"/>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6">
                      <a:moveTo>
                        <a:pt x="4135" y="4515"/>
                      </a:moveTo>
                      <a:lnTo>
                        <a:pt x="4135" y="4515"/>
                      </a:lnTo>
                      <a:cubicBezTo>
                        <a:pt x="436" y="4515"/>
                        <a:pt x="436" y="4515"/>
                        <a:pt x="436" y="4515"/>
                      </a:cubicBezTo>
                      <a:cubicBezTo>
                        <a:pt x="191" y="4515"/>
                        <a:pt x="0" y="4325"/>
                        <a:pt x="0" y="4079"/>
                      </a:cubicBezTo>
                      <a:cubicBezTo>
                        <a:pt x="0" y="435"/>
                        <a:pt x="0" y="435"/>
                        <a:pt x="0" y="435"/>
                      </a:cubicBezTo>
                      <a:cubicBezTo>
                        <a:pt x="0" y="190"/>
                        <a:pt x="191" y="0"/>
                        <a:pt x="436" y="0"/>
                      </a:cubicBezTo>
                      <a:cubicBezTo>
                        <a:pt x="4135" y="0"/>
                        <a:pt x="4135" y="0"/>
                        <a:pt x="4135" y="0"/>
                      </a:cubicBezTo>
                      <a:cubicBezTo>
                        <a:pt x="4379" y="0"/>
                        <a:pt x="4570" y="190"/>
                        <a:pt x="4570" y="435"/>
                      </a:cubicBezTo>
                      <a:cubicBezTo>
                        <a:pt x="4570" y="4079"/>
                        <a:pt x="4570" y="4079"/>
                        <a:pt x="4570" y="4079"/>
                      </a:cubicBezTo>
                      <a:cubicBezTo>
                        <a:pt x="4570" y="4325"/>
                        <a:pt x="4379" y="4515"/>
                        <a:pt x="4135"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8" name="Freeform 27">
                  <a:extLst>
                    <a:ext uri="{FF2B5EF4-FFF2-40B4-BE49-F238E27FC236}">
                      <a16:creationId xmlns:a16="http://schemas.microsoft.com/office/drawing/2014/main" id="{D5E38D14-D39B-4BD4-98E2-1639981EC710}"/>
                    </a:ext>
                  </a:extLst>
                </p:cNvPr>
                <p:cNvSpPr>
                  <a:spLocks noChangeArrowheads="1"/>
                </p:cNvSpPr>
                <p:nvPr/>
              </p:nvSpPr>
              <p:spPr bwMode="auto">
                <a:xfrm>
                  <a:off x="885825" y="6121400"/>
                  <a:ext cx="1223963" cy="1223963"/>
                </a:xfrm>
                <a:custGeom>
                  <a:avLst/>
                  <a:gdLst>
                    <a:gd name="T0" fmla="*/ 0 w 3401"/>
                    <a:gd name="T1" fmla="*/ 1713 h 3401"/>
                    <a:gd name="T2" fmla="*/ 0 w 3401"/>
                    <a:gd name="T3" fmla="*/ 1713 h 3401"/>
                    <a:gd name="T4" fmla="*/ 1687 w 3401"/>
                    <a:gd name="T5" fmla="*/ 3400 h 3401"/>
                    <a:gd name="T6" fmla="*/ 3400 w 3401"/>
                    <a:gd name="T7" fmla="*/ 1713 h 3401"/>
                    <a:gd name="T8" fmla="*/ 1687 w 3401"/>
                    <a:gd name="T9" fmla="*/ 0 h 3401"/>
                    <a:gd name="T10" fmla="*/ 0 w 3401"/>
                    <a:gd name="T11" fmla="*/ 1713 h 3401"/>
                  </a:gdLst>
                  <a:ahLst/>
                  <a:cxnLst>
                    <a:cxn ang="0">
                      <a:pos x="T0" y="T1"/>
                    </a:cxn>
                    <a:cxn ang="0">
                      <a:pos x="T2" y="T3"/>
                    </a:cxn>
                    <a:cxn ang="0">
                      <a:pos x="T4" y="T5"/>
                    </a:cxn>
                    <a:cxn ang="0">
                      <a:pos x="T6" y="T7"/>
                    </a:cxn>
                    <a:cxn ang="0">
                      <a:pos x="T8" y="T9"/>
                    </a:cxn>
                    <a:cxn ang="0">
                      <a:pos x="T10" y="T11"/>
                    </a:cxn>
                  </a:cxnLst>
                  <a:rect l="0" t="0" r="r" b="b"/>
                  <a:pathLst>
                    <a:path w="3401" h="3401">
                      <a:moveTo>
                        <a:pt x="0" y="1713"/>
                      </a:moveTo>
                      <a:lnTo>
                        <a:pt x="0" y="1713"/>
                      </a:lnTo>
                      <a:cubicBezTo>
                        <a:pt x="0" y="2638"/>
                        <a:pt x="762" y="3400"/>
                        <a:pt x="1687" y="3400"/>
                      </a:cubicBezTo>
                      <a:cubicBezTo>
                        <a:pt x="2639" y="3400"/>
                        <a:pt x="3400" y="2638"/>
                        <a:pt x="3400" y="1713"/>
                      </a:cubicBezTo>
                      <a:cubicBezTo>
                        <a:pt x="3400" y="761"/>
                        <a:pt x="2639" y="0"/>
                        <a:pt x="1687" y="0"/>
                      </a:cubicBezTo>
                      <a:cubicBezTo>
                        <a:pt x="762"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39" name="Freeform 28">
                  <a:extLst>
                    <a:ext uri="{FF2B5EF4-FFF2-40B4-BE49-F238E27FC236}">
                      <a16:creationId xmlns:a16="http://schemas.microsoft.com/office/drawing/2014/main" id="{E0B0F3D3-EB9C-4CA4-B286-BF12165260C1}"/>
                    </a:ext>
                  </a:extLst>
                </p:cNvPr>
                <p:cNvSpPr>
                  <a:spLocks noChangeArrowheads="1"/>
                </p:cNvSpPr>
                <p:nvPr/>
              </p:nvSpPr>
              <p:spPr bwMode="auto">
                <a:xfrm>
                  <a:off x="2589213" y="5924550"/>
                  <a:ext cx="1644650" cy="1625600"/>
                </a:xfrm>
                <a:custGeom>
                  <a:avLst/>
                  <a:gdLst>
                    <a:gd name="T0" fmla="*/ 4134 w 4570"/>
                    <a:gd name="T1" fmla="*/ 4515 h 4516"/>
                    <a:gd name="T2" fmla="*/ 4134 w 4570"/>
                    <a:gd name="T3" fmla="*/ 4515 h 4516"/>
                    <a:gd name="T4" fmla="*/ 435 w 4570"/>
                    <a:gd name="T5" fmla="*/ 4515 h 4516"/>
                    <a:gd name="T6" fmla="*/ 0 w 4570"/>
                    <a:gd name="T7" fmla="*/ 4079 h 4516"/>
                    <a:gd name="T8" fmla="*/ 0 w 4570"/>
                    <a:gd name="T9" fmla="*/ 435 h 4516"/>
                    <a:gd name="T10" fmla="*/ 435 w 4570"/>
                    <a:gd name="T11" fmla="*/ 0 h 4516"/>
                    <a:gd name="T12" fmla="*/ 4134 w 4570"/>
                    <a:gd name="T13" fmla="*/ 0 h 4516"/>
                    <a:gd name="T14" fmla="*/ 4569 w 4570"/>
                    <a:gd name="T15" fmla="*/ 435 h 4516"/>
                    <a:gd name="T16" fmla="*/ 4569 w 4570"/>
                    <a:gd name="T17" fmla="*/ 4079 h 4516"/>
                    <a:gd name="T18" fmla="*/ 4134 w 4570"/>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6">
                      <a:moveTo>
                        <a:pt x="4134" y="4515"/>
                      </a:moveTo>
                      <a:lnTo>
                        <a:pt x="4134" y="4515"/>
                      </a:lnTo>
                      <a:cubicBezTo>
                        <a:pt x="435" y="4515"/>
                        <a:pt x="435" y="4515"/>
                        <a:pt x="435" y="4515"/>
                      </a:cubicBezTo>
                      <a:cubicBezTo>
                        <a:pt x="190" y="4515"/>
                        <a:pt x="0" y="4325"/>
                        <a:pt x="0" y="4079"/>
                      </a:cubicBezTo>
                      <a:cubicBezTo>
                        <a:pt x="0" y="435"/>
                        <a:pt x="0" y="435"/>
                        <a:pt x="0" y="435"/>
                      </a:cubicBezTo>
                      <a:cubicBezTo>
                        <a:pt x="0" y="190"/>
                        <a:pt x="190" y="0"/>
                        <a:pt x="435" y="0"/>
                      </a:cubicBezTo>
                      <a:cubicBezTo>
                        <a:pt x="4134" y="0"/>
                        <a:pt x="4134" y="0"/>
                        <a:pt x="4134" y="0"/>
                      </a:cubicBezTo>
                      <a:cubicBezTo>
                        <a:pt x="4352" y="0"/>
                        <a:pt x="4569" y="190"/>
                        <a:pt x="4569" y="435"/>
                      </a:cubicBezTo>
                      <a:cubicBezTo>
                        <a:pt x="4569" y="4079"/>
                        <a:pt x="4569" y="4079"/>
                        <a:pt x="4569" y="4079"/>
                      </a:cubicBezTo>
                      <a:cubicBezTo>
                        <a:pt x="4569" y="4325"/>
                        <a:pt x="4352" y="4515"/>
                        <a:pt x="4134"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40" name="Freeform 29">
                  <a:extLst>
                    <a:ext uri="{FF2B5EF4-FFF2-40B4-BE49-F238E27FC236}">
                      <a16:creationId xmlns:a16="http://schemas.microsoft.com/office/drawing/2014/main" id="{673C1E59-4818-48A4-BE70-B79A2925A0DC}"/>
                    </a:ext>
                  </a:extLst>
                </p:cNvPr>
                <p:cNvSpPr>
                  <a:spLocks noChangeArrowheads="1"/>
                </p:cNvSpPr>
                <p:nvPr/>
              </p:nvSpPr>
              <p:spPr bwMode="auto">
                <a:xfrm>
                  <a:off x="2795588" y="6121400"/>
                  <a:ext cx="1223962" cy="1223963"/>
                </a:xfrm>
                <a:custGeom>
                  <a:avLst/>
                  <a:gdLst>
                    <a:gd name="T0" fmla="*/ 0 w 3400"/>
                    <a:gd name="T1" fmla="*/ 1713 h 3401"/>
                    <a:gd name="T2" fmla="*/ 0 w 3400"/>
                    <a:gd name="T3" fmla="*/ 1713 h 3401"/>
                    <a:gd name="T4" fmla="*/ 1713 w 3400"/>
                    <a:gd name="T5" fmla="*/ 3400 h 3401"/>
                    <a:gd name="T6" fmla="*/ 3399 w 3400"/>
                    <a:gd name="T7" fmla="*/ 1713 h 3401"/>
                    <a:gd name="T8" fmla="*/ 1713 w 3400"/>
                    <a:gd name="T9" fmla="*/ 0 h 3401"/>
                    <a:gd name="T10" fmla="*/ 0 w 3400"/>
                    <a:gd name="T11" fmla="*/ 1713 h 3401"/>
                  </a:gdLst>
                  <a:ahLst/>
                  <a:cxnLst>
                    <a:cxn ang="0">
                      <a:pos x="T0" y="T1"/>
                    </a:cxn>
                    <a:cxn ang="0">
                      <a:pos x="T2" y="T3"/>
                    </a:cxn>
                    <a:cxn ang="0">
                      <a:pos x="T4" y="T5"/>
                    </a:cxn>
                    <a:cxn ang="0">
                      <a:pos x="T6" y="T7"/>
                    </a:cxn>
                    <a:cxn ang="0">
                      <a:pos x="T8" y="T9"/>
                    </a:cxn>
                    <a:cxn ang="0">
                      <a:pos x="T10" y="T11"/>
                    </a:cxn>
                  </a:cxnLst>
                  <a:rect l="0" t="0" r="r" b="b"/>
                  <a:pathLst>
                    <a:path w="3400" h="3401">
                      <a:moveTo>
                        <a:pt x="0" y="1713"/>
                      </a:moveTo>
                      <a:lnTo>
                        <a:pt x="0" y="1713"/>
                      </a:lnTo>
                      <a:cubicBezTo>
                        <a:pt x="0" y="2638"/>
                        <a:pt x="761" y="3400"/>
                        <a:pt x="1713" y="3400"/>
                      </a:cubicBezTo>
                      <a:cubicBezTo>
                        <a:pt x="2638" y="3400"/>
                        <a:pt x="3399" y="2638"/>
                        <a:pt x="3399" y="1713"/>
                      </a:cubicBezTo>
                      <a:cubicBezTo>
                        <a:pt x="3399" y="761"/>
                        <a:pt x="2638" y="0"/>
                        <a:pt x="1713" y="0"/>
                      </a:cubicBezTo>
                      <a:cubicBezTo>
                        <a:pt x="761"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
        <p:nvSpPr>
          <p:cNvPr id="705" name="TextBox 704">
            <a:extLst>
              <a:ext uri="{FF2B5EF4-FFF2-40B4-BE49-F238E27FC236}">
                <a16:creationId xmlns:a16="http://schemas.microsoft.com/office/drawing/2014/main" id="{D3E79C15-51D4-44A6-8007-58D6047439C3}"/>
              </a:ext>
            </a:extLst>
          </p:cNvPr>
          <p:cNvSpPr txBox="1"/>
          <p:nvPr/>
        </p:nvSpPr>
        <p:spPr>
          <a:xfrm>
            <a:off x="3979108" y="7265550"/>
            <a:ext cx="3149483"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USER EXPERIENCE </a:t>
            </a:r>
            <a:endParaRPr lang="en-US" sz="1184" dirty="0">
              <a:solidFill>
                <a:prstClr val="white"/>
              </a:solidFill>
              <a:latin typeface="Citrix New Sans Semibold" panose="020F0703040200060004" pitchFamily="34" charset="0"/>
            </a:endParaRPr>
          </a:p>
        </p:txBody>
      </p:sp>
      <p:sp>
        <p:nvSpPr>
          <p:cNvPr id="706" name="TextBox 705">
            <a:extLst>
              <a:ext uri="{FF2B5EF4-FFF2-40B4-BE49-F238E27FC236}">
                <a16:creationId xmlns:a16="http://schemas.microsoft.com/office/drawing/2014/main" id="{B94BCB8F-94CA-45BD-90BA-DAF2C7ECECC7}"/>
              </a:ext>
            </a:extLst>
          </p:cNvPr>
          <p:cNvSpPr txBox="1"/>
          <p:nvPr/>
        </p:nvSpPr>
        <p:spPr>
          <a:xfrm>
            <a:off x="6858256" y="8226122"/>
            <a:ext cx="2628695"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BUSINESS RISK</a:t>
            </a:r>
            <a:endParaRPr lang="en-US" sz="1184" dirty="0">
              <a:solidFill>
                <a:prstClr val="white"/>
              </a:solidFill>
              <a:latin typeface="Citrix New Sans Semibold" panose="020F0703040200060004" pitchFamily="34" charset="0"/>
            </a:endParaRPr>
          </a:p>
        </p:txBody>
      </p:sp>
      <p:sp>
        <p:nvSpPr>
          <p:cNvPr id="707" name="TextBox 706">
            <a:extLst>
              <a:ext uri="{FF2B5EF4-FFF2-40B4-BE49-F238E27FC236}">
                <a16:creationId xmlns:a16="http://schemas.microsoft.com/office/drawing/2014/main" id="{D11CA57F-EA8C-4F2F-9BCE-ECD03251CBA3}"/>
              </a:ext>
            </a:extLst>
          </p:cNvPr>
          <p:cNvSpPr txBox="1"/>
          <p:nvPr/>
        </p:nvSpPr>
        <p:spPr>
          <a:xfrm>
            <a:off x="9028296" y="9186693"/>
            <a:ext cx="3163705"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IT COMPLEXITY</a:t>
            </a:r>
          </a:p>
        </p:txBody>
      </p:sp>
      <p:sp>
        <p:nvSpPr>
          <p:cNvPr id="708" name="Down Arrow 3">
            <a:extLst>
              <a:ext uri="{FF2B5EF4-FFF2-40B4-BE49-F238E27FC236}">
                <a16:creationId xmlns:a16="http://schemas.microsoft.com/office/drawing/2014/main" id="{549A2E1E-C45C-44C2-9616-82C346D162F2}"/>
              </a:ext>
            </a:extLst>
          </p:cNvPr>
          <p:cNvSpPr/>
          <p:nvPr/>
        </p:nvSpPr>
        <p:spPr>
          <a:xfrm rot="10800000">
            <a:off x="7628721" y="-2559882"/>
            <a:ext cx="1074611" cy="1353205"/>
          </a:xfrm>
          <a:prstGeom prst="downArrow">
            <a:avLst>
              <a:gd name="adj1" fmla="val 57958"/>
              <a:gd name="adj2" fmla="val 57069"/>
            </a:avLst>
          </a:prstGeom>
          <a:gradFill>
            <a:gsLst>
              <a:gs pos="17000">
                <a:srgbClr val="FF9E1B">
                  <a:alpha val="0"/>
                </a:srgbClr>
              </a:gs>
              <a:gs pos="77000">
                <a:srgbClr val="FF9E1B"/>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
        <p:nvSpPr>
          <p:cNvPr id="709" name="Down Arrow 3">
            <a:extLst>
              <a:ext uri="{FF2B5EF4-FFF2-40B4-BE49-F238E27FC236}">
                <a16:creationId xmlns:a16="http://schemas.microsoft.com/office/drawing/2014/main" id="{2E0F6676-1529-4784-A519-5ABBDCB92830}"/>
              </a:ext>
            </a:extLst>
          </p:cNvPr>
          <p:cNvSpPr/>
          <p:nvPr/>
        </p:nvSpPr>
        <p:spPr>
          <a:xfrm rot="10800000">
            <a:off x="10072843" y="-3566436"/>
            <a:ext cx="1074611" cy="1353205"/>
          </a:xfrm>
          <a:prstGeom prst="downArrow">
            <a:avLst>
              <a:gd name="adj1" fmla="val 57958"/>
              <a:gd name="adj2" fmla="val 57069"/>
            </a:avLst>
          </a:prstGeom>
          <a:gradFill>
            <a:gsLst>
              <a:gs pos="17000">
                <a:srgbClr val="23AAE2">
                  <a:alpha val="0"/>
                </a:srgbClr>
              </a:gs>
              <a:gs pos="77000">
                <a:srgbClr val="23AAE2"/>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
        <p:nvSpPr>
          <p:cNvPr id="710" name="Down Arrow 3">
            <a:extLst>
              <a:ext uri="{FF2B5EF4-FFF2-40B4-BE49-F238E27FC236}">
                <a16:creationId xmlns:a16="http://schemas.microsoft.com/office/drawing/2014/main" id="{0E7D55D1-18FC-4F52-BC35-1CF473195F78}"/>
              </a:ext>
            </a:extLst>
          </p:cNvPr>
          <p:cNvSpPr/>
          <p:nvPr/>
        </p:nvSpPr>
        <p:spPr>
          <a:xfrm>
            <a:off x="5019532" y="-1553328"/>
            <a:ext cx="1074611" cy="1353205"/>
          </a:xfrm>
          <a:prstGeom prst="downArrow">
            <a:avLst>
              <a:gd name="adj1" fmla="val 57958"/>
              <a:gd name="adj2" fmla="val 57069"/>
            </a:avLst>
          </a:prstGeom>
          <a:gradFill>
            <a:gsLst>
              <a:gs pos="17000">
                <a:srgbClr val="B7DB00">
                  <a:alpha val="0"/>
                </a:srgbClr>
              </a:gs>
              <a:gs pos="86000">
                <a:srgbClr val="B7DB00"/>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Tree>
    <p:extLst>
      <p:ext uri="{BB962C8B-B14F-4D97-AF65-F5344CB8AC3E}">
        <p14:creationId xmlns:p14="http://schemas.microsoft.com/office/powerpoint/2010/main" val="395496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Group 367">
            <a:extLst>
              <a:ext uri="{FF2B5EF4-FFF2-40B4-BE49-F238E27FC236}">
                <a16:creationId xmlns:a16="http://schemas.microsoft.com/office/drawing/2014/main" id="{7F780B41-C0ED-4237-B760-BE9BE1FCCF41}"/>
              </a:ext>
            </a:extLst>
          </p:cNvPr>
          <p:cNvGrpSpPr/>
          <p:nvPr/>
        </p:nvGrpSpPr>
        <p:grpSpPr>
          <a:xfrm>
            <a:off x="0" y="-426"/>
            <a:ext cx="12192002" cy="6858426"/>
            <a:chOff x="-1" y="-360"/>
            <a:chExt cx="20596228" cy="6858000"/>
          </a:xfrm>
        </p:grpSpPr>
        <p:pic>
          <p:nvPicPr>
            <p:cNvPr id="369" name="Picture 368">
              <a:extLst>
                <a:ext uri="{FF2B5EF4-FFF2-40B4-BE49-F238E27FC236}">
                  <a16:creationId xmlns:a16="http://schemas.microsoft.com/office/drawing/2014/main" id="{9DD86203-62FB-487B-95C1-0E84ADCFFC6D}"/>
                </a:ext>
              </a:extLst>
            </p:cNvPr>
            <p:cNvPicPr>
              <a:picLocks noChangeAspect="1"/>
            </p:cNvPicPr>
            <p:nvPr/>
          </p:nvPicPr>
          <p:blipFill rotWithShape="1">
            <a:blip r:embed="rId3"/>
            <a:srcRect l="20404" r="20404"/>
            <a:stretch/>
          </p:blipFill>
          <p:spPr>
            <a:xfrm>
              <a:off x="-1" y="359"/>
              <a:ext cx="20596225" cy="6857281"/>
            </a:xfrm>
            <a:prstGeom prst="rect">
              <a:avLst/>
            </a:prstGeom>
          </p:spPr>
        </p:pic>
        <p:sp>
          <p:nvSpPr>
            <p:cNvPr id="370" name="Rectangle 369">
              <a:extLst>
                <a:ext uri="{FF2B5EF4-FFF2-40B4-BE49-F238E27FC236}">
                  <a16:creationId xmlns:a16="http://schemas.microsoft.com/office/drawing/2014/main" id="{C8E15E0B-50E6-451D-91C3-6BDE292DC3BC}"/>
                </a:ext>
              </a:extLst>
            </p:cNvPr>
            <p:cNvSpPr/>
            <p:nvPr/>
          </p:nvSpPr>
          <p:spPr>
            <a:xfrm>
              <a:off x="1" y="-360"/>
              <a:ext cx="20596226" cy="6857999"/>
            </a:xfrm>
            <a:prstGeom prst="rect">
              <a:avLst/>
            </a:prstGeom>
            <a:solidFill>
              <a:sysClr val="windowText" lastClr="000000">
                <a:alpha val="83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2" name="Group 181">
            <a:extLst>
              <a:ext uri="{FF2B5EF4-FFF2-40B4-BE49-F238E27FC236}">
                <a16:creationId xmlns:a16="http://schemas.microsoft.com/office/drawing/2014/main" id="{02037481-563A-4C60-A742-B05136352501}"/>
              </a:ext>
            </a:extLst>
          </p:cNvPr>
          <p:cNvGrpSpPr/>
          <p:nvPr/>
        </p:nvGrpSpPr>
        <p:grpSpPr>
          <a:xfrm>
            <a:off x="-4031199" y="-11226"/>
            <a:ext cx="3839921" cy="6869226"/>
            <a:chOff x="2" y="-11226"/>
            <a:chExt cx="3839921" cy="6869226"/>
          </a:xfrm>
        </p:grpSpPr>
        <p:sp>
          <p:nvSpPr>
            <p:cNvPr id="183" name="Freeform: Shape 182">
              <a:extLst>
                <a:ext uri="{FF2B5EF4-FFF2-40B4-BE49-F238E27FC236}">
                  <a16:creationId xmlns:a16="http://schemas.microsoft.com/office/drawing/2014/main" id="{F58A9B26-EB9F-4DEE-BFFD-F121C41A8F24}"/>
                </a:ext>
              </a:extLst>
            </p:cNvPr>
            <p:cNvSpPr/>
            <p:nvPr/>
          </p:nvSpPr>
          <p:spPr>
            <a:xfrm>
              <a:off x="2" y="-11226"/>
              <a:ext cx="3839921" cy="6869226"/>
            </a:xfrm>
            <a:custGeom>
              <a:avLst/>
              <a:gdLst>
                <a:gd name="connsiteX0" fmla="*/ 0 w 3839921"/>
                <a:gd name="connsiteY0" fmla="*/ 0 h 6869226"/>
                <a:gd name="connsiteX1" fmla="*/ 1289067 w 3839921"/>
                <a:gd name="connsiteY1" fmla="*/ 0 h 6869226"/>
                <a:gd name="connsiteX2" fmla="*/ 1398147 w 3839921"/>
                <a:gd name="connsiteY2" fmla="*/ 36909 h 6869226"/>
                <a:gd name="connsiteX3" fmla="*/ 3839921 w 3839921"/>
                <a:gd name="connsiteY3" fmla="*/ 3532375 h 6869226"/>
                <a:gd name="connsiteX4" fmla="*/ 1892428 w 3839921"/>
                <a:gd name="connsiteY4" fmla="*/ 6804510 h 6869226"/>
                <a:gd name="connsiteX5" fmla="*/ 1766070 w 3839921"/>
                <a:gd name="connsiteY5" fmla="*/ 6869226 h 6869226"/>
                <a:gd name="connsiteX6" fmla="*/ 0 w 3839921"/>
                <a:gd name="connsiteY6" fmla="*/ 6869226 h 6869226"/>
                <a:gd name="connsiteX7" fmla="*/ 0 w 3839921"/>
                <a:gd name="connsiteY7" fmla="*/ 0 h 68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21" h="6869226">
                  <a:moveTo>
                    <a:pt x="0" y="0"/>
                  </a:moveTo>
                  <a:lnTo>
                    <a:pt x="1289067" y="0"/>
                  </a:lnTo>
                  <a:lnTo>
                    <a:pt x="1398147" y="36909"/>
                  </a:lnTo>
                  <a:cubicBezTo>
                    <a:pt x="2823033" y="558629"/>
                    <a:pt x="3839921" y="1926749"/>
                    <a:pt x="3839921" y="3532375"/>
                  </a:cubicBezTo>
                  <a:cubicBezTo>
                    <a:pt x="3839921" y="4945327"/>
                    <a:pt x="3052443" y="6174352"/>
                    <a:pt x="1892428" y="6804510"/>
                  </a:cubicBezTo>
                  <a:lnTo>
                    <a:pt x="1766070" y="6869226"/>
                  </a:lnTo>
                  <a:lnTo>
                    <a:pt x="0" y="6869226"/>
                  </a:lnTo>
                  <a:lnTo>
                    <a:pt x="0" y="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p>
              <a:pPr algn="ctr" defTabSz="457200"/>
              <a:endParaRPr lang="en-US" sz="1200" kern="0" dirty="0" err="1">
                <a:solidFill>
                  <a:prstClr val="white"/>
                </a:solidFill>
                <a:latin typeface="Citrix New Sans"/>
              </a:endParaRPr>
            </a:p>
          </p:txBody>
        </p:sp>
        <p:grpSp>
          <p:nvGrpSpPr>
            <p:cNvPr id="184" name="Group 183">
              <a:extLst>
                <a:ext uri="{FF2B5EF4-FFF2-40B4-BE49-F238E27FC236}">
                  <a16:creationId xmlns:a16="http://schemas.microsoft.com/office/drawing/2014/main" id="{6633CD19-5EED-4D4D-BF27-29DA874E93DA}"/>
                </a:ext>
              </a:extLst>
            </p:cNvPr>
            <p:cNvGrpSpPr/>
            <p:nvPr/>
          </p:nvGrpSpPr>
          <p:grpSpPr>
            <a:xfrm>
              <a:off x="264289" y="2540071"/>
              <a:ext cx="3406758" cy="2614258"/>
              <a:chOff x="446470" y="1927312"/>
              <a:chExt cx="5755115" cy="4416326"/>
            </a:xfrm>
          </p:grpSpPr>
          <p:sp>
            <p:nvSpPr>
              <p:cNvPr id="185" name="TextBox 184">
                <a:extLst>
                  <a:ext uri="{FF2B5EF4-FFF2-40B4-BE49-F238E27FC236}">
                    <a16:creationId xmlns:a16="http://schemas.microsoft.com/office/drawing/2014/main" id="{53192441-3F95-4580-B454-762224E5F43A}"/>
                  </a:ext>
                </a:extLst>
              </p:cNvPr>
              <p:cNvSpPr txBox="1"/>
              <p:nvPr/>
            </p:nvSpPr>
            <p:spPr>
              <a:xfrm>
                <a:off x="1376649" y="2713204"/>
                <a:ext cx="4677941"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On-Premise + ERP Apps</a:t>
                </a:r>
              </a:p>
            </p:txBody>
          </p:sp>
          <p:sp>
            <p:nvSpPr>
              <p:cNvPr id="186" name="TextBox 185">
                <a:extLst>
                  <a:ext uri="{FF2B5EF4-FFF2-40B4-BE49-F238E27FC236}">
                    <a16:creationId xmlns:a16="http://schemas.microsoft.com/office/drawing/2014/main" id="{FD08C6BB-FF7B-42F2-A98D-BA8A270F78DB}"/>
                  </a:ext>
                </a:extLst>
              </p:cNvPr>
              <p:cNvSpPr txBox="1"/>
              <p:nvPr/>
            </p:nvSpPr>
            <p:spPr>
              <a:xfrm>
                <a:off x="1376649" y="3499096"/>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Company-Issued Desktops</a:t>
                </a:r>
              </a:p>
            </p:txBody>
          </p:sp>
          <p:sp>
            <p:nvSpPr>
              <p:cNvPr id="187" name="TextBox 186">
                <a:extLst>
                  <a:ext uri="{FF2B5EF4-FFF2-40B4-BE49-F238E27FC236}">
                    <a16:creationId xmlns:a16="http://schemas.microsoft.com/office/drawing/2014/main" id="{819AFFD6-7434-4DEA-89DD-2E343A55ECBD}"/>
                  </a:ext>
                </a:extLst>
              </p:cNvPr>
              <p:cNvSpPr txBox="1"/>
              <p:nvPr/>
            </p:nvSpPr>
            <p:spPr>
              <a:xfrm>
                <a:off x="1376649" y="4284988"/>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Office Workers</a:t>
                </a:r>
              </a:p>
            </p:txBody>
          </p:sp>
          <p:sp>
            <p:nvSpPr>
              <p:cNvPr id="188" name="TextBox 187">
                <a:extLst>
                  <a:ext uri="{FF2B5EF4-FFF2-40B4-BE49-F238E27FC236}">
                    <a16:creationId xmlns:a16="http://schemas.microsoft.com/office/drawing/2014/main" id="{B2BD10CA-D1DF-40DC-8739-059BBE166AB3}"/>
                  </a:ext>
                </a:extLst>
              </p:cNvPr>
              <p:cNvSpPr txBox="1"/>
              <p:nvPr/>
            </p:nvSpPr>
            <p:spPr>
              <a:xfrm>
                <a:off x="1376649" y="5856776"/>
                <a:ext cx="3657600"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Datacenter On-Premise </a:t>
                </a:r>
              </a:p>
            </p:txBody>
          </p:sp>
          <p:sp>
            <p:nvSpPr>
              <p:cNvPr id="189" name="Rectangle 188">
                <a:extLst>
                  <a:ext uri="{FF2B5EF4-FFF2-40B4-BE49-F238E27FC236}">
                    <a16:creationId xmlns:a16="http://schemas.microsoft.com/office/drawing/2014/main" id="{6F556A76-30D8-45A4-B0C7-54967E609E86}"/>
                  </a:ext>
                </a:extLst>
              </p:cNvPr>
              <p:cNvSpPr/>
              <p:nvPr/>
            </p:nvSpPr>
            <p:spPr>
              <a:xfrm>
                <a:off x="1376649" y="5070880"/>
                <a:ext cx="4824936" cy="457200"/>
              </a:xfrm>
              <a:prstGeom prst="rect">
                <a:avLst/>
              </a:prstGeom>
            </p:spPr>
            <p:txBody>
              <a:bodyPr wrap="square" lIns="0" tIns="0" rIns="0" bIns="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App + Network Traffic</a:t>
                </a:r>
              </a:p>
              <a:p>
                <a:pPr marL="0" marR="0" lvl="0" indent="0"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Within Datacenter</a:t>
                </a:r>
              </a:p>
            </p:txBody>
          </p:sp>
          <p:cxnSp>
            <p:nvCxnSpPr>
              <p:cNvPr id="190" name="Straight Connector 189">
                <a:extLst>
                  <a:ext uri="{FF2B5EF4-FFF2-40B4-BE49-F238E27FC236}">
                    <a16:creationId xmlns:a16="http://schemas.microsoft.com/office/drawing/2014/main" id="{F59B45FF-56C7-484D-8F8B-41A643B3FF5B}"/>
                  </a:ext>
                </a:extLst>
              </p:cNvPr>
              <p:cNvCxnSpPr>
                <a:cxnSpLocks/>
              </p:cNvCxnSpPr>
              <p:nvPr/>
            </p:nvCxnSpPr>
            <p:spPr>
              <a:xfrm>
                <a:off x="446470" y="4906534"/>
                <a:ext cx="5183824" cy="0"/>
              </a:xfrm>
              <a:prstGeom prst="line">
                <a:avLst/>
              </a:prstGeom>
              <a:noFill/>
              <a:ln w="12700" cap="flat" cmpd="sng" algn="ctr">
                <a:solidFill>
                  <a:sysClr val="window" lastClr="FFFFFF">
                    <a:alpha val="26000"/>
                  </a:sysClr>
                </a:solidFill>
                <a:prstDash val="solid"/>
                <a:miter lim="800000"/>
              </a:ln>
              <a:effectLst/>
            </p:spPr>
          </p:cxnSp>
          <p:cxnSp>
            <p:nvCxnSpPr>
              <p:cNvPr id="191" name="Straight Connector 190">
                <a:extLst>
                  <a:ext uri="{FF2B5EF4-FFF2-40B4-BE49-F238E27FC236}">
                    <a16:creationId xmlns:a16="http://schemas.microsoft.com/office/drawing/2014/main" id="{832C0D6A-7F0E-49A2-B035-3B92CF894267}"/>
                  </a:ext>
                </a:extLst>
              </p:cNvPr>
              <p:cNvCxnSpPr>
                <a:cxnSpLocks/>
              </p:cNvCxnSpPr>
              <p:nvPr/>
            </p:nvCxnSpPr>
            <p:spPr>
              <a:xfrm>
                <a:off x="446470" y="5692426"/>
                <a:ext cx="4572000" cy="0"/>
              </a:xfrm>
              <a:prstGeom prst="line">
                <a:avLst/>
              </a:prstGeom>
              <a:noFill/>
              <a:ln w="12700" cap="flat" cmpd="sng" algn="ctr">
                <a:solidFill>
                  <a:sysClr val="window" lastClr="FFFFFF">
                    <a:alpha val="26000"/>
                  </a:sysClr>
                </a:solidFill>
                <a:prstDash val="solid"/>
                <a:miter lim="800000"/>
              </a:ln>
              <a:effectLst/>
            </p:spPr>
          </p:cxnSp>
          <p:grpSp>
            <p:nvGrpSpPr>
              <p:cNvPr id="192" name="Group 81">
                <a:extLst>
                  <a:ext uri="{FF2B5EF4-FFF2-40B4-BE49-F238E27FC236}">
                    <a16:creationId xmlns:a16="http://schemas.microsoft.com/office/drawing/2014/main" id="{D910FE9B-8DB0-462F-8C6D-1258DF3AF88D}"/>
                  </a:ext>
                </a:extLst>
              </p:cNvPr>
              <p:cNvGrpSpPr>
                <a:grpSpLocks noChangeAspect="1"/>
              </p:cNvGrpSpPr>
              <p:nvPr/>
            </p:nvGrpSpPr>
            <p:grpSpPr bwMode="auto">
              <a:xfrm>
                <a:off x="612108" y="5046908"/>
                <a:ext cx="563712" cy="501618"/>
                <a:chOff x="5839" y="3382"/>
                <a:chExt cx="581" cy="517"/>
              </a:xfrm>
              <a:solidFill>
                <a:sysClr val="window" lastClr="FFFFFF"/>
              </a:solidFill>
            </p:grpSpPr>
            <p:sp>
              <p:nvSpPr>
                <p:cNvPr id="267" name="Freeform 82">
                  <a:extLst>
                    <a:ext uri="{FF2B5EF4-FFF2-40B4-BE49-F238E27FC236}">
                      <a16:creationId xmlns:a16="http://schemas.microsoft.com/office/drawing/2014/main" id="{792C6CC2-B141-4D66-A3F7-3F25D836DBCE}"/>
                    </a:ext>
                  </a:extLst>
                </p:cNvPr>
                <p:cNvSpPr>
                  <a:spLocks noEditPoints="1"/>
                </p:cNvSpPr>
                <p:nvPr/>
              </p:nvSpPr>
              <p:spPr bwMode="auto">
                <a:xfrm>
                  <a:off x="5839" y="3382"/>
                  <a:ext cx="325" cy="325"/>
                </a:xfrm>
                <a:custGeom>
                  <a:avLst/>
                  <a:gdLst>
                    <a:gd name="T0" fmla="*/ 28 w 154"/>
                    <a:gd name="T1" fmla="*/ 133 h 154"/>
                    <a:gd name="T2" fmla="*/ 49 w 154"/>
                    <a:gd name="T3" fmla="*/ 149 h 154"/>
                    <a:gd name="T4" fmla="*/ 63 w 154"/>
                    <a:gd name="T5" fmla="*/ 135 h 154"/>
                    <a:gd name="T6" fmla="*/ 82 w 154"/>
                    <a:gd name="T7" fmla="*/ 152 h 154"/>
                    <a:gd name="T8" fmla="*/ 86 w 154"/>
                    <a:gd name="T9" fmla="*/ 154 h 154"/>
                    <a:gd name="T10" fmla="*/ 110 w 154"/>
                    <a:gd name="T11" fmla="*/ 144 h 154"/>
                    <a:gd name="T12" fmla="*/ 119 w 154"/>
                    <a:gd name="T13" fmla="*/ 120 h 154"/>
                    <a:gd name="T14" fmla="*/ 137 w 154"/>
                    <a:gd name="T15" fmla="*/ 125 h 154"/>
                    <a:gd name="T16" fmla="*/ 148 w 154"/>
                    <a:gd name="T17" fmla="*/ 101 h 154"/>
                    <a:gd name="T18" fmla="*/ 137 w 154"/>
                    <a:gd name="T19" fmla="*/ 78 h 154"/>
                    <a:gd name="T20" fmla="*/ 154 w 154"/>
                    <a:gd name="T21" fmla="*/ 69 h 154"/>
                    <a:gd name="T22" fmla="*/ 144 w 154"/>
                    <a:gd name="T23" fmla="*/ 44 h 154"/>
                    <a:gd name="T24" fmla="*/ 120 w 154"/>
                    <a:gd name="T25" fmla="*/ 36 h 154"/>
                    <a:gd name="T26" fmla="*/ 125 w 154"/>
                    <a:gd name="T27" fmla="*/ 17 h 154"/>
                    <a:gd name="T28" fmla="*/ 101 w 154"/>
                    <a:gd name="T29" fmla="*/ 6 h 154"/>
                    <a:gd name="T30" fmla="*/ 78 w 154"/>
                    <a:gd name="T31" fmla="*/ 17 h 154"/>
                    <a:gd name="T32" fmla="*/ 69 w 154"/>
                    <a:gd name="T33" fmla="*/ 1 h 154"/>
                    <a:gd name="T34" fmla="*/ 44 w 154"/>
                    <a:gd name="T35" fmla="*/ 10 h 154"/>
                    <a:gd name="T36" fmla="*/ 36 w 154"/>
                    <a:gd name="T37" fmla="*/ 34 h 154"/>
                    <a:gd name="T38" fmla="*/ 17 w 154"/>
                    <a:gd name="T39" fmla="*/ 29 h 154"/>
                    <a:gd name="T40" fmla="*/ 6 w 154"/>
                    <a:gd name="T41" fmla="*/ 53 h 154"/>
                    <a:gd name="T42" fmla="*/ 17 w 154"/>
                    <a:gd name="T43" fmla="*/ 76 h 154"/>
                    <a:gd name="T44" fmla="*/ 1 w 154"/>
                    <a:gd name="T45" fmla="*/ 86 h 154"/>
                    <a:gd name="T46" fmla="*/ 10 w 154"/>
                    <a:gd name="T47" fmla="*/ 110 h 154"/>
                    <a:gd name="T48" fmla="*/ 34 w 154"/>
                    <a:gd name="T49" fmla="*/ 119 h 154"/>
                    <a:gd name="T50" fmla="*/ 22 w 154"/>
                    <a:gd name="T51" fmla="*/ 81 h 154"/>
                    <a:gd name="T52" fmla="*/ 26 w 154"/>
                    <a:gd name="T53" fmla="*/ 62 h 154"/>
                    <a:gd name="T54" fmla="*/ 12 w 154"/>
                    <a:gd name="T55" fmla="*/ 50 h 154"/>
                    <a:gd name="T56" fmla="*/ 35 w 154"/>
                    <a:gd name="T57" fmla="*/ 41 h 154"/>
                    <a:gd name="T58" fmla="*/ 51 w 154"/>
                    <a:gd name="T59" fmla="*/ 30 h 154"/>
                    <a:gd name="T60" fmla="*/ 51 w 154"/>
                    <a:gd name="T61" fmla="*/ 12 h 154"/>
                    <a:gd name="T62" fmla="*/ 73 w 154"/>
                    <a:gd name="T63" fmla="*/ 21 h 154"/>
                    <a:gd name="T64" fmla="*/ 77 w 154"/>
                    <a:gd name="T65" fmla="*/ 23 h 154"/>
                    <a:gd name="T66" fmla="*/ 95 w 154"/>
                    <a:gd name="T67" fmla="*/ 24 h 154"/>
                    <a:gd name="T68" fmla="*/ 120 w 154"/>
                    <a:gd name="T69" fmla="*/ 21 h 154"/>
                    <a:gd name="T70" fmla="*/ 115 w 154"/>
                    <a:gd name="T71" fmla="*/ 38 h 154"/>
                    <a:gd name="T72" fmla="*/ 128 w 154"/>
                    <a:gd name="T73" fmla="*/ 53 h 154"/>
                    <a:gd name="T74" fmla="*/ 147 w 154"/>
                    <a:gd name="T75" fmla="*/ 68 h 154"/>
                    <a:gd name="T76" fmla="*/ 131 w 154"/>
                    <a:gd name="T77" fmla="*/ 76 h 154"/>
                    <a:gd name="T78" fmla="*/ 130 w 154"/>
                    <a:gd name="T79" fmla="*/ 95 h 154"/>
                    <a:gd name="T80" fmla="*/ 133 w 154"/>
                    <a:gd name="T81" fmla="*/ 120 h 154"/>
                    <a:gd name="T82" fmla="*/ 116 w 154"/>
                    <a:gd name="T83" fmla="*/ 115 h 154"/>
                    <a:gd name="T84" fmla="*/ 102 w 154"/>
                    <a:gd name="T85" fmla="*/ 127 h 154"/>
                    <a:gd name="T86" fmla="*/ 87 w 154"/>
                    <a:gd name="T87" fmla="*/ 147 h 154"/>
                    <a:gd name="T88" fmla="*/ 78 w 154"/>
                    <a:gd name="T89" fmla="*/ 131 h 154"/>
                    <a:gd name="T90" fmla="*/ 77 w 154"/>
                    <a:gd name="T91" fmla="*/ 131 h 154"/>
                    <a:gd name="T92" fmla="*/ 59 w 154"/>
                    <a:gd name="T93" fmla="*/ 130 h 154"/>
                    <a:gd name="T94" fmla="*/ 35 w 154"/>
                    <a:gd name="T95" fmla="*/ 133 h 154"/>
                    <a:gd name="T96" fmla="*/ 40 w 154"/>
                    <a:gd name="T97" fmla="*/ 116 h 154"/>
                    <a:gd name="T98" fmla="*/ 27 w 154"/>
                    <a:gd name="T99" fmla="*/ 102 h 154"/>
                    <a:gd name="T100" fmla="*/ 7 w 154"/>
                    <a:gd name="T101" fmla="*/ 8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154">
                      <a:moveTo>
                        <a:pt x="34" y="119"/>
                      </a:moveTo>
                      <a:cubicBezTo>
                        <a:pt x="28" y="133"/>
                        <a:pt x="28" y="133"/>
                        <a:pt x="28" y="133"/>
                      </a:cubicBezTo>
                      <a:cubicBezTo>
                        <a:pt x="27" y="135"/>
                        <a:pt x="28" y="136"/>
                        <a:pt x="29" y="137"/>
                      </a:cubicBezTo>
                      <a:cubicBezTo>
                        <a:pt x="49" y="149"/>
                        <a:pt x="49" y="149"/>
                        <a:pt x="49" y="149"/>
                      </a:cubicBezTo>
                      <a:cubicBezTo>
                        <a:pt x="51" y="150"/>
                        <a:pt x="52" y="149"/>
                        <a:pt x="53" y="148"/>
                      </a:cubicBezTo>
                      <a:cubicBezTo>
                        <a:pt x="63" y="135"/>
                        <a:pt x="63" y="135"/>
                        <a:pt x="63" y="135"/>
                      </a:cubicBezTo>
                      <a:cubicBezTo>
                        <a:pt x="67" y="136"/>
                        <a:pt x="72" y="137"/>
                        <a:pt x="76" y="137"/>
                      </a:cubicBezTo>
                      <a:cubicBezTo>
                        <a:pt x="82" y="152"/>
                        <a:pt x="82" y="152"/>
                        <a:pt x="82" y="152"/>
                      </a:cubicBezTo>
                      <a:cubicBezTo>
                        <a:pt x="83" y="153"/>
                        <a:pt x="84" y="154"/>
                        <a:pt x="85" y="154"/>
                      </a:cubicBezTo>
                      <a:cubicBezTo>
                        <a:pt x="85" y="154"/>
                        <a:pt x="85" y="154"/>
                        <a:pt x="86" y="154"/>
                      </a:cubicBezTo>
                      <a:cubicBezTo>
                        <a:pt x="108" y="148"/>
                        <a:pt x="108" y="148"/>
                        <a:pt x="108" y="148"/>
                      </a:cubicBezTo>
                      <a:cubicBezTo>
                        <a:pt x="110" y="147"/>
                        <a:pt x="111" y="146"/>
                        <a:pt x="110" y="144"/>
                      </a:cubicBezTo>
                      <a:cubicBezTo>
                        <a:pt x="108" y="129"/>
                        <a:pt x="108" y="129"/>
                        <a:pt x="108" y="129"/>
                      </a:cubicBezTo>
                      <a:cubicBezTo>
                        <a:pt x="112" y="126"/>
                        <a:pt x="116" y="123"/>
                        <a:pt x="119" y="120"/>
                      </a:cubicBezTo>
                      <a:cubicBezTo>
                        <a:pt x="133" y="127"/>
                        <a:pt x="133" y="127"/>
                        <a:pt x="133" y="127"/>
                      </a:cubicBezTo>
                      <a:cubicBezTo>
                        <a:pt x="135" y="127"/>
                        <a:pt x="137" y="127"/>
                        <a:pt x="137" y="125"/>
                      </a:cubicBezTo>
                      <a:cubicBezTo>
                        <a:pt x="149" y="105"/>
                        <a:pt x="149" y="105"/>
                        <a:pt x="149" y="105"/>
                      </a:cubicBezTo>
                      <a:cubicBezTo>
                        <a:pt x="150" y="104"/>
                        <a:pt x="149" y="102"/>
                        <a:pt x="148" y="101"/>
                      </a:cubicBezTo>
                      <a:cubicBezTo>
                        <a:pt x="135" y="92"/>
                        <a:pt x="135" y="92"/>
                        <a:pt x="135" y="92"/>
                      </a:cubicBezTo>
                      <a:cubicBezTo>
                        <a:pt x="136" y="87"/>
                        <a:pt x="137" y="83"/>
                        <a:pt x="137" y="78"/>
                      </a:cubicBezTo>
                      <a:cubicBezTo>
                        <a:pt x="152" y="72"/>
                        <a:pt x="152" y="72"/>
                        <a:pt x="152" y="72"/>
                      </a:cubicBezTo>
                      <a:cubicBezTo>
                        <a:pt x="153" y="72"/>
                        <a:pt x="154" y="70"/>
                        <a:pt x="154" y="69"/>
                      </a:cubicBezTo>
                      <a:cubicBezTo>
                        <a:pt x="148" y="46"/>
                        <a:pt x="148" y="46"/>
                        <a:pt x="148" y="46"/>
                      </a:cubicBezTo>
                      <a:cubicBezTo>
                        <a:pt x="147" y="45"/>
                        <a:pt x="146" y="44"/>
                        <a:pt x="144" y="44"/>
                      </a:cubicBezTo>
                      <a:cubicBezTo>
                        <a:pt x="129" y="46"/>
                        <a:pt x="129" y="46"/>
                        <a:pt x="129" y="46"/>
                      </a:cubicBezTo>
                      <a:cubicBezTo>
                        <a:pt x="126" y="43"/>
                        <a:pt x="123" y="39"/>
                        <a:pt x="120" y="36"/>
                      </a:cubicBezTo>
                      <a:cubicBezTo>
                        <a:pt x="127" y="21"/>
                        <a:pt x="127" y="21"/>
                        <a:pt x="127" y="21"/>
                      </a:cubicBezTo>
                      <a:cubicBezTo>
                        <a:pt x="127" y="20"/>
                        <a:pt x="127" y="18"/>
                        <a:pt x="125" y="17"/>
                      </a:cubicBezTo>
                      <a:cubicBezTo>
                        <a:pt x="105" y="6"/>
                        <a:pt x="105" y="6"/>
                        <a:pt x="105" y="6"/>
                      </a:cubicBezTo>
                      <a:cubicBezTo>
                        <a:pt x="104" y="5"/>
                        <a:pt x="102" y="5"/>
                        <a:pt x="101" y="6"/>
                      </a:cubicBezTo>
                      <a:cubicBezTo>
                        <a:pt x="92" y="19"/>
                        <a:pt x="92" y="19"/>
                        <a:pt x="92" y="19"/>
                      </a:cubicBezTo>
                      <a:cubicBezTo>
                        <a:pt x="87" y="18"/>
                        <a:pt x="83" y="17"/>
                        <a:pt x="78" y="17"/>
                      </a:cubicBezTo>
                      <a:cubicBezTo>
                        <a:pt x="72" y="3"/>
                        <a:pt x="72" y="3"/>
                        <a:pt x="72" y="3"/>
                      </a:cubicBezTo>
                      <a:cubicBezTo>
                        <a:pt x="72" y="1"/>
                        <a:pt x="70" y="0"/>
                        <a:pt x="69" y="1"/>
                      </a:cubicBezTo>
                      <a:cubicBezTo>
                        <a:pt x="46" y="7"/>
                        <a:pt x="46" y="7"/>
                        <a:pt x="46" y="7"/>
                      </a:cubicBezTo>
                      <a:cubicBezTo>
                        <a:pt x="45" y="7"/>
                        <a:pt x="44" y="9"/>
                        <a:pt x="44" y="10"/>
                      </a:cubicBezTo>
                      <a:cubicBezTo>
                        <a:pt x="47" y="26"/>
                        <a:pt x="47" y="26"/>
                        <a:pt x="47" y="26"/>
                      </a:cubicBezTo>
                      <a:cubicBezTo>
                        <a:pt x="43" y="28"/>
                        <a:pt x="39" y="31"/>
                        <a:pt x="36" y="34"/>
                      </a:cubicBezTo>
                      <a:cubicBezTo>
                        <a:pt x="21" y="28"/>
                        <a:pt x="21" y="28"/>
                        <a:pt x="21" y="28"/>
                      </a:cubicBezTo>
                      <a:cubicBezTo>
                        <a:pt x="20" y="27"/>
                        <a:pt x="18" y="28"/>
                        <a:pt x="17" y="29"/>
                      </a:cubicBezTo>
                      <a:cubicBezTo>
                        <a:pt x="6" y="49"/>
                        <a:pt x="6" y="49"/>
                        <a:pt x="6" y="49"/>
                      </a:cubicBezTo>
                      <a:cubicBezTo>
                        <a:pt x="5" y="51"/>
                        <a:pt x="5" y="52"/>
                        <a:pt x="6" y="53"/>
                      </a:cubicBezTo>
                      <a:cubicBezTo>
                        <a:pt x="19" y="63"/>
                        <a:pt x="19" y="63"/>
                        <a:pt x="19" y="63"/>
                      </a:cubicBezTo>
                      <a:cubicBezTo>
                        <a:pt x="18" y="67"/>
                        <a:pt x="18" y="72"/>
                        <a:pt x="17" y="76"/>
                      </a:cubicBezTo>
                      <a:cubicBezTo>
                        <a:pt x="3" y="82"/>
                        <a:pt x="3" y="82"/>
                        <a:pt x="3" y="82"/>
                      </a:cubicBezTo>
                      <a:cubicBezTo>
                        <a:pt x="1" y="83"/>
                        <a:pt x="0" y="84"/>
                        <a:pt x="1" y="86"/>
                      </a:cubicBezTo>
                      <a:cubicBezTo>
                        <a:pt x="7" y="108"/>
                        <a:pt x="7" y="108"/>
                        <a:pt x="7" y="108"/>
                      </a:cubicBezTo>
                      <a:cubicBezTo>
                        <a:pt x="7" y="110"/>
                        <a:pt x="9" y="111"/>
                        <a:pt x="10" y="110"/>
                      </a:cubicBezTo>
                      <a:cubicBezTo>
                        <a:pt x="26" y="108"/>
                        <a:pt x="26" y="108"/>
                        <a:pt x="26" y="108"/>
                      </a:cubicBezTo>
                      <a:cubicBezTo>
                        <a:pt x="28" y="112"/>
                        <a:pt x="31" y="116"/>
                        <a:pt x="34" y="119"/>
                      </a:cubicBezTo>
                      <a:close/>
                      <a:moveTo>
                        <a:pt x="7" y="87"/>
                      </a:moveTo>
                      <a:cubicBezTo>
                        <a:pt x="22" y="81"/>
                        <a:pt x="22" y="81"/>
                        <a:pt x="22" y="81"/>
                      </a:cubicBezTo>
                      <a:cubicBezTo>
                        <a:pt x="23" y="81"/>
                        <a:pt x="24" y="80"/>
                        <a:pt x="23" y="78"/>
                      </a:cubicBezTo>
                      <a:cubicBezTo>
                        <a:pt x="23" y="73"/>
                        <a:pt x="24" y="67"/>
                        <a:pt x="26" y="62"/>
                      </a:cubicBezTo>
                      <a:cubicBezTo>
                        <a:pt x="26" y="61"/>
                        <a:pt x="25" y="60"/>
                        <a:pt x="24" y="59"/>
                      </a:cubicBezTo>
                      <a:cubicBezTo>
                        <a:pt x="12" y="50"/>
                        <a:pt x="12" y="50"/>
                        <a:pt x="12" y="50"/>
                      </a:cubicBezTo>
                      <a:cubicBezTo>
                        <a:pt x="21" y="34"/>
                        <a:pt x="21" y="34"/>
                        <a:pt x="21" y="34"/>
                      </a:cubicBezTo>
                      <a:cubicBezTo>
                        <a:pt x="35" y="41"/>
                        <a:pt x="35" y="41"/>
                        <a:pt x="35" y="41"/>
                      </a:cubicBezTo>
                      <a:cubicBezTo>
                        <a:pt x="36" y="41"/>
                        <a:pt x="38" y="41"/>
                        <a:pt x="38" y="40"/>
                      </a:cubicBezTo>
                      <a:cubicBezTo>
                        <a:pt x="42" y="36"/>
                        <a:pt x="47" y="33"/>
                        <a:pt x="51" y="30"/>
                      </a:cubicBezTo>
                      <a:cubicBezTo>
                        <a:pt x="52" y="29"/>
                        <a:pt x="53" y="28"/>
                        <a:pt x="53" y="27"/>
                      </a:cubicBezTo>
                      <a:cubicBezTo>
                        <a:pt x="51" y="12"/>
                        <a:pt x="51" y="12"/>
                        <a:pt x="51" y="12"/>
                      </a:cubicBezTo>
                      <a:cubicBezTo>
                        <a:pt x="68" y="7"/>
                        <a:pt x="68" y="7"/>
                        <a:pt x="68" y="7"/>
                      </a:cubicBezTo>
                      <a:cubicBezTo>
                        <a:pt x="73" y="21"/>
                        <a:pt x="73" y="21"/>
                        <a:pt x="73" y="21"/>
                      </a:cubicBezTo>
                      <a:cubicBezTo>
                        <a:pt x="74" y="23"/>
                        <a:pt x="75" y="23"/>
                        <a:pt x="76" y="23"/>
                      </a:cubicBezTo>
                      <a:cubicBezTo>
                        <a:pt x="77" y="23"/>
                        <a:pt x="77" y="23"/>
                        <a:pt x="77" y="23"/>
                      </a:cubicBezTo>
                      <a:cubicBezTo>
                        <a:pt x="82" y="23"/>
                        <a:pt x="87" y="24"/>
                        <a:pt x="92" y="25"/>
                      </a:cubicBezTo>
                      <a:cubicBezTo>
                        <a:pt x="93" y="26"/>
                        <a:pt x="95" y="25"/>
                        <a:pt x="95" y="24"/>
                      </a:cubicBezTo>
                      <a:cubicBezTo>
                        <a:pt x="105" y="12"/>
                        <a:pt x="105" y="12"/>
                        <a:pt x="105" y="12"/>
                      </a:cubicBezTo>
                      <a:cubicBezTo>
                        <a:pt x="120" y="21"/>
                        <a:pt x="120" y="21"/>
                        <a:pt x="120" y="21"/>
                      </a:cubicBezTo>
                      <a:cubicBezTo>
                        <a:pt x="114" y="35"/>
                        <a:pt x="114" y="35"/>
                        <a:pt x="114" y="35"/>
                      </a:cubicBezTo>
                      <a:cubicBezTo>
                        <a:pt x="113" y="36"/>
                        <a:pt x="114" y="38"/>
                        <a:pt x="115" y="38"/>
                      </a:cubicBezTo>
                      <a:cubicBezTo>
                        <a:pt x="119" y="42"/>
                        <a:pt x="122" y="46"/>
                        <a:pt x="124" y="51"/>
                      </a:cubicBezTo>
                      <a:cubicBezTo>
                        <a:pt x="125" y="52"/>
                        <a:pt x="126" y="53"/>
                        <a:pt x="128" y="53"/>
                      </a:cubicBezTo>
                      <a:cubicBezTo>
                        <a:pt x="143" y="50"/>
                        <a:pt x="143" y="50"/>
                        <a:pt x="143" y="50"/>
                      </a:cubicBezTo>
                      <a:cubicBezTo>
                        <a:pt x="147" y="68"/>
                        <a:pt x="147" y="68"/>
                        <a:pt x="147" y="68"/>
                      </a:cubicBezTo>
                      <a:cubicBezTo>
                        <a:pt x="133" y="73"/>
                        <a:pt x="133" y="73"/>
                        <a:pt x="133" y="73"/>
                      </a:cubicBezTo>
                      <a:cubicBezTo>
                        <a:pt x="132" y="74"/>
                        <a:pt x="131" y="75"/>
                        <a:pt x="131" y="76"/>
                      </a:cubicBezTo>
                      <a:cubicBezTo>
                        <a:pt x="131" y="82"/>
                        <a:pt x="131" y="87"/>
                        <a:pt x="129" y="92"/>
                      </a:cubicBezTo>
                      <a:cubicBezTo>
                        <a:pt x="129" y="93"/>
                        <a:pt x="129" y="95"/>
                        <a:pt x="130" y="95"/>
                      </a:cubicBezTo>
                      <a:cubicBezTo>
                        <a:pt x="142" y="104"/>
                        <a:pt x="142" y="104"/>
                        <a:pt x="142" y="104"/>
                      </a:cubicBezTo>
                      <a:cubicBezTo>
                        <a:pt x="133" y="120"/>
                        <a:pt x="133" y="120"/>
                        <a:pt x="133" y="120"/>
                      </a:cubicBezTo>
                      <a:cubicBezTo>
                        <a:pt x="119" y="114"/>
                        <a:pt x="119" y="114"/>
                        <a:pt x="119" y="114"/>
                      </a:cubicBezTo>
                      <a:cubicBezTo>
                        <a:pt x="118" y="113"/>
                        <a:pt x="117" y="114"/>
                        <a:pt x="116" y="115"/>
                      </a:cubicBezTo>
                      <a:cubicBezTo>
                        <a:pt x="112" y="118"/>
                        <a:pt x="108" y="122"/>
                        <a:pt x="103" y="124"/>
                      </a:cubicBezTo>
                      <a:cubicBezTo>
                        <a:pt x="102" y="125"/>
                        <a:pt x="102" y="126"/>
                        <a:pt x="102" y="127"/>
                      </a:cubicBezTo>
                      <a:cubicBezTo>
                        <a:pt x="104" y="142"/>
                        <a:pt x="104" y="142"/>
                        <a:pt x="104" y="142"/>
                      </a:cubicBezTo>
                      <a:cubicBezTo>
                        <a:pt x="87" y="147"/>
                        <a:pt x="87" y="147"/>
                        <a:pt x="87" y="147"/>
                      </a:cubicBezTo>
                      <a:cubicBezTo>
                        <a:pt x="81" y="133"/>
                        <a:pt x="81" y="133"/>
                        <a:pt x="81" y="133"/>
                      </a:cubicBezTo>
                      <a:cubicBezTo>
                        <a:pt x="81" y="132"/>
                        <a:pt x="80" y="131"/>
                        <a:pt x="78" y="131"/>
                      </a:cubicBezTo>
                      <a:cubicBezTo>
                        <a:pt x="78" y="131"/>
                        <a:pt x="78" y="131"/>
                        <a:pt x="78" y="131"/>
                      </a:cubicBezTo>
                      <a:cubicBezTo>
                        <a:pt x="77" y="131"/>
                        <a:pt x="77" y="131"/>
                        <a:pt x="77" y="131"/>
                      </a:cubicBezTo>
                      <a:cubicBezTo>
                        <a:pt x="72" y="131"/>
                        <a:pt x="67" y="130"/>
                        <a:pt x="62" y="129"/>
                      </a:cubicBezTo>
                      <a:cubicBezTo>
                        <a:pt x="61" y="129"/>
                        <a:pt x="60" y="129"/>
                        <a:pt x="59" y="130"/>
                      </a:cubicBezTo>
                      <a:cubicBezTo>
                        <a:pt x="50" y="142"/>
                        <a:pt x="50" y="142"/>
                        <a:pt x="50" y="142"/>
                      </a:cubicBezTo>
                      <a:cubicBezTo>
                        <a:pt x="35" y="133"/>
                        <a:pt x="35" y="133"/>
                        <a:pt x="35" y="133"/>
                      </a:cubicBezTo>
                      <a:cubicBezTo>
                        <a:pt x="41" y="119"/>
                        <a:pt x="41" y="119"/>
                        <a:pt x="41" y="119"/>
                      </a:cubicBezTo>
                      <a:cubicBezTo>
                        <a:pt x="41" y="118"/>
                        <a:pt x="41" y="117"/>
                        <a:pt x="40" y="116"/>
                      </a:cubicBezTo>
                      <a:cubicBezTo>
                        <a:pt x="36" y="112"/>
                        <a:pt x="33" y="108"/>
                        <a:pt x="30" y="103"/>
                      </a:cubicBezTo>
                      <a:cubicBezTo>
                        <a:pt x="30" y="102"/>
                        <a:pt x="28" y="101"/>
                        <a:pt x="27" y="102"/>
                      </a:cubicBezTo>
                      <a:cubicBezTo>
                        <a:pt x="12" y="104"/>
                        <a:pt x="12" y="104"/>
                        <a:pt x="12" y="104"/>
                      </a:cubicBezTo>
                      <a:lnTo>
                        <a:pt x="7"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68" name="Freeform 83">
                  <a:extLst>
                    <a:ext uri="{FF2B5EF4-FFF2-40B4-BE49-F238E27FC236}">
                      <a16:creationId xmlns:a16="http://schemas.microsoft.com/office/drawing/2014/main" id="{E967B91B-FE54-48D5-8D01-07BC1663F3D8}"/>
                    </a:ext>
                  </a:extLst>
                </p:cNvPr>
                <p:cNvSpPr>
                  <a:spLocks noEditPoints="1"/>
                </p:cNvSpPr>
                <p:nvPr/>
              </p:nvSpPr>
              <p:spPr bwMode="auto">
                <a:xfrm>
                  <a:off x="5917" y="3462"/>
                  <a:ext cx="171" cy="167"/>
                </a:xfrm>
                <a:custGeom>
                  <a:avLst/>
                  <a:gdLst>
                    <a:gd name="T0" fmla="*/ 40 w 81"/>
                    <a:gd name="T1" fmla="*/ 79 h 79"/>
                    <a:gd name="T2" fmla="*/ 50 w 81"/>
                    <a:gd name="T3" fmla="*/ 77 h 79"/>
                    <a:gd name="T4" fmla="*/ 74 w 81"/>
                    <a:gd name="T5" fmla="*/ 59 h 79"/>
                    <a:gd name="T6" fmla="*/ 78 w 81"/>
                    <a:gd name="T7" fmla="*/ 29 h 79"/>
                    <a:gd name="T8" fmla="*/ 40 w 81"/>
                    <a:gd name="T9" fmla="*/ 0 h 79"/>
                    <a:gd name="T10" fmla="*/ 30 w 81"/>
                    <a:gd name="T11" fmla="*/ 1 h 79"/>
                    <a:gd name="T12" fmla="*/ 6 w 81"/>
                    <a:gd name="T13" fmla="*/ 20 h 79"/>
                    <a:gd name="T14" fmla="*/ 2 w 81"/>
                    <a:gd name="T15" fmla="*/ 49 h 79"/>
                    <a:gd name="T16" fmla="*/ 40 w 81"/>
                    <a:gd name="T17" fmla="*/ 79 h 79"/>
                    <a:gd name="T18" fmla="*/ 11 w 81"/>
                    <a:gd name="T19" fmla="*/ 23 h 79"/>
                    <a:gd name="T20" fmla="*/ 32 w 81"/>
                    <a:gd name="T21" fmla="*/ 7 h 79"/>
                    <a:gd name="T22" fmla="*/ 40 w 81"/>
                    <a:gd name="T23" fmla="*/ 6 h 79"/>
                    <a:gd name="T24" fmla="*/ 72 w 81"/>
                    <a:gd name="T25" fmla="*/ 31 h 79"/>
                    <a:gd name="T26" fmla="*/ 69 w 81"/>
                    <a:gd name="T27" fmla="*/ 56 h 79"/>
                    <a:gd name="T28" fmla="*/ 49 w 81"/>
                    <a:gd name="T29" fmla="*/ 71 h 79"/>
                    <a:gd name="T30" fmla="*/ 40 w 81"/>
                    <a:gd name="T31" fmla="*/ 73 h 79"/>
                    <a:gd name="T32" fmla="*/ 8 w 81"/>
                    <a:gd name="T33" fmla="*/ 48 h 79"/>
                    <a:gd name="T34" fmla="*/ 11 w 81"/>
                    <a:gd name="T35"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79">
                      <a:moveTo>
                        <a:pt x="40" y="79"/>
                      </a:moveTo>
                      <a:cubicBezTo>
                        <a:pt x="44" y="79"/>
                        <a:pt x="47" y="78"/>
                        <a:pt x="50" y="77"/>
                      </a:cubicBezTo>
                      <a:cubicBezTo>
                        <a:pt x="61" y="74"/>
                        <a:pt x="69" y="68"/>
                        <a:pt x="74" y="59"/>
                      </a:cubicBezTo>
                      <a:cubicBezTo>
                        <a:pt x="80" y="50"/>
                        <a:pt x="81" y="39"/>
                        <a:pt x="78" y="29"/>
                      </a:cubicBezTo>
                      <a:cubicBezTo>
                        <a:pt x="74" y="12"/>
                        <a:pt x="58" y="0"/>
                        <a:pt x="40" y="0"/>
                      </a:cubicBezTo>
                      <a:cubicBezTo>
                        <a:pt x="37" y="0"/>
                        <a:pt x="33" y="0"/>
                        <a:pt x="30" y="1"/>
                      </a:cubicBezTo>
                      <a:cubicBezTo>
                        <a:pt x="20" y="4"/>
                        <a:pt x="11" y="10"/>
                        <a:pt x="6" y="20"/>
                      </a:cubicBezTo>
                      <a:cubicBezTo>
                        <a:pt x="1" y="29"/>
                        <a:pt x="0" y="39"/>
                        <a:pt x="2" y="49"/>
                      </a:cubicBezTo>
                      <a:cubicBezTo>
                        <a:pt x="7" y="67"/>
                        <a:pt x="23" y="79"/>
                        <a:pt x="40" y="79"/>
                      </a:cubicBezTo>
                      <a:close/>
                      <a:moveTo>
                        <a:pt x="11" y="23"/>
                      </a:moveTo>
                      <a:cubicBezTo>
                        <a:pt x="16" y="15"/>
                        <a:pt x="23" y="9"/>
                        <a:pt x="32" y="7"/>
                      </a:cubicBezTo>
                      <a:cubicBezTo>
                        <a:pt x="35" y="6"/>
                        <a:pt x="37" y="6"/>
                        <a:pt x="40" y="6"/>
                      </a:cubicBezTo>
                      <a:cubicBezTo>
                        <a:pt x="55" y="6"/>
                        <a:pt x="69" y="16"/>
                        <a:pt x="72" y="31"/>
                      </a:cubicBezTo>
                      <a:cubicBezTo>
                        <a:pt x="75" y="39"/>
                        <a:pt x="74" y="48"/>
                        <a:pt x="69" y="56"/>
                      </a:cubicBezTo>
                      <a:cubicBezTo>
                        <a:pt x="65" y="64"/>
                        <a:pt x="58" y="69"/>
                        <a:pt x="49" y="71"/>
                      </a:cubicBezTo>
                      <a:cubicBezTo>
                        <a:pt x="46" y="72"/>
                        <a:pt x="43" y="73"/>
                        <a:pt x="40" y="73"/>
                      </a:cubicBezTo>
                      <a:cubicBezTo>
                        <a:pt x="25" y="73"/>
                        <a:pt x="12" y="62"/>
                        <a:pt x="8" y="48"/>
                      </a:cubicBezTo>
                      <a:cubicBezTo>
                        <a:pt x="6" y="39"/>
                        <a:pt x="7" y="30"/>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69" name="Freeform 84">
                  <a:extLst>
                    <a:ext uri="{FF2B5EF4-FFF2-40B4-BE49-F238E27FC236}">
                      <a16:creationId xmlns:a16="http://schemas.microsoft.com/office/drawing/2014/main" id="{992798EB-43AA-44DA-98AD-D8BB8EBD5A2F}"/>
                    </a:ext>
                  </a:extLst>
                </p:cNvPr>
                <p:cNvSpPr>
                  <a:spLocks noEditPoints="1"/>
                </p:cNvSpPr>
                <p:nvPr/>
              </p:nvSpPr>
              <p:spPr bwMode="auto">
                <a:xfrm>
                  <a:off x="5989" y="3688"/>
                  <a:ext cx="211" cy="211"/>
                </a:xfrm>
                <a:custGeom>
                  <a:avLst/>
                  <a:gdLst>
                    <a:gd name="T0" fmla="*/ 88 w 100"/>
                    <a:gd name="T1" fmla="*/ 39 h 100"/>
                    <a:gd name="T2" fmla="*/ 91 w 100"/>
                    <a:gd name="T3" fmla="*/ 24 h 100"/>
                    <a:gd name="T4" fmla="*/ 80 w 100"/>
                    <a:gd name="T5" fmla="*/ 10 h 100"/>
                    <a:gd name="T6" fmla="*/ 68 w 100"/>
                    <a:gd name="T7" fmla="*/ 15 h 100"/>
                    <a:gd name="T8" fmla="*/ 60 w 100"/>
                    <a:gd name="T9" fmla="*/ 3 h 100"/>
                    <a:gd name="T10" fmla="*/ 42 w 100"/>
                    <a:gd name="T11" fmla="*/ 0 h 100"/>
                    <a:gd name="T12" fmla="*/ 38 w 100"/>
                    <a:gd name="T13" fmla="*/ 13 h 100"/>
                    <a:gd name="T14" fmla="*/ 24 w 100"/>
                    <a:gd name="T15" fmla="*/ 10 h 100"/>
                    <a:gd name="T16" fmla="*/ 9 w 100"/>
                    <a:gd name="T17" fmla="*/ 20 h 100"/>
                    <a:gd name="T18" fmla="*/ 15 w 100"/>
                    <a:gd name="T19" fmla="*/ 32 h 100"/>
                    <a:gd name="T20" fmla="*/ 3 w 100"/>
                    <a:gd name="T21" fmla="*/ 40 h 100"/>
                    <a:gd name="T22" fmla="*/ 0 w 100"/>
                    <a:gd name="T23" fmla="*/ 58 h 100"/>
                    <a:gd name="T24" fmla="*/ 12 w 100"/>
                    <a:gd name="T25" fmla="*/ 62 h 100"/>
                    <a:gd name="T26" fmla="*/ 9 w 100"/>
                    <a:gd name="T27" fmla="*/ 76 h 100"/>
                    <a:gd name="T28" fmla="*/ 20 w 100"/>
                    <a:gd name="T29" fmla="*/ 91 h 100"/>
                    <a:gd name="T30" fmla="*/ 31 w 100"/>
                    <a:gd name="T31" fmla="*/ 85 h 100"/>
                    <a:gd name="T32" fmla="*/ 39 w 100"/>
                    <a:gd name="T33" fmla="*/ 97 h 100"/>
                    <a:gd name="T34" fmla="*/ 57 w 100"/>
                    <a:gd name="T35" fmla="*/ 100 h 100"/>
                    <a:gd name="T36" fmla="*/ 61 w 100"/>
                    <a:gd name="T37" fmla="*/ 88 h 100"/>
                    <a:gd name="T38" fmla="*/ 76 w 100"/>
                    <a:gd name="T39" fmla="*/ 91 h 100"/>
                    <a:gd name="T40" fmla="*/ 90 w 100"/>
                    <a:gd name="T41" fmla="*/ 80 h 100"/>
                    <a:gd name="T42" fmla="*/ 85 w 100"/>
                    <a:gd name="T43" fmla="*/ 69 h 100"/>
                    <a:gd name="T44" fmla="*/ 97 w 100"/>
                    <a:gd name="T45" fmla="*/ 61 h 100"/>
                    <a:gd name="T46" fmla="*/ 100 w 100"/>
                    <a:gd name="T47" fmla="*/ 43 h 100"/>
                    <a:gd name="T48" fmla="*/ 85 w 100"/>
                    <a:gd name="T49" fmla="*/ 56 h 100"/>
                    <a:gd name="T50" fmla="*/ 79 w 100"/>
                    <a:gd name="T51" fmla="*/ 67 h 100"/>
                    <a:gd name="T52" fmla="*/ 84 w 100"/>
                    <a:gd name="T53" fmla="*/ 78 h 100"/>
                    <a:gd name="T54" fmla="*/ 71 w 100"/>
                    <a:gd name="T55" fmla="*/ 79 h 100"/>
                    <a:gd name="T56" fmla="*/ 58 w 100"/>
                    <a:gd name="T57" fmla="*/ 83 h 100"/>
                    <a:gd name="T58" fmla="*/ 55 w 100"/>
                    <a:gd name="T59" fmla="*/ 94 h 100"/>
                    <a:gd name="T60" fmla="*/ 44 w 100"/>
                    <a:gd name="T61" fmla="*/ 85 h 100"/>
                    <a:gd name="T62" fmla="*/ 33 w 100"/>
                    <a:gd name="T63" fmla="*/ 79 h 100"/>
                    <a:gd name="T64" fmla="*/ 29 w 100"/>
                    <a:gd name="T65" fmla="*/ 79 h 100"/>
                    <a:gd name="T66" fmla="*/ 16 w 100"/>
                    <a:gd name="T67" fmla="*/ 78 h 100"/>
                    <a:gd name="T68" fmla="*/ 21 w 100"/>
                    <a:gd name="T69" fmla="*/ 67 h 100"/>
                    <a:gd name="T70" fmla="*/ 15 w 100"/>
                    <a:gd name="T71" fmla="*/ 56 h 100"/>
                    <a:gd name="T72" fmla="*/ 6 w 100"/>
                    <a:gd name="T73" fmla="*/ 45 h 100"/>
                    <a:gd name="T74" fmla="*/ 18 w 100"/>
                    <a:gd name="T75" fmla="*/ 42 h 100"/>
                    <a:gd name="T76" fmla="*/ 21 w 100"/>
                    <a:gd name="T77" fmla="*/ 30 h 100"/>
                    <a:gd name="T78" fmla="*/ 22 w 100"/>
                    <a:gd name="T79" fmla="*/ 16 h 100"/>
                    <a:gd name="T80" fmla="*/ 33 w 100"/>
                    <a:gd name="T81" fmla="*/ 22 h 100"/>
                    <a:gd name="T82" fmla="*/ 44 w 100"/>
                    <a:gd name="T83" fmla="*/ 15 h 100"/>
                    <a:gd name="T84" fmla="*/ 55 w 100"/>
                    <a:gd name="T85" fmla="*/ 6 h 100"/>
                    <a:gd name="T86" fmla="*/ 58 w 100"/>
                    <a:gd name="T87" fmla="*/ 18 h 100"/>
                    <a:gd name="T88" fmla="*/ 71 w 100"/>
                    <a:gd name="T89" fmla="*/ 21 h 100"/>
                    <a:gd name="T90" fmla="*/ 84 w 100"/>
                    <a:gd name="T91" fmla="*/ 23 h 100"/>
                    <a:gd name="T92" fmla="*/ 79 w 100"/>
                    <a:gd name="T93" fmla="*/ 33 h 100"/>
                    <a:gd name="T94" fmla="*/ 85 w 100"/>
                    <a:gd name="T95" fmla="*/ 44 h 100"/>
                    <a:gd name="T96" fmla="*/ 94 w 100"/>
                    <a:gd name="T97" fmla="*/ 5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0" h="100">
                      <a:moveTo>
                        <a:pt x="97" y="40"/>
                      </a:moveTo>
                      <a:cubicBezTo>
                        <a:pt x="88" y="39"/>
                        <a:pt x="88" y="39"/>
                        <a:pt x="88" y="39"/>
                      </a:cubicBezTo>
                      <a:cubicBezTo>
                        <a:pt x="87" y="36"/>
                        <a:pt x="86" y="34"/>
                        <a:pt x="85" y="32"/>
                      </a:cubicBezTo>
                      <a:cubicBezTo>
                        <a:pt x="91" y="24"/>
                        <a:pt x="91" y="24"/>
                        <a:pt x="91" y="24"/>
                      </a:cubicBezTo>
                      <a:cubicBezTo>
                        <a:pt x="92" y="23"/>
                        <a:pt x="91" y="21"/>
                        <a:pt x="90" y="20"/>
                      </a:cubicBezTo>
                      <a:cubicBezTo>
                        <a:pt x="80" y="10"/>
                        <a:pt x="80" y="10"/>
                        <a:pt x="80" y="10"/>
                      </a:cubicBezTo>
                      <a:cubicBezTo>
                        <a:pt x="79" y="9"/>
                        <a:pt x="77" y="9"/>
                        <a:pt x="76" y="10"/>
                      </a:cubicBezTo>
                      <a:cubicBezTo>
                        <a:pt x="68" y="15"/>
                        <a:pt x="68" y="15"/>
                        <a:pt x="68" y="15"/>
                      </a:cubicBezTo>
                      <a:cubicBezTo>
                        <a:pt x="66" y="14"/>
                        <a:pt x="64" y="13"/>
                        <a:pt x="61" y="13"/>
                      </a:cubicBezTo>
                      <a:cubicBezTo>
                        <a:pt x="60" y="3"/>
                        <a:pt x="60" y="3"/>
                        <a:pt x="60" y="3"/>
                      </a:cubicBezTo>
                      <a:cubicBezTo>
                        <a:pt x="60" y="2"/>
                        <a:pt x="59" y="0"/>
                        <a:pt x="57" y="0"/>
                      </a:cubicBezTo>
                      <a:cubicBezTo>
                        <a:pt x="42" y="0"/>
                        <a:pt x="42" y="0"/>
                        <a:pt x="42" y="0"/>
                      </a:cubicBezTo>
                      <a:cubicBezTo>
                        <a:pt x="41" y="0"/>
                        <a:pt x="40" y="2"/>
                        <a:pt x="39" y="3"/>
                      </a:cubicBezTo>
                      <a:cubicBezTo>
                        <a:pt x="38" y="13"/>
                        <a:pt x="38" y="13"/>
                        <a:pt x="38" y="13"/>
                      </a:cubicBezTo>
                      <a:cubicBezTo>
                        <a:pt x="36" y="13"/>
                        <a:pt x="34" y="14"/>
                        <a:pt x="31" y="15"/>
                      </a:cubicBezTo>
                      <a:cubicBezTo>
                        <a:pt x="24" y="10"/>
                        <a:pt x="24" y="10"/>
                        <a:pt x="24" y="10"/>
                      </a:cubicBezTo>
                      <a:cubicBezTo>
                        <a:pt x="23" y="9"/>
                        <a:pt x="21" y="9"/>
                        <a:pt x="20" y="10"/>
                      </a:cubicBezTo>
                      <a:cubicBezTo>
                        <a:pt x="9" y="20"/>
                        <a:pt x="9" y="20"/>
                        <a:pt x="9" y="20"/>
                      </a:cubicBezTo>
                      <a:cubicBezTo>
                        <a:pt x="8" y="21"/>
                        <a:pt x="8" y="23"/>
                        <a:pt x="9" y="24"/>
                      </a:cubicBezTo>
                      <a:cubicBezTo>
                        <a:pt x="15" y="32"/>
                        <a:pt x="15" y="32"/>
                        <a:pt x="15" y="32"/>
                      </a:cubicBezTo>
                      <a:cubicBezTo>
                        <a:pt x="14" y="34"/>
                        <a:pt x="13" y="36"/>
                        <a:pt x="12" y="39"/>
                      </a:cubicBezTo>
                      <a:cubicBezTo>
                        <a:pt x="3" y="40"/>
                        <a:pt x="3" y="40"/>
                        <a:pt x="3" y="40"/>
                      </a:cubicBezTo>
                      <a:cubicBezTo>
                        <a:pt x="1" y="40"/>
                        <a:pt x="0" y="41"/>
                        <a:pt x="0" y="43"/>
                      </a:cubicBezTo>
                      <a:cubicBezTo>
                        <a:pt x="0" y="58"/>
                        <a:pt x="0" y="58"/>
                        <a:pt x="0" y="58"/>
                      </a:cubicBezTo>
                      <a:cubicBezTo>
                        <a:pt x="0" y="59"/>
                        <a:pt x="1" y="60"/>
                        <a:pt x="3" y="61"/>
                      </a:cubicBezTo>
                      <a:cubicBezTo>
                        <a:pt x="12" y="62"/>
                        <a:pt x="12" y="62"/>
                        <a:pt x="12" y="62"/>
                      </a:cubicBezTo>
                      <a:cubicBezTo>
                        <a:pt x="13" y="64"/>
                        <a:pt x="14" y="66"/>
                        <a:pt x="15" y="69"/>
                      </a:cubicBezTo>
                      <a:cubicBezTo>
                        <a:pt x="9" y="76"/>
                        <a:pt x="9" y="76"/>
                        <a:pt x="9" y="76"/>
                      </a:cubicBezTo>
                      <a:cubicBezTo>
                        <a:pt x="8" y="77"/>
                        <a:pt x="8" y="79"/>
                        <a:pt x="9" y="80"/>
                      </a:cubicBezTo>
                      <a:cubicBezTo>
                        <a:pt x="20" y="91"/>
                        <a:pt x="20" y="91"/>
                        <a:pt x="20" y="91"/>
                      </a:cubicBezTo>
                      <a:cubicBezTo>
                        <a:pt x="21" y="92"/>
                        <a:pt x="23" y="92"/>
                        <a:pt x="24" y="91"/>
                      </a:cubicBezTo>
                      <a:cubicBezTo>
                        <a:pt x="31" y="85"/>
                        <a:pt x="31" y="85"/>
                        <a:pt x="31" y="85"/>
                      </a:cubicBezTo>
                      <a:cubicBezTo>
                        <a:pt x="34" y="86"/>
                        <a:pt x="36" y="87"/>
                        <a:pt x="38" y="88"/>
                      </a:cubicBezTo>
                      <a:cubicBezTo>
                        <a:pt x="39" y="97"/>
                        <a:pt x="39" y="97"/>
                        <a:pt x="39" y="97"/>
                      </a:cubicBezTo>
                      <a:cubicBezTo>
                        <a:pt x="40" y="99"/>
                        <a:pt x="41" y="100"/>
                        <a:pt x="42" y="100"/>
                      </a:cubicBezTo>
                      <a:cubicBezTo>
                        <a:pt x="57" y="100"/>
                        <a:pt x="57" y="100"/>
                        <a:pt x="57" y="100"/>
                      </a:cubicBezTo>
                      <a:cubicBezTo>
                        <a:pt x="59" y="100"/>
                        <a:pt x="60" y="99"/>
                        <a:pt x="60" y="97"/>
                      </a:cubicBezTo>
                      <a:cubicBezTo>
                        <a:pt x="61" y="88"/>
                        <a:pt x="61" y="88"/>
                        <a:pt x="61" y="88"/>
                      </a:cubicBezTo>
                      <a:cubicBezTo>
                        <a:pt x="64" y="87"/>
                        <a:pt x="66" y="86"/>
                        <a:pt x="68" y="85"/>
                      </a:cubicBezTo>
                      <a:cubicBezTo>
                        <a:pt x="76" y="91"/>
                        <a:pt x="76" y="91"/>
                        <a:pt x="76" y="91"/>
                      </a:cubicBezTo>
                      <a:cubicBezTo>
                        <a:pt x="77" y="92"/>
                        <a:pt x="79" y="92"/>
                        <a:pt x="80" y="91"/>
                      </a:cubicBezTo>
                      <a:cubicBezTo>
                        <a:pt x="90" y="80"/>
                        <a:pt x="90" y="80"/>
                        <a:pt x="90" y="80"/>
                      </a:cubicBezTo>
                      <a:cubicBezTo>
                        <a:pt x="91" y="79"/>
                        <a:pt x="92" y="77"/>
                        <a:pt x="91" y="76"/>
                      </a:cubicBezTo>
                      <a:cubicBezTo>
                        <a:pt x="85" y="69"/>
                        <a:pt x="85" y="69"/>
                        <a:pt x="85" y="69"/>
                      </a:cubicBezTo>
                      <a:cubicBezTo>
                        <a:pt x="86" y="66"/>
                        <a:pt x="87" y="64"/>
                        <a:pt x="88" y="62"/>
                      </a:cubicBezTo>
                      <a:cubicBezTo>
                        <a:pt x="97" y="61"/>
                        <a:pt x="97" y="61"/>
                        <a:pt x="97" y="61"/>
                      </a:cubicBezTo>
                      <a:cubicBezTo>
                        <a:pt x="99" y="60"/>
                        <a:pt x="100" y="59"/>
                        <a:pt x="100" y="58"/>
                      </a:cubicBezTo>
                      <a:cubicBezTo>
                        <a:pt x="100" y="43"/>
                        <a:pt x="100" y="43"/>
                        <a:pt x="100" y="43"/>
                      </a:cubicBezTo>
                      <a:cubicBezTo>
                        <a:pt x="100" y="41"/>
                        <a:pt x="99" y="40"/>
                        <a:pt x="97" y="40"/>
                      </a:cubicBezTo>
                      <a:close/>
                      <a:moveTo>
                        <a:pt x="85" y="56"/>
                      </a:moveTo>
                      <a:cubicBezTo>
                        <a:pt x="84" y="56"/>
                        <a:pt x="83" y="57"/>
                        <a:pt x="82" y="58"/>
                      </a:cubicBezTo>
                      <a:cubicBezTo>
                        <a:pt x="82" y="61"/>
                        <a:pt x="80" y="65"/>
                        <a:pt x="79" y="67"/>
                      </a:cubicBezTo>
                      <a:cubicBezTo>
                        <a:pt x="78" y="69"/>
                        <a:pt x="78" y="70"/>
                        <a:pt x="79" y="71"/>
                      </a:cubicBezTo>
                      <a:cubicBezTo>
                        <a:pt x="84" y="78"/>
                        <a:pt x="84" y="78"/>
                        <a:pt x="84" y="78"/>
                      </a:cubicBezTo>
                      <a:cubicBezTo>
                        <a:pt x="77" y="85"/>
                        <a:pt x="77" y="85"/>
                        <a:pt x="77" y="85"/>
                      </a:cubicBezTo>
                      <a:cubicBezTo>
                        <a:pt x="71" y="79"/>
                        <a:pt x="71" y="79"/>
                        <a:pt x="71" y="79"/>
                      </a:cubicBezTo>
                      <a:cubicBezTo>
                        <a:pt x="70" y="78"/>
                        <a:pt x="68" y="78"/>
                        <a:pt x="67" y="79"/>
                      </a:cubicBezTo>
                      <a:cubicBezTo>
                        <a:pt x="64" y="81"/>
                        <a:pt x="61" y="82"/>
                        <a:pt x="58" y="83"/>
                      </a:cubicBezTo>
                      <a:cubicBezTo>
                        <a:pt x="57" y="83"/>
                        <a:pt x="56" y="84"/>
                        <a:pt x="56" y="85"/>
                      </a:cubicBezTo>
                      <a:cubicBezTo>
                        <a:pt x="55" y="94"/>
                        <a:pt x="55" y="94"/>
                        <a:pt x="55" y="94"/>
                      </a:cubicBezTo>
                      <a:cubicBezTo>
                        <a:pt x="45" y="94"/>
                        <a:pt x="45" y="94"/>
                        <a:pt x="45" y="94"/>
                      </a:cubicBezTo>
                      <a:cubicBezTo>
                        <a:pt x="44" y="85"/>
                        <a:pt x="44" y="85"/>
                        <a:pt x="44" y="85"/>
                      </a:cubicBezTo>
                      <a:cubicBezTo>
                        <a:pt x="44" y="84"/>
                        <a:pt x="43" y="83"/>
                        <a:pt x="42" y="83"/>
                      </a:cubicBezTo>
                      <a:cubicBezTo>
                        <a:pt x="39" y="82"/>
                        <a:pt x="36" y="81"/>
                        <a:pt x="33" y="79"/>
                      </a:cubicBezTo>
                      <a:cubicBezTo>
                        <a:pt x="32" y="78"/>
                        <a:pt x="32" y="78"/>
                        <a:pt x="31" y="78"/>
                      </a:cubicBezTo>
                      <a:cubicBezTo>
                        <a:pt x="30" y="78"/>
                        <a:pt x="30" y="79"/>
                        <a:pt x="29" y="79"/>
                      </a:cubicBezTo>
                      <a:cubicBezTo>
                        <a:pt x="22" y="85"/>
                        <a:pt x="22" y="85"/>
                        <a:pt x="22" y="85"/>
                      </a:cubicBezTo>
                      <a:cubicBezTo>
                        <a:pt x="16" y="78"/>
                        <a:pt x="16" y="78"/>
                        <a:pt x="16" y="78"/>
                      </a:cubicBezTo>
                      <a:cubicBezTo>
                        <a:pt x="21" y="71"/>
                        <a:pt x="21" y="71"/>
                        <a:pt x="21" y="71"/>
                      </a:cubicBezTo>
                      <a:cubicBezTo>
                        <a:pt x="22" y="70"/>
                        <a:pt x="22" y="69"/>
                        <a:pt x="21" y="67"/>
                      </a:cubicBezTo>
                      <a:cubicBezTo>
                        <a:pt x="20" y="65"/>
                        <a:pt x="18" y="61"/>
                        <a:pt x="18" y="58"/>
                      </a:cubicBezTo>
                      <a:cubicBezTo>
                        <a:pt x="17" y="57"/>
                        <a:pt x="16" y="56"/>
                        <a:pt x="15" y="56"/>
                      </a:cubicBezTo>
                      <a:cubicBezTo>
                        <a:pt x="6" y="55"/>
                        <a:pt x="6" y="55"/>
                        <a:pt x="6" y="55"/>
                      </a:cubicBezTo>
                      <a:cubicBezTo>
                        <a:pt x="6" y="45"/>
                        <a:pt x="6" y="45"/>
                        <a:pt x="6" y="45"/>
                      </a:cubicBezTo>
                      <a:cubicBezTo>
                        <a:pt x="15" y="44"/>
                        <a:pt x="15" y="44"/>
                        <a:pt x="15" y="44"/>
                      </a:cubicBezTo>
                      <a:cubicBezTo>
                        <a:pt x="16" y="44"/>
                        <a:pt x="17" y="43"/>
                        <a:pt x="18" y="42"/>
                      </a:cubicBezTo>
                      <a:cubicBezTo>
                        <a:pt x="18" y="39"/>
                        <a:pt x="20" y="36"/>
                        <a:pt x="21" y="33"/>
                      </a:cubicBezTo>
                      <a:cubicBezTo>
                        <a:pt x="22" y="32"/>
                        <a:pt x="22" y="30"/>
                        <a:pt x="21" y="30"/>
                      </a:cubicBezTo>
                      <a:cubicBezTo>
                        <a:pt x="16" y="23"/>
                        <a:pt x="16" y="23"/>
                        <a:pt x="16" y="23"/>
                      </a:cubicBezTo>
                      <a:cubicBezTo>
                        <a:pt x="22" y="16"/>
                        <a:pt x="22" y="16"/>
                        <a:pt x="22" y="16"/>
                      </a:cubicBezTo>
                      <a:cubicBezTo>
                        <a:pt x="29" y="21"/>
                        <a:pt x="29" y="21"/>
                        <a:pt x="29" y="21"/>
                      </a:cubicBezTo>
                      <a:cubicBezTo>
                        <a:pt x="30" y="22"/>
                        <a:pt x="32" y="22"/>
                        <a:pt x="33" y="22"/>
                      </a:cubicBezTo>
                      <a:cubicBezTo>
                        <a:pt x="36" y="20"/>
                        <a:pt x="39" y="19"/>
                        <a:pt x="42" y="18"/>
                      </a:cubicBezTo>
                      <a:cubicBezTo>
                        <a:pt x="43" y="17"/>
                        <a:pt x="44" y="16"/>
                        <a:pt x="44" y="15"/>
                      </a:cubicBezTo>
                      <a:cubicBezTo>
                        <a:pt x="45" y="6"/>
                        <a:pt x="45" y="6"/>
                        <a:pt x="45" y="6"/>
                      </a:cubicBezTo>
                      <a:cubicBezTo>
                        <a:pt x="55" y="6"/>
                        <a:pt x="55" y="6"/>
                        <a:pt x="55" y="6"/>
                      </a:cubicBezTo>
                      <a:cubicBezTo>
                        <a:pt x="56" y="15"/>
                        <a:pt x="56" y="15"/>
                        <a:pt x="56" y="15"/>
                      </a:cubicBezTo>
                      <a:cubicBezTo>
                        <a:pt x="56" y="16"/>
                        <a:pt x="57" y="17"/>
                        <a:pt x="58" y="18"/>
                      </a:cubicBezTo>
                      <a:cubicBezTo>
                        <a:pt x="61" y="19"/>
                        <a:pt x="64" y="20"/>
                        <a:pt x="67" y="22"/>
                      </a:cubicBezTo>
                      <a:cubicBezTo>
                        <a:pt x="68" y="22"/>
                        <a:pt x="70" y="22"/>
                        <a:pt x="71" y="21"/>
                      </a:cubicBezTo>
                      <a:cubicBezTo>
                        <a:pt x="77" y="16"/>
                        <a:pt x="77" y="16"/>
                        <a:pt x="77" y="16"/>
                      </a:cubicBezTo>
                      <a:cubicBezTo>
                        <a:pt x="84" y="23"/>
                        <a:pt x="84" y="23"/>
                        <a:pt x="84" y="23"/>
                      </a:cubicBezTo>
                      <a:cubicBezTo>
                        <a:pt x="79" y="30"/>
                        <a:pt x="79" y="30"/>
                        <a:pt x="79" y="30"/>
                      </a:cubicBezTo>
                      <a:cubicBezTo>
                        <a:pt x="78" y="30"/>
                        <a:pt x="78" y="32"/>
                        <a:pt x="79" y="33"/>
                      </a:cubicBezTo>
                      <a:cubicBezTo>
                        <a:pt x="80" y="36"/>
                        <a:pt x="82" y="39"/>
                        <a:pt x="82" y="42"/>
                      </a:cubicBezTo>
                      <a:cubicBezTo>
                        <a:pt x="83" y="43"/>
                        <a:pt x="84" y="44"/>
                        <a:pt x="85" y="44"/>
                      </a:cubicBezTo>
                      <a:cubicBezTo>
                        <a:pt x="94" y="45"/>
                        <a:pt x="94" y="45"/>
                        <a:pt x="94" y="45"/>
                      </a:cubicBezTo>
                      <a:cubicBezTo>
                        <a:pt x="94" y="55"/>
                        <a:pt x="94" y="55"/>
                        <a:pt x="94" y="55"/>
                      </a:cubicBezTo>
                      <a:lnTo>
                        <a:pt x="8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0" name="Freeform 85">
                  <a:extLst>
                    <a:ext uri="{FF2B5EF4-FFF2-40B4-BE49-F238E27FC236}">
                      <a16:creationId xmlns:a16="http://schemas.microsoft.com/office/drawing/2014/main" id="{4EC08027-1734-458E-A3B3-FCC6B70C41B2}"/>
                    </a:ext>
                  </a:extLst>
                </p:cNvPr>
                <p:cNvSpPr>
                  <a:spLocks noEditPoints="1"/>
                </p:cNvSpPr>
                <p:nvPr/>
              </p:nvSpPr>
              <p:spPr bwMode="auto">
                <a:xfrm>
                  <a:off x="6038" y="3739"/>
                  <a:ext cx="114" cy="109"/>
                </a:xfrm>
                <a:custGeom>
                  <a:avLst/>
                  <a:gdLst>
                    <a:gd name="T0" fmla="*/ 27 w 54"/>
                    <a:gd name="T1" fmla="*/ 0 h 52"/>
                    <a:gd name="T2" fmla="*/ 20 w 54"/>
                    <a:gd name="T3" fmla="*/ 1 h 52"/>
                    <a:gd name="T4" fmla="*/ 4 w 54"/>
                    <a:gd name="T5" fmla="*/ 13 h 52"/>
                    <a:gd name="T6" fmla="*/ 2 w 54"/>
                    <a:gd name="T7" fmla="*/ 33 h 52"/>
                    <a:gd name="T8" fmla="*/ 27 w 54"/>
                    <a:gd name="T9" fmla="*/ 52 h 52"/>
                    <a:gd name="T10" fmla="*/ 34 w 54"/>
                    <a:gd name="T11" fmla="*/ 52 h 52"/>
                    <a:gd name="T12" fmla="*/ 50 w 54"/>
                    <a:gd name="T13" fmla="*/ 39 h 52"/>
                    <a:gd name="T14" fmla="*/ 52 w 54"/>
                    <a:gd name="T15" fmla="*/ 19 h 52"/>
                    <a:gd name="T16" fmla="*/ 27 w 54"/>
                    <a:gd name="T17" fmla="*/ 0 h 52"/>
                    <a:gd name="T18" fmla="*/ 44 w 54"/>
                    <a:gd name="T19" fmla="*/ 36 h 52"/>
                    <a:gd name="T20" fmla="*/ 32 w 54"/>
                    <a:gd name="T21" fmla="*/ 46 h 52"/>
                    <a:gd name="T22" fmla="*/ 27 w 54"/>
                    <a:gd name="T23" fmla="*/ 46 h 52"/>
                    <a:gd name="T24" fmla="*/ 7 w 54"/>
                    <a:gd name="T25" fmla="*/ 31 h 52"/>
                    <a:gd name="T26" fmla="*/ 9 w 54"/>
                    <a:gd name="T27" fmla="*/ 16 h 52"/>
                    <a:gd name="T28" fmla="*/ 22 w 54"/>
                    <a:gd name="T29" fmla="*/ 7 h 52"/>
                    <a:gd name="T30" fmla="*/ 27 w 54"/>
                    <a:gd name="T31" fmla="*/ 6 h 52"/>
                    <a:gd name="T32" fmla="*/ 47 w 54"/>
                    <a:gd name="T33" fmla="*/ 21 h 52"/>
                    <a:gd name="T34" fmla="*/ 44 w 54"/>
                    <a:gd name="T35"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2">
                      <a:moveTo>
                        <a:pt x="27" y="0"/>
                      </a:moveTo>
                      <a:cubicBezTo>
                        <a:pt x="25" y="0"/>
                        <a:pt x="22" y="0"/>
                        <a:pt x="20" y="1"/>
                      </a:cubicBezTo>
                      <a:cubicBezTo>
                        <a:pt x="13" y="3"/>
                        <a:pt x="8" y="7"/>
                        <a:pt x="4" y="13"/>
                      </a:cubicBezTo>
                      <a:cubicBezTo>
                        <a:pt x="1" y="19"/>
                        <a:pt x="0" y="26"/>
                        <a:pt x="2" y="33"/>
                      </a:cubicBezTo>
                      <a:cubicBezTo>
                        <a:pt x="5" y="44"/>
                        <a:pt x="15" y="52"/>
                        <a:pt x="27" y="52"/>
                      </a:cubicBezTo>
                      <a:cubicBezTo>
                        <a:pt x="29" y="52"/>
                        <a:pt x="31" y="52"/>
                        <a:pt x="34" y="52"/>
                      </a:cubicBezTo>
                      <a:cubicBezTo>
                        <a:pt x="40" y="50"/>
                        <a:pt x="46" y="45"/>
                        <a:pt x="50" y="39"/>
                      </a:cubicBezTo>
                      <a:cubicBezTo>
                        <a:pt x="53" y="33"/>
                        <a:pt x="54" y="26"/>
                        <a:pt x="52" y="19"/>
                      </a:cubicBezTo>
                      <a:cubicBezTo>
                        <a:pt x="49" y="8"/>
                        <a:pt x="39" y="0"/>
                        <a:pt x="27" y="0"/>
                      </a:cubicBezTo>
                      <a:close/>
                      <a:moveTo>
                        <a:pt x="44" y="36"/>
                      </a:moveTo>
                      <a:cubicBezTo>
                        <a:pt x="42" y="41"/>
                        <a:pt x="37" y="44"/>
                        <a:pt x="32" y="46"/>
                      </a:cubicBezTo>
                      <a:cubicBezTo>
                        <a:pt x="30" y="46"/>
                        <a:pt x="29" y="46"/>
                        <a:pt x="27" y="46"/>
                      </a:cubicBezTo>
                      <a:cubicBezTo>
                        <a:pt x="18" y="46"/>
                        <a:pt x="10" y="40"/>
                        <a:pt x="7" y="31"/>
                      </a:cubicBezTo>
                      <a:cubicBezTo>
                        <a:pt x="6" y="26"/>
                        <a:pt x="7" y="21"/>
                        <a:pt x="9" y="16"/>
                      </a:cubicBezTo>
                      <a:cubicBezTo>
                        <a:pt x="12" y="11"/>
                        <a:pt x="16" y="8"/>
                        <a:pt x="22" y="7"/>
                      </a:cubicBezTo>
                      <a:cubicBezTo>
                        <a:pt x="23" y="6"/>
                        <a:pt x="25" y="6"/>
                        <a:pt x="27" y="6"/>
                      </a:cubicBezTo>
                      <a:cubicBezTo>
                        <a:pt x="36" y="6"/>
                        <a:pt x="44" y="12"/>
                        <a:pt x="47" y="21"/>
                      </a:cubicBezTo>
                      <a:cubicBezTo>
                        <a:pt x="48" y="26"/>
                        <a:pt x="47" y="32"/>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1" name="Freeform 86">
                  <a:extLst>
                    <a:ext uri="{FF2B5EF4-FFF2-40B4-BE49-F238E27FC236}">
                      <a16:creationId xmlns:a16="http://schemas.microsoft.com/office/drawing/2014/main" id="{B0BA51E4-4705-4625-8458-14CF823CCEAC}"/>
                    </a:ext>
                  </a:extLst>
                </p:cNvPr>
                <p:cNvSpPr>
                  <a:spLocks noEditPoints="1"/>
                </p:cNvSpPr>
                <p:nvPr/>
              </p:nvSpPr>
              <p:spPr bwMode="auto">
                <a:xfrm>
                  <a:off x="6137" y="3485"/>
                  <a:ext cx="283" cy="283"/>
                </a:xfrm>
                <a:custGeom>
                  <a:avLst/>
                  <a:gdLst>
                    <a:gd name="T0" fmla="*/ 128 w 134"/>
                    <a:gd name="T1" fmla="*/ 40 h 134"/>
                    <a:gd name="T2" fmla="*/ 112 w 134"/>
                    <a:gd name="T3" fmla="*/ 40 h 134"/>
                    <a:gd name="T4" fmla="*/ 110 w 134"/>
                    <a:gd name="T5" fmla="*/ 19 h 134"/>
                    <a:gd name="T6" fmla="*/ 91 w 134"/>
                    <a:gd name="T7" fmla="*/ 5 h 134"/>
                    <a:gd name="T8" fmla="*/ 79 w 134"/>
                    <a:gd name="T9" fmla="*/ 16 h 134"/>
                    <a:gd name="T10" fmla="*/ 63 w 134"/>
                    <a:gd name="T11" fmla="*/ 2 h 134"/>
                    <a:gd name="T12" fmla="*/ 40 w 134"/>
                    <a:gd name="T13" fmla="*/ 6 h 134"/>
                    <a:gd name="T14" fmla="*/ 40 w 134"/>
                    <a:gd name="T15" fmla="*/ 23 h 134"/>
                    <a:gd name="T16" fmla="*/ 18 w 134"/>
                    <a:gd name="T17" fmla="*/ 24 h 134"/>
                    <a:gd name="T18" fmla="*/ 4 w 134"/>
                    <a:gd name="T19" fmla="*/ 43 h 134"/>
                    <a:gd name="T20" fmla="*/ 16 w 134"/>
                    <a:gd name="T21" fmla="*/ 55 h 134"/>
                    <a:gd name="T22" fmla="*/ 2 w 134"/>
                    <a:gd name="T23" fmla="*/ 71 h 134"/>
                    <a:gd name="T24" fmla="*/ 6 w 134"/>
                    <a:gd name="T25" fmla="*/ 94 h 134"/>
                    <a:gd name="T26" fmla="*/ 22 w 134"/>
                    <a:gd name="T27" fmla="*/ 94 h 134"/>
                    <a:gd name="T28" fmla="*/ 24 w 134"/>
                    <a:gd name="T29" fmla="*/ 116 h 134"/>
                    <a:gd name="T30" fmla="*/ 43 w 134"/>
                    <a:gd name="T31" fmla="*/ 130 h 134"/>
                    <a:gd name="T32" fmla="*/ 54 w 134"/>
                    <a:gd name="T33" fmla="*/ 118 h 134"/>
                    <a:gd name="T34" fmla="*/ 71 w 134"/>
                    <a:gd name="T35" fmla="*/ 132 h 134"/>
                    <a:gd name="T36" fmla="*/ 74 w 134"/>
                    <a:gd name="T37" fmla="*/ 134 h 134"/>
                    <a:gd name="T38" fmla="*/ 96 w 134"/>
                    <a:gd name="T39" fmla="*/ 125 h 134"/>
                    <a:gd name="T40" fmla="*/ 103 w 134"/>
                    <a:gd name="T41" fmla="*/ 105 h 134"/>
                    <a:gd name="T42" fmla="*/ 119 w 134"/>
                    <a:gd name="T43" fmla="*/ 109 h 134"/>
                    <a:gd name="T44" fmla="*/ 129 w 134"/>
                    <a:gd name="T45" fmla="*/ 88 h 134"/>
                    <a:gd name="T46" fmla="*/ 119 w 134"/>
                    <a:gd name="T47" fmla="*/ 68 h 134"/>
                    <a:gd name="T48" fmla="*/ 134 w 134"/>
                    <a:gd name="T49" fmla="*/ 60 h 134"/>
                    <a:gd name="T50" fmla="*/ 113 w 134"/>
                    <a:gd name="T51" fmla="*/ 66 h 134"/>
                    <a:gd name="T52" fmla="*/ 113 w 134"/>
                    <a:gd name="T53" fmla="*/ 83 h 134"/>
                    <a:gd name="T54" fmla="*/ 116 w 134"/>
                    <a:gd name="T55" fmla="*/ 104 h 134"/>
                    <a:gd name="T56" fmla="*/ 100 w 134"/>
                    <a:gd name="T57" fmla="*/ 99 h 134"/>
                    <a:gd name="T58" fmla="*/ 88 w 134"/>
                    <a:gd name="T59" fmla="*/ 111 h 134"/>
                    <a:gd name="T60" fmla="*/ 75 w 134"/>
                    <a:gd name="T61" fmla="*/ 127 h 134"/>
                    <a:gd name="T62" fmla="*/ 68 w 134"/>
                    <a:gd name="T63" fmla="*/ 114 h 134"/>
                    <a:gd name="T64" fmla="*/ 67 w 134"/>
                    <a:gd name="T65" fmla="*/ 114 h 134"/>
                    <a:gd name="T66" fmla="*/ 51 w 134"/>
                    <a:gd name="T67" fmla="*/ 113 h 134"/>
                    <a:gd name="T68" fmla="*/ 30 w 134"/>
                    <a:gd name="T69" fmla="*/ 116 h 134"/>
                    <a:gd name="T70" fmla="*/ 35 w 134"/>
                    <a:gd name="T71" fmla="*/ 101 h 134"/>
                    <a:gd name="T72" fmla="*/ 23 w 134"/>
                    <a:gd name="T73" fmla="*/ 88 h 134"/>
                    <a:gd name="T74" fmla="*/ 7 w 134"/>
                    <a:gd name="T75" fmla="*/ 76 h 134"/>
                    <a:gd name="T76" fmla="*/ 21 w 134"/>
                    <a:gd name="T77" fmla="*/ 68 h 134"/>
                    <a:gd name="T78" fmla="*/ 21 w 134"/>
                    <a:gd name="T79" fmla="*/ 51 h 134"/>
                    <a:gd name="T80" fmla="*/ 18 w 134"/>
                    <a:gd name="T81" fmla="*/ 31 h 134"/>
                    <a:gd name="T82" fmla="*/ 34 w 134"/>
                    <a:gd name="T83" fmla="*/ 35 h 134"/>
                    <a:gd name="T84" fmla="*/ 46 w 134"/>
                    <a:gd name="T85" fmla="*/ 24 h 134"/>
                    <a:gd name="T86" fmla="*/ 59 w 134"/>
                    <a:gd name="T87" fmla="*/ 7 h 134"/>
                    <a:gd name="T88" fmla="*/ 66 w 134"/>
                    <a:gd name="T89" fmla="*/ 21 h 134"/>
                    <a:gd name="T90" fmla="*/ 80 w 134"/>
                    <a:gd name="T91" fmla="*/ 23 h 134"/>
                    <a:gd name="T92" fmla="*/ 91 w 134"/>
                    <a:gd name="T93" fmla="*/ 11 h 134"/>
                    <a:gd name="T94" fmla="*/ 98 w 134"/>
                    <a:gd name="T95" fmla="*/ 31 h 134"/>
                    <a:gd name="T96" fmla="*/ 108 w 134"/>
                    <a:gd name="T97" fmla="*/ 45 h 134"/>
                    <a:gd name="T98" fmla="*/ 123 w 134"/>
                    <a:gd name="T99" fmla="*/ 44 h 134"/>
                    <a:gd name="T100" fmla="*/ 115 w 134"/>
                    <a:gd name="T101" fmla="*/ 6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34">
                      <a:moveTo>
                        <a:pt x="134" y="60"/>
                      </a:moveTo>
                      <a:cubicBezTo>
                        <a:pt x="128" y="40"/>
                        <a:pt x="128" y="40"/>
                        <a:pt x="128" y="40"/>
                      </a:cubicBezTo>
                      <a:cubicBezTo>
                        <a:pt x="128" y="39"/>
                        <a:pt x="127" y="38"/>
                        <a:pt x="125" y="38"/>
                      </a:cubicBezTo>
                      <a:cubicBezTo>
                        <a:pt x="112" y="40"/>
                        <a:pt x="112" y="40"/>
                        <a:pt x="112" y="40"/>
                      </a:cubicBezTo>
                      <a:cubicBezTo>
                        <a:pt x="110" y="37"/>
                        <a:pt x="107" y="34"/>
                        <a:pt x="105" y="31"/>
                      </a:cubicBezTo>
                      <a:cubicBezTo>
                        <a:pt x="110" y="19"/>
                        <a:pt x="110" y="19"/>
                        <a:pt x="110" y="19"/>
                      </a:cubicBezTo>
                      <a:cubicBezTo>
                        <a:pt x="111" y="17"/>
                        <a:pt x="110" y="16"/>
                        <a:pt x="109" y="15"/>
                      </a:cubicBezTo>
                      <a:cubicBezTo>
                        <a:pt x="91" y="5"/>
                        <a:pt x="91" y="5"/>
                        <a:pt x="91" y="5"/>
                      </a:cubicBezTo>
                      <a:cubicBezTo>
                        <a:pt x="90" y="4"/>
                        <a:pt x="88" y="4"/>
                        <a:pt x="87" y="6"/>
                      </a:cubicBezTo>
                      <a:cubicBezTo>
                        <a:pt x="79" y="16"/>
                        <a:pt x="79" y="16"/>
                        <a:pt x="79" y="16"/>
                      </a:cubicBezTo>
                      <a:cubicBezTo>
                        <a:pt x="76" y="16"/>
                        <a:pt x="72" y="15"/>
                        <a:pt x="68" y="15"/>
                      </a:cubicBezTo>
                      <a:cubicBezTo>
                        <a:pt x="63" y="2"/>
                        <a:pt x="63" y="2"/>
                        <a:pt x="63" y="2"/>
                      </a:cubicBezTo>
                      <a:cubicBezTo>
                        <a:pt x="63" y="1"/>
                        <a:pt x="61" y="0"/>
                        <a:pt x="60" y="1"/>
                      </a:cubicBezTo>
                      <a:cubicBezTo>
                        <a:pt x="40" y="6"/>
                        <a:pt x="40" y="6"/>
                        <a:pt x="40" y="6"/>
                      </a:cubicBezTo>
                      <a:cubicBezTo>
                        <a:pt x="39" y="6"/>
                        <a:pt x="38" y="8"/>
                        <a:pt x="38" y="9"/>
                      </a:cubicBezTo>
                      <a:cubicBezTo>
                        <a:pt x="40" y="23"/>
                        <a:pt x="40" y="23"/>
                        <a:pt x="40" y="23"/>
                      </a:cubicBezTo>
                      <a:cubicBezTo>
                        <a:pt x="37" y="25"/>
                        <a:pt x="34" y="27"/>
                        <a:pt x="31" y="30"/>
                      </a:cubicBezTo>
                      <a:cubicBezTo>
                        <a:pt x="18" y="24"/>
                        <a:pt x="18" y="24"/>
                        <a:pt x="18" y="24"/>
                      </a:cubicBezTo>
                      <a:cubicBezTo>
                        <a:pt x="17" y="24"/>
                        <a:pt x="15" y="24"/>
                        <a:pt x="15" y="25"/>
                      </a:cubicBezTo>
                      <a:cubicBezTo>
                        <a:pt x="4" y="43"/>
                        <a:pt x="4" y="43"/>
                        <a:pt x="4" y="43"/>
                      </a:cubicBezTo>
                      <a:cubicBezTo>
                        <a:pt x="4" y="44"/>
                        <a:pt x="4" y="46"/>
                        <a:pt x="5" y="47"/>
                      </a:cubicBezTo>
                      <a:cubicBezTo>
                        <a:pt x="16" y="55"/>
                        <a:pt x="16" y="55"/>
                        <a:pt x="16" y="55"/>
                      </a:cubicBezTo>
                      <a:cubicBezTo>
                        <a:pt x="15" y="59"/>
                        <a:pt x="15" y="62"/>
                        <a:pt x="15" y="66"/>
                      </a:cubicBezTo>
                      <a:cubicBezTo>
                        <a:pt x="2" y="71"/>
                        <a:pt x="2" y="71"/>
                        <a:pt x="2" y="71"/>
                      </a:cubicBezTo>
                      <a:cubicBezTo>
                        <a:pt x="1" y="72"/>
                        <a:pt x="0" y="73"/>
                        <a:pt x="0" y="75"/>
                      </a:cubicBezTo>
                      <a:cubicBezTo>
                        <a:pt x="6" y="94"/>
                        <a:pt x="6" y="94"/>
                        <a:pt x="6" y="94"/>
                      </a:cubicBezTo>
                      <a:cubicBezTo>
                        <a:pt x="6" y="96"/>
                        <a:pt x="7" y="97"/>
                        <a:pt x="9" y="96"/>
                      </a:cubicBezTo>
                      <a:cubicBezTo>
                        <a:pt x="22" y="94"/>
                        <a:pt x="22" y="94"/>
                        <a:pt x="22" y="94"/>
                      </a:cubicBezTo>
                      <a:cubicBezTo>
                        <a:pt x="24" y="98"/>
                        <a:pt x="27" y="101"/>
                        <a:pt x="29" y="104"/>
                      </a:cubicBezTo>
                      <a:cubicBezTo>
                        <a:pt x="24" y="116"/>
                        <a:pt x="24" y="116"/>
                        <a:pt x="24" y="116"/>
                      </a:cubicBezTo>
                      <a:cubicBezTo>
                        <a:pt x="23" y="117"/>
                        <a:pt x="24" y="119"/>
                        <a:pt x="25" y="120"/>
                      </a:cubicBezTo>
                      <a:cubicBezTo>
                        <a:pt x="43" y="130"/>
                        <a:pt x="43" y="130"/>
                        <a:pt x="43" y="130"/>
                      </a:cubicBezTo>
                      <a:cubicBezTo>
                        <a:pt x="44" y="131"/>
                        <a:pt x="46" y="130"/>
                        <a:pt x="46" y="129"/>
                      </a:cubicBezTo>
                      <a:cubicBezTo>
                        <a:pt x="54" y="118"/>
                        <a:pt x="54" y="118"/>
                        <a:pt x="54" y="118"/>
                      </a:cubicBezTo>
                      <a:cubicBezTo>
                        <a:pt x="58" y="119"/>
                        <a:pt x="62" y="120"/>
                        <a:pt x="66" y="120"/>
                      </a:cubicBezTo>
                      <a:cubicBezTo>
                        <a:pt x="71" y="132"/>
                        <a:pt x="71" y="132"/>
                        <a:pt x="71" y="132"/>
                      </a:cubicBezTo>
                      <a:cubicBezTo>
                        <a:pt x="71" y="133"/>
                        <a:pt x="72" y="134"/>
                        <a:pt x="74" y="134"/>
                      </a:cubicBezTo>
                      <a:cubicBezTo>
                        <a:pt x="74" y="134"/>
                        <a:pt x="74" y="134"/>
                        <a:pt x="74" y="134"/>
                      </a:cubicBezTo>
                      <a:cubicBezTo>
                        <a:pt x="94" y="129"/>
                        <a:pt x="94" y="129"/>
                        <a:pt x="94" y="129"/>
                      </a:cubicBezTo>
                      <a:cubicBezTo>
                        <a:pt x="95" y="128"/>
                        <a:pt x="96" y="127"/>
                        <a:pt x="96" y="125"/>
                      </a:cubicBezTo>
                      <a:cubicBezTo>
                        <a:pt x="94" y="112"/>
                        <a:pt x="94" y="112"/>
                        <a:pt x="94" y="112"/>
                      </a:cubicBezTo>
                      <a:cubicBezTo>
                        <a:pt x="97" y="110"/>
                        <a:pt x="100" y="108"/>
                        <a:pt x="103" y="105"/>
                      </a:cubicBezTo>
                      <a:cubicBezTo>
                        <a:pt x="116" y="110"/>
                        <a:pt x="116" y="110"/>
                        <a:pt x="116" y="110"/>
                      </a:cubicBezTo>
                      <a:cubicBezTo>
                        <a:pt x="117" y="111"/>
                        <a:pt x="119" y="111"/>
                        <a:pt x="119" y="109"/>
                      </a:cubicBezTo>
                      <a:cubicBezTo>
                        <a:pt x="129" y="92"/>
                        <a:pt x="129" y="92"/>
                        <a:pt x="129" y="92"/>
                      </a:cubicBezTo>
                      <a:cubicBezTo>
                        <a:pt x="130" y="90"/>
                        <a:pt x="130" y="89"/>
                        <a:pt x="129" y="88"/>
                      </a:cubicBezTo>
                      <a:cubicBezTo>
                        <a:pt x="118" y="80"/>
                        <a:pt x="118" y="80"/>
                        <a:pt x="118" y="80"/>
                      </a:cubicBezTo>
                      <a:cubicBezTo>
                        <a:pt x="119" y="76"/>
                        <a:pt x="119" y="72"/>
                        <a:pt x="119" y="68"/>
                      </a:cubicBezTo>
                      <a:cubicBezTo>
                        <a:pt x="132" y="63"/>
                        <a:pt x="132" y="63"/>
                        <a:pt x="132" y="63"/>
                      </a:cubicBezTo>
                      <a:cubicBezTo>
                        <a:pt x="133" y="63"/>
                        <a:pt x="134" y="61"/>
                        <a:pt x="134" y="60"/>
                      </a:cubicBezTo>
                      <a:close/>
                      <a:moveTo>
                        <a:pt x="115" y="64"/>
                      </a:moveTo>
                      <a:cubicBezTo>
                        <a:pt x="114" y="64"/>
                        <a:pt x="113" y="65"/>
                        <a:pt x="113" y="66"/>
                      </a:cubicBezTo>
                      <a:cubicBezTo>
                        <a:pt x="113" y="71"/>
                        <a:pt x="113" y="76"/>
                        <a:pt x="111" y="80"/>
                      </a:cubicBezTo>
                      <a:cubicBezTo>
                        <a:pt x="111" y="81"/>
                        <a:pt x="112" y="83"/>
                        <a:pt x="113" y="83"/>
                      </a:cubicBezTo>
                      <a:cubicBezTo>
                        <a:pt x="123" y="91"/>
                        <a:pt x="123" y="91"/>
                        <a:pt x="123" y="91"/>
                      </a:cubicBezTo>
                      <a:cubicBezTo>
                        <a:pt x="116" y="104"/>
                        <a:pt x="116" y="104"/>
                        <a:pt x="116" y="104"/>
                      </a:cubicBezTo>
                      <a:cubicBezTo>
                        <a:pt x="104" y="99"/>
                        <a:pt x="104" y="99"/>
                        <a:pt x="104" y="99"/>
                      </a:cubicBezTo>
                      <a:cubicBezTo>
                        <a:pt x="103" y="98"/>
                        <a:pt x="101" y="98"/>
                        <a:pt x="100" y="99"/>
                      </a:cubicBezTo>
                      <a:cubicBezTo>
                        <a:pt x="97" y="103"/>
                        <a:pt x="93" y="106"/>
                        <a:pt x="89" y="108"/>
                      </a:cubicBezTo>
                      <a:cubicBezTo>
                        <a:pt x="88" y="108"/>
                        <a:pt x="88" y="110"/>
                        <a:pt x="88" y="111"/>
                      </a:cubicBezTo>
                      <a:cubicBezTo>
                        <a:pt x="90" y="124"/>
                        <a:pt x="90" y="124"/>
                        <a:pt x="90" y="124"/>
                      </a:cubicBezTo>
                      <a:cubicBezTo>
                        <a:pt x="75" y="127"/>
                        <a:pt x="75" y="127"/>
                        <a:pt x="75" y="127"/>
                      </a:cubicBezTo>
                      <a:cubicBezTo>
                        <a:pt x="71" y="116"/>
                        <a:pt x="71" y="116"/>
                        <a:pt x="71" y="116"/>
                      </a:cubicBezTo>
                      <a:cubicBezTo>
                        <a:pt x="70" y="114"/>
                        <a:pt x="69" y="114"/>
                        <a:pt x="68" y="114"/>
                      </a:cubicBezTo>
                      <a:cubicBezTo>
                        <a:pt x="68" y="114"/>
                        <a:pt x="68" y="114"/>
                        <a:pt x="68" y="114"/>
                      </a:cubicBezTo>
                      <a:cubicBezTo>
                        <a:pt x="67" y="114"/>
                        <a:pt x="67" y="114"/>
                        <a:pt x="67" y="114"/>
                      </a:cubicBezTo>
                      <a:cubicBezTo>
                        <a:pt x="63" y="114"/>
                        <a:pt x="58" y="113"/>
                        <a:pt x="54" y="112"/>
                      </a:cubicBezTo>
                      <a:cubicBezTo>
                        <a:pt x="53" y="111"/>
                        <a:pt x="52" y="112"/>
                        <a:pt x="51" y="113"/>
                      </a:cubicBezTo>
                      <a:cubicBezTo>
                        <a:pt x="43" y="123"/>
                        <a:pt x="43" y="123"/>
                        <a:pt x="43" y="123"/>
                      </a:cubicBezTo>
                      <a:cubicBezTo>
                        <a:pt x="30" y="116"/>
                        <a:pt x="30" y="116"/>
                        <a:pt x="30" y="116"/>
                      </a:cubicBezTo>
                      <a:cubicBezTo>
                        <a:pt x="36" y="104"/>
                        <a:pt x="36" y="104"/>
                        <a:pt x="36" y="104"/>
                      </a:cubicBezTo>
                      <a:cubicBezTo>
                        <a:pt x="36" y="103"/>
                        <a:pt x="36" y="102"/>
                        <a:pt x="35" y="101"/>
                      </a:cubicBezTo>
                      <a:cubicBezTo>
                        <a:pt x="32" y="97"/>
                        <a:pt x="29" y="94"/>
                        <a:pt x="26" y="90"/>
                      </a:cubicBezTo>
                      <a:cubicBezTo>
                        <a:pt x="26" y="89"/>
                        <a:pt x="25" y="88"/>
                        <a:pt x="23" y="88"/>
                      </a:cubicBezTo>
                      <a:cubicBezTo>
                        <a:pt x="11" y="90"/>
                        <a:pt x="11" y="90"/>
                        <a:pt x="11" y="90"/>
                      </a:cubicBezTo>
                      <a:cubicBezTo>
                        <a:pt x="7" y="76"/>
                        <a:pt x="7" y="76"/>
                        <a:pt x="7" y="76"/>
                      </a:cubicBezTo>
                      <a:cubicBezTo>
                        <a:pt x="19" y="71"/>
                        <a:pt x="19" y="71"/>
                        <a:pt x="19" y="71"/>
                      </a:cubicBezTo>
                      <a:cubicBezTo>
                        <a:pt x="20" y="71"/>
                        <a:pt x="21" y="69"/>
                        <a:pt x="21" y="68"/>
                      </a:cubicBezTo>
                      <a:cubicBezTo>
                        <a:pt x="21" y="64"/>
                        <a:pt x="21" y="59"/>
                        <a:pt x="22" y="54"/>
                      </a:cubicBezTo>
                      <a:cubicBezTo>
                        <a:pt x="23" y="53"/>
                        <a:pt x="22" y="52"/>
                        <a:pt x="21" y="51"/>
                      </a:cubicBezTo>
                      <a:cubicBezTo>
                        <a:pt x="11" y="44"/>
                        <a:pt x="11" y="44"/>
                        <a:pt x="11" y="44"/>
                      </a:cubicBezTo>
                      <a:cubicBezTo>
                        <a:pt x="18" y="31"/>
                        <a:pt x="18" y="31"/>
                        <a:pt x="18" y="31"/>
                      </a:cubicBezTo>
                      <a:cubicBezTo>
                        <a:pt x="30" y="36"/>
                        <a:pt x="30" y="36"/>
                        <a:pt x="30" y="36"/>
                      </a:cubicBezTo>
                      <a:cubicBezTo>
                        <a:pt x="31" y="36"/>
                        <a:pt x="33" y="36"/>
                        <a:pt x="34" y="35"/>
                      </a:cubicBezTo>
                      <a:cubicBezTo>
                        <a:pt x="37" y="32"/>
                        <a:pt x="41" y="29"/>
                        <a:pt x="45" y="27"/>
                      </a:cubicBezTo>
                      <a:cubicBezTo>
                        <a:pt x="46" y="26"/>
                        <a:pt x="46" y="25"/>
                        <a:pt x="46" y="24"/>
                      </a:cubicBezTo>
                      <a:cubicBezTo>
                        <a:pt x="44" y="11"/>
                        <a:pt x="44" y="11"/>
                        <a:pt x="44" y="11"/>
                      </a:cubicBezTo>
                      <a:cubicBezTo>
                        <a:pt x="59" y="7"/>
                        <a:pt x="59" y="7"/>
                        <a:pt x="59" y="7"/>
                      </a:cubicBezTo>
                      <a:cubicBezTo>
                        <a:pt x="63" y="19"/>
                        <a:pt x="63" y="19"/>
                        <a:pt x="63" y="19"/>
                      </a:cubicBezTo>
                      <a:cubicBezTo>
                        <a:pt x="64" y="20"/>
                        <a:pt x="65" y="21"/>
                        <a:pt x="66" y="21"/>
                      </a:cubicBezTo>
                      <a:cubicBezTo>
                        <a:pt x="67" y="21"/>
                        <a:pt x="67" y="21"/>
                        <a:pt x="67" y="21"/>
                      </a:cubicBezTo>
                      <a:cubicBezTo>
                        <a:pt x="71" y="21"/>
                        <a:pt x="76" y="22"/>
                        <a:pt x="80" y="23"/>
                      </a:cubicBezTo>
                      <a:cubicBezTo>
                        <a:pt x="81" y="23"/>
                        <a:pt x="82" y="23"/>
                        <a:pt x="83" y="22"/>
                      </a:cubicBezTo>
                      <a:cubicBezTo>
                        <a:pt x="91" y="11"/>
                        <a:pt x="91" y="11"/>
                        <a:pt x="91" y="11"/>
                      </a:cubicBezTo>
                      <a:cubicBezTo>
                        <a:pt x="104" y="19"/>
                        <a:pt x="104" y="19"/>
                        <a:pt x="104" y="19"/>
                      </a:cubicBezTo>
                      <a:cubicBezTo>
                        <a:pt x="98" y="31"/>
                        <a:pt x="98" y="31"/>
                        <a:pt x="98" y="31"/>
                      </a:cubicBezTo>
                      <a:cubicBezTo>
                        <a:pt x="98" y="32"/>
                        <a:pt x="98" y="33"/>
                        <a:pt x="99" y="34"/>
                      </a:cubicBezTo>
                      <a:cubicBezTo>
                        <a:pt x="102" y="37"/>
                        <a:pt x="105" y="41"/>
                        <a:pt x="108" y="45"/>
                      </a:cubicBezTo>
                      <a:cubicBezTo>
                        <a:pt x="108" y="46"/>
                        <a:pt x="109" y="47"/>
                        <a:pt x="111" y="46"/>
                      </a:cubicBezTo>
                      <a:cubicBezTo>
                        <a:pt x="123" y="44"/>
                        <a:pt x="123" y="44"/>
                        <a:pt x="123" y="44"/>
                      </a:cubicBezTo>
                      <a:cubicBezTo>
                        <a:pt x="127" y="59"/>
                        <a:pt x="127" y="59"/>
                        <a:pt x="127" y="59"/>
                      </a:cubicBezTo>
                      <a:lnTo>
                        <a:pt x="115"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2" name="Freeform 87">
                  <a:extLst>
                    <a:ext uri="{FF2B5EF4-FFF2-40B4-BE49-F238E27FC236}">
                      <a16:creationId xmlns:a16="http://schemas.microsoft.com/office/drawing/2014/main" id="{595CA472-B520-431B-A731-0F0CA0153A5B}"/>
                    </a:ext>
                  </a:extLst>
                </p:cNvPr>
                <p:cNvSpPr>
                  <a:spLocks noEditPoints="1"/>
                </p:cNvSpPr>
                <p:nvPr/>
              </p:nvSpPr>
              <p:spPr bwMode="auto">
                <a:xfrm>
                  <a:off x="6202" y="3555"/>
                  <a:ext cx="153" cy="146"/>
                </a:xfrm>
                <a:custGeom>
                  <a:avLst/>
                  <a:gdLst>
                    <a:gd name="T0" fmla="*/ 36 w 72"/>
                    <a:gd name="T1" fmla="*/ 0 h 69"/>
                    <a:gd name="T2" fmla="*/ 27 w 72"/>
                    <a:gd name="T3" fmla="*/ 1 h 69"/>
                    <a:gd name="T4" fmla="*/ 6 w 72"/>
                    <a:gd name="T5" fmla="*/ 17 h 69"/>
                    <a:gd name="T6" fmla="*/ 3 w 72"/>
                    <a:gd name="T7" fmla="*/ 43 h 69"/>
                    <a:gd name="T8" fmla="*/ 36 w 72"/>
                    <a:gd name="T9" fmla="*/ 69 h 69"/>
                    <a:gd name="T10" fmla="*/ 45 w 72"/>
                    <a:gd name="T11" fmla="*/ 68 h 69"/>
                    <a:gd name="T12" fmla="*/ 66 w 72"/>
                    <a:gd name="T13" fmla="*/ 52 h 69"/>
                    <a:gd name="T14" fmla="*/ 69 w 72"/>
                    <a:gd name="T15" fmla="*/ 25 h 69"/>
                    <a:gd name="T16" fmla="*/ 36 w 72"/>
                    <a:gd name="T17" fmla="*/ 0 h 69"/>
                    <a:gd name="T18" fmla="*/ 61 w 72"/>
                    <a:gd name="T19" fmla="*/ 49 h 69"/>
                    <a:gd name="T20" fmla="*/ 43 w 72"/>
                    <a:gd name="T21" fmla="*/ 62 h 69"/>
                    <a:gd name="T22" fmla="*/ 36 w 72"/>
                    <a:gd name="T23" fmla="*/ 63 h 69"/>
                    <a:gd name="T24" fmla="*/ 8 w 72"/>
                    <a:gd name="T25" fmla="*/ 42 h 69"/>
                    <a:gd name="T26" fmla="*/ 11 w 72"/>
                    <a:gd name="T27" fmla="*/ 20 h 69"/>
                    <a:gd name="T28" fmla="*/ 29 w 72"/>
                    <a:gd name="T29" fmla="*/ 7 h 69"/>
                    <a:gd name="T30" fmla="*/ 36 w 72"/>
                    <a:gd name="T31" fmla="*/ 6 h 69"/>
                    <a:gd name="T32" fmla="*/ 64 w 72"/>
                    <a:gd name="T33" fmla="*/ 27 h 69"/>
                    <a:gd name="T34" fmla="*/ 61 w 72"/>
                    <a:gd name="T35"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69">
                      <a:moveTo>
                        <a:pt x="36" y="0"/>
                      </a:moveTo>
                      <a:cubicBezTo>
                        <a:pt x="33" y="0"/>
                        <a:pt x="30" y="0"/>
                        <a:pt x="27" y="1"/>
                      </a:cubicBezTo>
                      <a:cubicBezTo>
                        <a:pt x="18" y="3"/>
                        <a:pt x="11" y="9"/>
                        <a:pt x="6" y="17"/>
                      </a:cubicBezTo>
                      <a:cubicBezTo>
                        <a:pt x="1" y="25"/>
                        <a:pt x="0" y="34"/>
                        <a:pt x="3" y="43"/>
                      </a:cubicBezTo>
                      <a:cubicBezTo>
                        <a:pt x="7" y="58"/>
                        <a:pt x="20" y="69"/>
                        <a:pt x="36" y="69"/>
                      </a:cubicBezTo>
                      <a:cubicBezTo>
                        <a:pt x="39" y="69"/>
                        <a:pt x="42" y="68"/>
                        <a:pt x="45" y="68"/>
                      </a:cubicBezTo>
                      <a:cubicBezTo>
                        <a:pt x="54" y="65"/>
                        <a:pt x="61" y="60"/>
                        <a:pt x="66" y="52"/>
                      </a:cubicBezTo>
                      <a:cubicBezTo>
                        <a:pt x="70" y="44"/>
                        <a:pt x="72" y="34"/>
                        <a:pt x="69" y="25"/>
                      </a:cubicBezTo>
                      <a:cubicBezTo>
                        <a:pt x="65" y="10"/>
                        <a:pt x="52" y="0"/>
                        <a:pt x="36" y="0"/>
                      </a:cubicBezTo>
                      <a:close/>
                      <a:moveTo>
                        <a:pt x="61" y="49"/>
                      </a:moveTo>
                      <a:cubicBezTo>
                        <a:pt x="57" y="55"/>
                        <a:pt x="51" y="60"/>
                        <a:pt x="43" y="62"/>
                      </a:cubicBezTo>
                      <a:cubicBezTo>
                        <a:pt x="41" y="63"/>
                        <a:pt x="38" y="63"/>
                        <a:pt x="36" y="63"/>
                      </a:cubicBezTo>
                      <a:cubicBezTo>
                        <a:pt x="23" y="63"/>
                        <a:pt x="12" y="54"/>
                        <a:pt x="8" y="42"/>
                      </a:cubicBezTo>
                      <a:cubicBezTo>
                        <a:pt x="6" y="34"/>
                        <a:pt x="7" y="27"/>
                        <a:pt x="11" y="20"/>
                      </a:cubicBezTo>
                      <a:cubicBezTo>
                        <a:pt x="15" y="13"/>
                        <a:pt x="21" y="9"/>
                        <a:pt x="29" y="7"/>
                      </a:cubicBezTo>
                      <a:cubicBezTo>
                        <a:pt x="31" y="6"/>
                        <a:pt x="34" y="6"/>
                        <a:pt x="36" y="6"/>
                      </a:cubicBezTo>
                      <a:cubicBezTo>
                        <a:pt x="49" y="6"/>
                        <a:pt x="60" y="14"/>
                        <a:pt x="64" y="27"/>
                      </a:cubicBezTo>
                      <a:cubicBezTo>
                        <a:pt x="66" y="34"/>
                        <a:pt x="64" y="42"/>
                        <a:pt x="6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3" name="Freeform 88">
                  <a:extLst>
                    <a:ext uri="{FF2B5EF4-FFF2-40B4-BE49-F238E27FC236}">
                      <a16:creationId xmlns:a16="http://schemas.microsoft.com/office/drawing/2014/main" id="{65A8A431-7F46-491A-92A8-E98F48633A65}"/>
                    </a:ext>
                  </a:extLst>
                </p:cNvPr>
                <p:cNvSpPr>
                  <a:spLocks/>
                </p:cNvSpPr>
                <p:nvPr/>
              </p:nvSpPr>
              <p:spPr bwMode="auto">
                <a:xfrm>
                  <a:off x="6217" y="3777"/>
                  <a:ext cx="40" cy="82"/>
                </a:xfrm>
                <a:custGeom>
                  <a:avLst/>
                  <a:gdLst>
                    <a:gd name="T0" fmla="*/ 17 w 19"/>
                    <a:gd name="T1" fmla="*/ 1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1"/>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4" name="Freeform 89">
                  <a:extLst>
                    <a:ext uri="{FF2B5EF4-FFF2-40B4-BE49-F238E27FC236}">
                      <a16:creationId xmlns:a16="http://schemas.microsoft.com/office/drawing/2014/main" id="{CD5DBB26-93CA-42C5-91FE-8A5B0459904A}"/>
                    </a:ext>
                  </a:extLst>
                </p:cNvPr>
                <p:cNvSpPr>
                  <a:spLocks/>
                </p:cNvSpPr>
                <p:nvPr/>
              </p:nvSpPr>
              <p:spPr bwMode="auto">
                <a:xfrm>
                  <a:off x="6357" y="3777"/>
                  <a:ext cx="40" cy="82"/>
                </a:xfrm>
                <a:custGeom>
                  <a:avLst/>
                  <a:gdLst>
                    <a:gd name="T0" fmla="*/ 17 w 19"/>
                    <a:gd name="T1" fmla="*/ 1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1"/>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5" name="Freeform 90">
                  <a:extLst>
                    <a:ext uri="{FF2B5EF4-FFF2-40B4-BE49-F238E27FC236}">
                      <a16:creationId xmlns:a16="http://schemas.microsoft.com/office/drawing/2014/main" id="{BDE69931-B67E-4285-AC20-CD4DF457BB48}"/>
                    </a:ext>
                  </a:extLst>
                </p:cNvPr>
                <p:cNvSpPr>
                  <a:spLocks noEditPoints="1"/>
                </p:cNvSpPr>
                <p:nvPr/>
              </p:nvSpPr>
              <p:spPr bwMode="auto">
                <a:xfrm>
                  <a:off x="6287" y="3777"/>
                  <a:ext cx="59" cy="84"/>
                </a:xfrm>
                <a:custGeom>
                  <a:avLst/>
                  <a:gdLst>
                    <a:gd name="T0" fmla="*/ 14 w 28"/>
                    <a:gd name="T1" fmla="*/ 0 h 40"/>
                    <a:gd name="T2" fmla="*/ 0 w 28"/>
                    <a:gd name="T3" fmla="*/ 20 h 40"/>
                    <a:gd name="T4" fmla="*/ 14 w 28"/>
                    <a:gd name="T5" fmla="*/ 40 h 40"/>
                    <a:gd name="T6" fmla="*/ 28 w 28"/>
                    <a:gd name="T7" fmla="*/ 20 h 40"/>
                    <a:gd name="T8" fmla="*/ 14 w 28"/>
                    <a:gd name="T9" fmla="*/ 0 h 40"/>
                    <a:gd name="T10" fmla="*/ 14 w 28"/>
                    <a:gd name="T11" fmla="*/ 34 h 40"/>
                    <a:gd name="T12" fmla="*/ 6 w 28"/>
                    <a:gd name="T13" fmla="*/ 20 h 40"/>
                    <a:gd name="T14" fmla="*/ 14 w 28"/>
                    <a:gd name="T15" fmla="*/ 6 h 40"/>
                    <a:gd name="T16" fmla="*/ 22 w 28"/>
                    <a:gd name="T17" fmla="*/ 20 h 40"/>
                    <a:gd name="T18" fmla="*/ 14 w 28"/>
                    <a:gd name="T1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0"/>
                      </a:moveTo>
                      <a:cubicBezTo>
                        <a:pt x="6" y="0"/>
                        <a:pt x="0" y="9"/>
                        <a:pt x="0" y="20"/>
                      </a:cubicBezTo>
                      <a:cubicBezTo>
                        <a:pt x="0" y="32"/>
                        <a:pt x="6" y="40"/>
                        <a:pt x="14" y="40"/>
                      </a:cubicBezTo>
                      <a:cubicBezTo>
                        <a:pt x="22" y="40"/>
                        <a:pt x="28" y="32"/>
                        <a:pt x="28" y="20"/>
                      </a:cubicBezTo>
                      <a:cubicBezTo>
                        <a:pt x="28" y="9"/>
                        <a:pt x="22" y="0"/>
                        <a:pt x="14" y="0"/>
                      </a:cubicBezTo>
                      <a:close/>
                      <a:moveTo>
                        <a:pt x="14" y="34"/>
                      </a:moveTo>
                      <a:cubicBezTo>
                        <a:pt x="10" y="34"/>
                        <a:pt x="6" y="28"/>
                        <a:pt x="6" y="20"/>
                      </a:cubicBezTo>
                      <a:cubicBezTo>
                        <a:pt x="6" y="13"/>
                        <a:pt x="10" y="6"/>
                        <a:pt x="14" y="6"/>
                      </a:cubicBezTo>
                      <a:cubicBezTo>
                        <a:pt x="18" y="6"/>
                        <a:pt x="22" y="13"/>
                        <a:pt x="22" y="20"/>
                      </a:cubicBezTo>
                      <a:cubicBezTo>
                        <a:pt x="22" y="28"/>
                        <a:pt x="18"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6" name="Freeform 91">
                  <a:extLst>
                    <a:ext uri="{FF2B5EF4-FFF2-40B4-BE49-F238E27FC236}">
                      <a16:creationId xmlns:a16="http://schemas.microsoft.com/office/drawing/2014/main" id="{542FA289-AA58-47DB-8A8B-018387BD71CA}"/>
                    </a:ext>
                  </a:extLst>
                </p:cNvPr>
                <p:cNvSpPr>
                  <a:spLocks/>
                </p:cNvSpPr>
                <p:nvPr/>
              </p:nvSpPr>
              <p:spPr bwMode="auto">
                <a:xfrm>
                  <a:off x="5932" y="3711"/>
                  <a:ext cx="40" cy="83"/>
                </a:xfrm>
                <a:custGeom>
                  <a:avLst/>
                  <a:gdLst>
                    <a:gd name="T0" fmla="*/ 17 w 19"/>
                    <a:gd name="T1" fmla="*/ 0 h 39"/>
                    <a:gd name="T2" fmla="*/ 14 w 19"/>
                    <a:gd name="T3" fmla="*/ 1 h 39"/>
                    <a:gd name="T4" fmla="*/ 0 w 19"/>
                    <a:gd name="T5" fmla="*/ 14 h 39"/>
                    <a:gd name="T6" fmla="*/ 4 w 19"/>
                    <a:gd name="T7" fmla="*/ 18 h 39"/>
                    <a:gd name="T8" fmla="*/ 13 w 19"/>
                    <a:gd name="T9" fmla="*/ 10 h 39"/>
                    <a:gd name="T10" fmla="*/ 13 w 19"/>
                    <a:gd name="T11" fmla="*/ 39 h 39"/>
                    <a:gd name="T12" fmla="*/ 19 w 19"/>
                    <a:gd name="T13" fmla="*/ 39 h 39"/>
                    <a:gd name="T14" fmla="*/ 19 w 19"/>
                    <a:gd name="T15" fmla="*/ 3 h 39"/>
                    <a:gd name="T16" fmla="*/ 17 w 19"/>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7" y="0"/>
                      </a:moveTo>
                      <a:cubicBezTo>
                        <a:pt x="16" y="0"/>
                        <a:pt x="15" y="0"/>
                        <a:pt x="14" y="1"/>
                      </a:cubicBezTo>
                      <a:cubicBezTo>
                        <a:pt x="0" y="14"/>
                        <a:pt x="0" y="14"/>
                        <a:pt x="0" y="14"/>
                      </a:cubicBezTo>
                      <a:cubicBezTo>
                        <a:pt x="4" y="18"/>
                        <a:pt x="4" y="18"/>
                        <a:pt x="4" y="18"/>
                      </a:cubicBezTo>
                      <a:cubicBezTo>
                        <a:pt x="13" y="10"/>
                        <a:pt x="13" y="10"/>
                        <a:pt x="13" y="10"/>
                      </a:cubicBezTo>
                      <a:cubicBezTo>
                        <a:pt x="13" y="39"/>
                        <a:pt x="13" y="39"/>
                        <a:pt x="13" y="39"/>
                      </a:cubicBezTo>
                      <a:cubicBezTo>
                        <a:pt x="19" y="39"/>
                        <a:pt x="19" y="39"/>
                        <a:pt x="19" y="39"/>
                      </a:cubicBezTo>
                      <a:cubicBezTo>
                        <a:pt x="19" y="3"/>
                        <a:pt x="19" y="3"/>
                        <a:pt x="19" y="3"/>
                      </a:cubicBezTo>
                      <a:cubicBezTo>
                        <a:pt x="19" y="2"/>
                        <a:pt x="18" y="1"/>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7" name="Freeform 92">
                  <a:extLst>
                    <a:ext uri="{FF2B5EF4-FFF2-40B4-BE49-F238E27FC236}">
                      <a16:creationId xmlns:a16="http://schemas.microsoft.com/office/drawing/2014/main" id="{8EBBAD74-6F8A-4E42-A2AE-FED1B4018787}"/>
                    </a:ext>
                  </a:extLst>
                </p:cNvPr>
                <p:cNvSpPr>
                  <a:spLocks noEditPoints="1"/>
                </p:cNvSpPr>
                <p:nvPr/>
              </p:nvSpPr>
              <p:spPr bwMode="auto">
                <a:xfrm>
                  <a:off x="5862" y="3711"/>
                  <a:ext cx="59" cy="85"/>
                </a:xfrm>
                <a:custGeom>
                  <a:avLst/>
                  <a:gdLst>
                    <a:gd name="T0" fmla="*/ 14 w 28"/>
                    <a:gd name="T1" fmla="*/ 0 h 40"/>
                    <a:gd name="T2" fmla="*/ 0 w 28"/>
                    <a:gd name="T3" fmla="*/ 20 h 40"/>
                    <a:gd name="T4" fmla="*/ 14 w 28"/>
                    <a:gd name="T5" fmla="*/ 40 h 40"/>
                    <a:gd name="T6" fmla="*/ 28 w 28"/>
                    <a:gd name="T7" fmla="*/ 20 h 40"/>
                    <a:gd name="T8" fmla="*/ 14 w 28"/>
                    <a:gd name="T9" fmla="*/ 0 h 40"/>
                    <a:gd name="T10" fmla="*/ 14 w 28"/>
                    <a:gd name="T11" fmla="*/ 34 h 40"/>
                    <a:gd name="T12" fmla="*/ 6 w 28"/>
                    <a:gd name="T13" fmla="*/ 20 h 40"/>
                    <a:gd name="T14" fmla="*/ 14 w 28"/>
                    <a:gd name="T15" fmla="*/ 6 h 40"/>
                    <a:gd name="T16" fmla="*/ 22 w 28"/>
                    <a:gd name="T17" fmla="*/ 20 h 40"/>
                    <a:gd name="T18" fmla="*/ 14 w 28"/>
                    <a:gd name="T1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0"/>
                      </a:moveTo>
                      <a:cubicBezTo>
                        <a:pt x="6" y="0"/>
                        <a:pt x="0" y="9"/>
                        <a:pt x="0" y="20"/>
                      </a:cubicBezTo>
                      <a:cubicBezTo>
                        <a:pt x="0" y="31"/>
                        <a:pt x="6" y="40"/>
                        <a:pt x="14" y="40"/>
                      </a:cubicBezTo>
                      <a:cubicBezTo>
                        <a:pt x="22" y="40"/>
                        <a:pt x="28" y="31"/>
                        <a:pt x="28" y="20"/>
                      </a:cubicBezTo>
                      <a:cubicBezTo>
                        <a:pt x="28" y="9"/>
                        <a:pt x="22" y="0"/>
                        <a:pt x="14" y="0"/>
                      </a:cubicBezTo>
                      <a:close/>
                      <a:moveTo>
                        <a:pt x="14" y="34"/>
                      </a:moveTo>
                      <a:cubicBezTo>
                        <a:pt x="10" y="34"/>
                        <a:pt x="6" y="28"/>
                        <a:pt x="6" y="20"/>
                      </a:cubicBezTo>
                      <a:cubicBezTo>
                        <a:pt x="6" y="13"/>
                        <a:pt x="10" y="6"/>
                        <a:pt x="14" y="6"/>
                      </a:cubicBezTo>
                      <a:cubicBezTo>
                        <a:pt x="18" y="6"/>
                        <a:pt x="22" y="13"/>
                        <a:pt x="22" y="20"/>
                      </a:cubicBezTo>
                      <a:cubicBezTo>
                        <a:pt x="22" y="28"/>
                        <a:pt x="18"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8" name="Freeform 93">
                  <a:extLst>
                    <a:ext uri="{FF2B5EF4-FFF2-40B4-BE49-F238E27FC236}">
                      <a16:creationId xmlns:a16="http://schemas.microsoft.com/office/drawing/2014/main" id="{4006A5D7-CA4B-4101-93CB-234AD47BED8C}"/>
                    </a:ext>
                  </a:extLst>
                </p:cNvPr>
                <p:cNvSpPr>
                  <a:spLocks/>
                </p:cNvSpPr>
                <p:nvPr/>
              </p:nvSpPr>
              <p:spPr bwMode="auto">
                <a:xfrm>
                  <a:off x="6205" y="3382"/>
                  <a:ext cx="40" cy="84"/>
                </a:xfrm>
                <a:custGeom>
                  <a:avLst/>
                  <a:gdLst>
                    <a:gd name="T0" fmla="*/ 13 w 19"/>
                    <a:gd name="T1" fmla="*/ 11 h 40"/>
                    <a:gd name="T2" fmla="*/ 13 w 19"/>
                    <a:gd name="T3" fmla="*/ 40 h 40"/>
                    <a:gd name="T4" fmla="*/ 19 w 19"/>
                    <a:gd name="T5" fmla="*/ 40 h 40"/>
                    <a:gd name="T6" fmla="*/ 19 w 19"/>
                    <a:gd name="T7" fmla="*/ 4 h 40"/>
                    <a:gd name="T8" fmla="*/ 17 w 19"/>
                    <a:gd name="T9" fmla="*/ 1 h 40"/>
                    <a:gd name="T10" fmla="*/ 14 w 19"/>
                    <a:gd name="T11" fmla="*/ 1 h 40"/>
                    <a:gd name="T12" fmla="*/ 0 w 19"/>
                    <a:gd name="T13" fmla="*/ 14 h 40"/>
                    <a:gd name="T14" fmla="*/ 4 w 19"/>
                    <a:gd name="T15" fmla="*/ 19 h 40"/>
                    <a:gd name="T16" fmla="*/ 13 w 19"/>
                    <a:gd name="T1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0">
                      <a:moveTo>
                        <a:pt x="13" y="11"/>
                      </a:moveTo>
                      <a:cubicBezTo>
                        <a:pt x="13" y="40"/>
                        <a:pt x="13" y="40"/>
                        <a:pt x="13" y="40"/>
                      </a:cubicBezTo>
                      <a:cubicBezTo>
                        <a:pt x="19" y="40"/>
                        <a:pt x="19" y="40"/>
                        <a:pt x="19" y="40"/>
                      </a:cubicBezTo>
                      <a:cubicBezTo>
                        <a:pt x="19" y="4"/>
                        <a:pt x="19" y="4"/>
                        <a:pt x="19" y="4"/>
                      </a:cubicBezTo>
                      <a:cubicBezTo>
                        <a:pt x="19" y="2"/>
                        <a:pt x="18" y="1"/>
                        <a:pt x="17" y="1"/>
                      </a:cubicBezTo>
                      <a:cubicBezTo>
                        <a:pt x="16" y="0"/>
                        <a:pt x="15" y="1"/>
                        <a:pt x="14" y="1"/>
                      </a:cubicBezTo>
                      <a:cubicBezTo>
                        <a:pt x="0" y="14"/>
                        <a:pt x="0" y="14"/>
                        <a:pt x="0" y="14"/>
                      </a:cubicBezTo>
                      <a:cubicBezTo>
                        <a:pt x="4" y="19"/>
                        <a:pt x="4" y="19"/>
                        <a:pt x="4" y="19"/>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79" name="Freeform 94">
                  <a:extLst>
                    <a:ext uri="{FF2B5EF4-FFF2-40B4-BE49-F238E27FC236}">
                      <a16:creationId xmlns:a16="http://schemas.microsoft.com/office/drawing/2014/main" id="{2090CD68-F326-4605-A861-071D897DC83F}"/>
                    </a:ext>
                  </a:extLst>
                </p:cNvPr>
                <p:cNvSpPr>
                  <a:spLocks/>
                </p:cNvSpPr>
                <p:nvPr/>
              </p:nvSpPr>
              <p:spPr bwMode="auto">
                <a:xfrm>
                  <a:off x="6344" y="3382"/>
                  <a:ext cx="40" cy="84"/>
                </a:xfrm>
                <a:custGeom>
                  <a:avLst/>
                  <a:gdLst>
                    <a:gd name="T0" fmla="*/ 13 w 19"/>
                    <a:gd name="T1" fmla="*/ 11 h 40"/>
                    <a:gd name="T2" fmla="*/ 13 w 19"/>
                    <a:gd name="T3" fmla="*/ 40 h 40"/>
                    <a:gd name="T4" fmla="*/ 19 w 19"/>
                    <a:gd name="T5" fmla="*/ 40 h 40"/>
                    <a:gd name="T6" fmla="*/ 19 w 19"/>
                    <a:gd name="T7" fmla="*/ 4 h 40"/>
                    <a:gd name="T8" fmla="*/ 17 w 19"/>
                    <a:gd name="T9" fmla="*/ 1 h 40"/>
                    <a:gd name="T10" fmla="*/ 14 w 19"/>
                    <a:gd name="T11" fmla="*/ 1 h 40"/>
                    <a:gd name="T12" fmla="*/ 0 w 19"/>
                    <a:gd name="T13" fmla="*/ 14 h 40"/>
                    <a:gd name="T14" fmla="*/ 5 w 19"/>
                    <a:gd name="T15" fmla="*/ 19 h 40"/>
                    <a:gd name="T16" fmla="*/ 13 w 19"/>
                    <a:gd name="T1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0">
                      <a:moveTo>
                        <a:pt x="13" y="11"/>
                      </a:moveTo>
                      <a:cubicBezTo>
                        <a:pt x="13" y="40"/>
                        <a:pt x="13" y="40"/>
                        <a:pt x="13" y="40"/>
                      </a:cubicBezTo>
                      <a:cubicBezTo>
                        <a:pt x="19" y="40"/>
                        <a:pt x="19" y="40"/>
                        <a:pt x="19" y="40"/>
                      </a:cubicBezTo>
                      <a:cubicBezTo>
                        <a:pt x="19" y="4"/>
                        <a:pt x="19" y="4"/>
                        <a:pt x="19" y="4"/>
                      </a:cubicBezTo>
                      <a:cubicBezTo>
                        <a:pt x="19" y="2"/>
                        <a:pt x="19" y="1"/>
                        <a:pt x="17" y="1"/>
                      </a:cubicBezTo>
                      <a:cubicBezTo>
                        <a:pt x="16" y="0"/>
                        <a:pt x="15" y="1"/>
                        <a:pt x="14" y="1"/>
                      </a:cubicBezTo>
                      <a:cubicBezTo>
                        <a:pt x="0" y="14"/>
                        <a:pt x="0" y="14"/>
                        <a:pt x="0" y="14"/>
                      </a:cubicBezTo>
                      <a:cubicBezTo>
                        <a:pt x="5" y="19"/>
                        <a:pt x="5" y="19"/>
                        <a:pt x="5" y="19"/>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80" name="Freeform 95">
                  <a:extLst>
                    <a:ext uri="{FF2B5EF4-FFF2-40B4-BE49-F238E27FC236}">
                      <a16:creationId xmlns:a16="http://schemas.microsoft.com/office/drawing/2014/main" id="{9F743C91-E374-4D38-9597-214AECFF01C0}"/>
                    </a:ext>
                  </a:extLst>
                </p:cNvPr>
                <p:cNvSpPr>
                  <a:spLocks noEditPoints="1"/>
                </p:cNvSpPr>
                <p:nvPr/>
              </p:nvSpPr>
              <p:spPr bwMode="auto">
                <a:xfrm>
                  <a:off x="6274" y="3384"/>
                  <a:ext cx="59" cy="84"/>
                </a:xfrm>
                <a:custGeom>
                  <a:avLst/>
                  <a:gdLst>
                    <a:gd name="T0" fmla="*/ 14 w 28"/>
                    <a:gd name="T1" fmla="*/ 40 h 40"/>
                    <a:gd name="T2" fmla="*/ 28 w 28"/>
                    <a:gd name="T3" fmla="*/ 20 h 40"/>
                    <a:gd name="T4" fmla="*/ 14 w 28"/>
                    <a:gd name="T5" fmla="*/ 0 h 40"/>
                    <a:gd name="T6" fmla="*/ 0 w 28"/>
                    <a:gd name="T7" fmla="*/ 20 h 40"/>
                    <a:gd name="T8" fmla="*/ 14 w 28"/>
                    <a:gd name="T9" fmla="*/ 40 h 40"/>
                    <a:gd name="T10" fmla="*/ 14 w 28"/>
                    <a:gd name="T11" fmla="*/ 6 h 40"/>
                    <a:gd name="T12" fmla="*/ 22 w 28"/>
                    <a:gd name="T13" fmla="*/ 20 h 40"/>
                    <a:gd name="T14" fmla="*/ 14 w 28"/>
                    <a:gd name="T15" fmla="*/ 34 h 40"/>
                    <a:gd name="T16" fmla="*/ 6 w 28"/>
                    <a:gd name="T17" fmla="*/ 20 h 40"/>
                    <a:gd name="T18" fmla="*/ 14 w 28"/>
                    <a:gd name="T1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40"/>
                      </a:moveTo>
                      <a:cubicBezTo>
                        <a:pt x="22" y="40"/>
                        <a:pt x="28" y="31"/>
                        <a:pt x="28" y="20"/>
                      </a:cubicBezTo>
                      <a:cubicBezTo>
                        <a:pt x="28" y="8"/>
                        <a:pt x="22" y="0"/>
                        <a:pt x="14" y="0"/>
                      </a:cubicBezTo>
                      <a:cubicBezTo>
                        <a:pt x="7" y="0"/>
                        <a:pt x="0" y="8"/>
                        <a:pt x="0" y="20"/>
                      </a:cubicBezTo>
                      <a:cubicBezTo>
                        <a:pt x="0" y="31"/>
                        <a:pt x="7" y="40"/>
                        <a:pt x="14" y="40"/>
                      </a:cubicBezTo>
                      <a:close/>
                      <a:moveTo>
                        <a:pt x="14" y="6"/>
                      </a:moveTo>
                      <a:cubicBezTo>
                        <a:pt x="19" y="6"/>
                        <a:pt x="22" y="12"/>
                        <a:pt x="22" y="20"/>
                      </a:cubicBezTo>
                      <a:cubicBezTo>
                        <a:pt x="22" y="27"/>
                        <a:pt x="19" y="34"/>
                        <a:pt x="14" y="34"/>
                      </a:cubicBezTo>
                      <a:cubicBezTo>
                        <a:pt x="10" y="34"/>
                        <a:pt x="6" y="27"/>
                        <a:pt x="6" y="20"/>
                      </a:cubicBezTo>
                      <a:cubicBezTo>
                        <a:pt x="6" y="12"/>
                        <a:pt x="10" y="6"/>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81" name="Freeform 96">
                  <a:extLst>
                    <a:ext uri="{FF2B5EF4-FFF2-40B4-BE49-F238E27FC236}">
                      <a16:creationId xmlns:a16="http://schemas.microsoft.com/office/drawing/2014/main" id="{959C7DF8-0D29-4B82-84A1-5BC4D97E7B16}"/>
                    </a:ext>
                  </a:extLst>
                </p:cNvPr>
                <p:cNvSpPr>
                  <a:spLocks noEditPoints="1"/>
                </p:cNvSpPr>
                <p:nvPr/>
              </p:nvSpPr>
              <p:spPr bwMode="auto">
                <a:xfrm>
                  <a:off x="6137" y="3384"/>
                  <a:ext cx="59" cy="84"/>
                </a:xfrm>
                <a:custGeom>
                  <a:avLst/>
                  <a:gdLst>
                    <a:gd name="T0" fmla="*/ 14 w 28"/>
                    <a:gd name="T1" fmla="*/ 40 h 40"/>
                    <a:gd name="T2" fmla="*/ 28 w 28"/>
                    <a:gd name="T3" fmla="*/ 20 h 40"/>
                    <a:gd name="T4" fmla="*/ 14 w 28"/>
                    <a:gd name="T5" fmla="*/ 0 h 40"/>
                    <a:gd name="T6" fmla="*/ 0 w 28"/>
                    <a:gd name="T7" fmla="*/ 20 h 40"/>
                    <a:gd name="T8" fmla="*/ 14 w 28"/>
                    <a:gd name="T9" fmla="*/ 40 h 40"/>
                    <a:gd name="T10" fmla="*/ 14 w 28"/>
                    <a:gd name="T11" fmla="*/ 6 h 40"/>
                    <a:gd name="T12" fmla="*/ 22 w 28"/>
                    <a:gd name="T13" fmla="*/ 20 h 40"/>
                    <a:gd name="T14" fmla="*/ 14 w 28"/>
                    <a:gd name="T15" fmla="*/ 34 h 40"/>
                    <a:gd name="T16" fmla="*/ 6 w 28"/>
                    <a:gd name="T17" fmla="*/ 20 h 40"/>
                    <a:gd name="T18" fmla="*/ 14 w 28"/>
                    <a:gd name="T1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0">
                      <a:moveTo>
                        <a:pt x="14" y="40"/>
                      </a:moveTo>
                      <a:cubicBezTo>
                        <a:pt x="22" y="40"/>
                        <a:pt x="28" y="31"/>
                        <a:pt x="28" y="20"/>
                      </a:cubicBezTo>
                      <a:cubicBezTo>
                        <a:pt x="28" y="8"/>
                        <a:pt x="22" y="0"/>
                        <a:pt x="14" y="0"/>
                      </a:cubicBezTo>
                      <a:cubicBezTo>
                        <a:pt x="6" y="0"/>
                        <a:pt x="0" y="8"/>
                        <a:pt x="0" y="20"/>
                      </a:cubicBezTo>
                      <a:cubicBezTo>
                        <a:pt x="0" y="31"/>
                        <a:pt x="6" y="40"/>
                        <a:pt x="14" y="40"/>
                      </a:cubicBezTo>
                      <a:close/>
                      <a:moveTo>
                        <a:pt x="14" y="6"/>
                      </a:moveTo>
                      <a:cubicBezTo>
                        <a:pt x="18" y="6"/>
                        <a:pt x="22" y="12"/>
                        <a:pt x="22" y="20"/>
                      </a:cubicBezTo>
                      <a:cubicBezTo>
                        <a:pt x="22" y="27"/>
                        <a:pt x="18" y="34"/>
                        <a:pt x="14" y="34"/>
                      </a:cubicBezTo>
                      <a:cubicBezTo>
                        <a:pt x="10" y="34"/>
                        <a:pt x="6" y="27"/>
                        <a:pt x="6" y="20"/>
                      </a:cubicBezTo>
                      <a:cubicBezTo>
                        <a:pt x="6" y="12"/>
                        <a:pt x="10" y="6"/>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sp>
            <p:nvSpPr>
              <p:cNvPr id="193" name="Freeform 10">
                <a:extLst>
                  <a:ext uri="{FF2B5EF4-FFF2-40B4-BE49-F238E27FC236}">
                    <a16:creationId xmlns:a16="http://schemas.microsoft.com/office/drawing/2014/main" id="{8BACF753-D513-4E48-B911-79D1D86D7431}"/>
                  </a:ext>
                </a:extLst>
              </p:cNvPr>
              <p:cNvSpPr>
                <a:spLocks noEditPoints="1"/>
              </p:cNvSpPr>
              <p:nvPr/>
            </p:nvSpPr>
            <p:spPr bwMode="auto">
              <a:xfrm>
                <a:off x="640752" y="4235950"/>
                <a:ext cx="506424" cy="476826"/>
              </a:xfrm>
              <a:custGeom>
                <a:avLst/>
                <a:gdLst>
                  <a:gd name="T0" fmla="*/ 438 w 735"/>
                  <a:gd name="T1" fmla="*/ 313 h 693"/>
                  <a:gd name="T2" fmla="*/ 499 w 735"/>
                  <a:gd name="T3" fmla="*/ 264 h 693"/>
                  <a:gd name="T4" fmla="*/ 531 w 735"/>
                  <a:gd name="T5" fmla="*/ 184 h 693"/>
                  <a:gd name="T6" fmla="*/ 217 w 735"/>
                  <a:gd name="T7" fmla="*/ 231 h 693"/>
                  <a:gd name="T8" fmla="*/ 270 w 735"/>
                  <a:gd name="T9" fmla="*/ 297 h 693"/>
                  <a:gd name="T10" fmla="*/ 343 w 735"/>
                  <a:gd name="T11" fmla="*/ 328 h 693"/>
                  <a:gd name="T12" fmla="*/ 274 w 735"/>
                  <a:gd name="T13" fmla="*/ 403 h 693"/>
                  <a:gd name="T14" fmla="*/ 11 w 735"/>
                  <a:gd name="T15" fmla="*/ 584 h 693"/>
                  <a:gd name="T16" fmla="*/ 61 w 735"/>
                  <a:gd name="T17" fmla="*/ 654 h 693"/>
                  <a:gd name="T18" fmla="*/ 130 w 735"/>
                  <a:gd name="T19" fmla="*/ 687 h 693"/>
                  <a:gd name="T20" fmla="*/ 236 w 735"/>
                  <a:gd name="T21" fmla="*/ 675 h 693"/>
                  <a:gd name="T22" fmla="*/ 296 w 735"/>
                  <a:gd name="T23" fmla="*/ 626 h 693"/>
                  <a:gd name="T24" fmla="*/ 329 w 735"/>
                  <a:gd name="T25" fmla="*/ 545 h 693"/>
                  <a:gd name="T26" fmla="*/ 408 w 735"/>
                  <a:gd name="T27" fmla="*/ 560 h 693"/>
                  <a:gd name="T28" fmla="*/ 448 w 735"/>
                  <a:gd name="T29" fmla="*/ 639 h 693"/>
                  <a:gd name="T30" fmla="*/ 519 w 735"/>
                  <a:gd name="T31" fmla="*/ 685 h 693"/>
                  <a:gd name="T32" fmla="*/ 621 w 735"/>
                  <a:gd name="T33" fmla="*/ 685 h 693"/>
                  <a:gd name="T34" fmla="*/ 692 w 735"/>
                  <a:gd name="T35" fmla="*/ 639 h 693"/>
                  <a:gd name="T36" fmla="*/ 732 w 735"/>
                  <a:gd name="T37" fmla="*/ 560 h 693"/>
                  <a:gd name="T38" fmla="*/ 241 w 735"/>
                  <a:gd name="T39" fmla="*/ 236 h 693"/>
                  <a:gd name="T40" fmla="*/ 223 w 735"/>
                  <a:gd name="T41" fmla="*/ 180 h 693"/>
                  <a:gd name="T42" fmla="*/ 506 w 735"/>
                  <a:gd name="T43" fmla="*/ 210 h 693"/>
                  <a:gd name="T44" fmla="*/ 480 w 735"/>
                  <a:gd name="T45" fmla="*/ 258 h 693"/>
                  <a:gd name="T46" fmla="*/ 449 w 735"/>
                  <a:gd name="T47" fmla="*/ 209 h 693"/>
                  <a:gd name="T48" fmla="*/ 407 w 735"/>
                  <a:gd name="T49" fmla="*/ 188 h 693"/>
                  <a:gd name="T50" fmla="*/ 425 w 735"/>
                  <a:gd name="T51" fmla="*/ 153 h 693"/>
                  <a:gd name="T52" fmla="*/ 323 w 735"/>
                  <a:gd name="T53" fmla="*/ 177 h 693"/>
                  <a:gd name="T54" fmla="*/ 306 w 735"/>
                  <a:gd name="T55" fmla="*/ 195 h 693"/>
                  <a:gd name="T56" fmla="*/ 273 w 735"/>
                  <a:gd name="T57" fmla="*/ 231 h 693"/>
                  <a:gd name="T58" fmla="*/ 346 w 735"/>
                  <a:gd name="T59" fmla="*/ 309 h 693"/>
                  <a:gd name="T60" fmla="*/ 446 w 735"/>
                  <a:gd name="T61" fmla="*/ 254 h 693"/>
                  <a:gd name="T62" fmla="*/ 380 w 735"/>
                  <a:gd name="T63" fmla="*/ 310 h 693"/>
                  <a:gd name="T64" fmla="*/ 187 w 735"/>
                  <a:gd name="T65" fmla="*/ 670 h 693"/>
                  <a:gd name="T66" fmla="*/ 103 w 735"/>
                  <a:gd name="T67" fmla="*/ 658 h 693"/>
                  <a:gd name="T68" fmla="*/ 165 w 735"/>
                  <a:gd name="T69" fmla="*/ 540 h 693"/>
                  <a:gd name="T70" fmla="*/ 297 w 735"/>
                  <a:gd name="T71" fmla="*/ 586 h 693"/>
                  <a:gd name="T72" fmla="*/ 262 w 735"/>
                  <a:gd name="T73" fmla="*/ 606 h 693"/>
                  <a:gd name="T74" fmla="*/ 236 w 735"/>
                  <a:gd name="T75" fmla="*/ 562 h 693"/>
                  <a:gd name="T76" fmla="*/ 203 w 735"/>
                  <a:gd name="T77" fmla="*/ 545 h 693"/>
                  <a:gd name="T78" fmla="*/ 106 w 735"/>
                  <a:gd name="T79" fmla="*/ 501 h 693"/>
                  <a:gd name="T80" fmla="*/ 132 w 735"/>
                  <a:gd name="T81" fmla="*/ 549 h 693"/>
                  <a:gd name="T82" fmla="*/ 89 w 735"/>
                  <a:gd name="T83" fmla="*/ 565 h 693"/>
                  <a:gd name="T84" fmla="*/ 68 w 735"/>
                  <a:gd name="T85" fmla="*/ 616 h 693"/>
                  <a:gd name="T86" fmla="*/ 30 w 735"/>
                  <a:gd name="T87" fmla="*/ 579 h 693"/>
                  <a:gd name="T88" fmla="*/ 175 w 735"/>
                  <a:gd name="T89" fmla="*/ 381 h 693"/>
                  <a:gd name="T90" fmla="*/ 299 w 735"/>
                  <a:gd name="T91" fmla="*/ 471 h 693"/>
                  <a:gd name="T92" fmla="*/ 647 w 735"/>
                  <a:gd name="T93" fmla="*/ 652 h 693"/>
                  <a:gd name="T94" fmla="*/ 561 w 735"/>
                  <a:gd name="T95" fmla="*/ 674 h 693"/>
                  <a:gd name="T96" fmla="*/ 492 w 735"/>
                  <a:gd name="T97" fmla="*/ 651 h 693"/>
                  <a:gd name="T98" fmla="*/ 715 w 735"/>
                  <a:gd name="T99" fmla="*/ 544 h 693"/>
                  <a:gd name="T100" fmla="*/ 697 w 735"/>
                  <a:gd name="T101" fmla="*/ 600 h 693"/>
                  <a:gd name="T102" fmla="*/ 664 w 735"/>
                  <a:gd name="T103" fmla="*/ 595 h 693"/>
                  <a:gd name="T104" fmla="*/ 632 w 735"/>
                  <a:gd name="T105" fmla="*/ 559 h 693"/>
                  <a:gd name="T106" fmla="*/ 614 w 735"/>
                  <a:gd name="T107" fmla="*/ 541 h 693"/>
                  <a:gd name="T108" fmla="*/ 512 w 735"/>
                  <a:gd name="T109" fmla="*/ 510 h 693"/>
                  <a:gd name="T110" fmla="*/ 536 w 735"/>
                  <a:gd name="T111" fmla="*/ 551 h 693"/>
                  <a:gd name="T112" fmla="*/ 493 w 735"/>
                  <a:gd name="T113" fmla="*/ 569 h 693"/>
                  <a:gd name="T114" fmla="*/ 472 w 735"/>
                  <a:gd name="T115" fmla="*/ 637 h 693"/>
                  <a:gd name="T116" fmla="*/ 434 w 735"/>
                  <a:gd name="T117" fmla="*/ 581 h 693"/>
                  <a:gd name="T118" fmla="*/ 715 w 735"/>
                  <a:gd name="T119" fmla="*/ 536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5" h="693">
                    <a:moveTo>
                      <a:pt x="570" y="364"/>
                    </a:moveTo>
                    <a:cubicBezTo>
                      <a:pt x="510" y="364"/>
                      <a:pt x="457" y="397"/>
                      <a:pt x="428" y="445"/>
                    </a:cubicBezTo>
                    <a:cubicBezTo>
                      <a:pt x="376" y="393"/>
                      <a:pt x="376" y="393"/>
                      <a:pt x="376" y="393"/>
                    </a:cubicBezTo>
                    <a:cubicBezTo>
                      <a:pt x="376" y="329"/>
                      <a:pt x="376" y="329"/>
                      <a:pt x="376" y="329"/>
                    </a:cubicBezTo>
                    <a:cubicBezTo>
                      <a:pt x="376" y="329"/>
                      <a:pt x="376" y="329"/>
                      <a:pt x="376" y="329"/>
                    </a:cubicBezTo>
                    <a:cubicBezTo>
                      <a:pt x="377" y="329"/>
                      <a:pt x="378" y="329"/>
                      <a:pt x="379" y="329"/>
                    </a:cubicBezTo>
                    <a:cubicBezTo>
                      <a:pt x="380" y="329"/>
                      <a:pt x="381" y="329"/>
                      <a:pt x="382" y="329"/>
                    </a:cubicBezTo>
                    <a:cubicBezTo>
                      <a:pt x="385" y="329"/>
                      <a:pt x="388" y="328"/>
                      <a:pt x="392" y="328"/>
                    </a:cubicBezTo>
                    <a:cubicBezTo>
                      <a:pt x="392" y="328"/>
                      <a:pt x="392" y="328"/>
                      <a:pt x="393" y="328"/>
                    </a:cubicBezTo>
                    <a:cubicBezTo>
                      <a:pt x="396" y="327"/>
                      <a:pt x="400" y="326"/>
                      <a:pt x="403" y="326"/>
                    </a:cubicBezTo>
                    <a:cubicBezTo>
                      <a:pt x="404" y="325"/>
                      <a:pt x="405" y="325"/>
                      <a:pt x="406" y="325"/>
                    </a:cubicBezTo>
                    <a:cubicBezTo>
                      <a:pt x="409" y="324"/>
                      <a:pt x="412" y="323"/>
                      <a:pt x="415" y="322"/>
                    </a:cubicBezTo>
                    <a:cubicBezTo>
                      <a:pt x="416" y="322"/>
                      <a:pt x="417" y="322"/>
                      <a:pt x="418" y="322"/>
                    </a:cubicBezTo>
                    <a:cubicBezTo>
                      <a:pt x="421" y="321"/>
                      <a:pt x="424" y="320"/>
                      <a:pt x="426" y="319"/>
                    </a:cubicBezTo>
                    <a:cubicBezTo>
                      <a:pt x="427" y="318"/>
                      <a:pt x="429" y="318"/>
                      <a:pt x="430" y="317"/>
                    </a:cubicBezTo>
                    <a:cubicBezTo>
                      <a:pt x="433" y="316"/>
                      <a:pt x="436" y="315"/>
                      <a:pt x="438" y="313"/>
                    </a:cubicBezTo>
                    <a:cubicBezTo>
                      <a:pt x="439" y="313"/>
                      <a:pt x="441" y="312"/>
                      <a:pt x="442" y="312"/>
                    </a:cubicBezTo>
                    <a:cubicBezTo>
                      <a:pt x="443" y="311"/>
                      <a:pt x="445" y="310"/>
                      <a:pt x="446" y="310"/>
                    </a:cubicBezTo>
                    <a:cubicBezTo>
                      <a:pt x="446" y="310"/>
                      <a:pt x="446" y="310"/>
                      <a:pt x="446" y="310"/>
                    </a:cubicBezTo>
                    <a:cubicBezTo>
                      <a:pt x="446" y="311"/>
                      <a:pt x="446" y="311"/>
                      <a:pt x="446" y="311"/>
                    </a:cubicBezTo>
                    <a:cubicBezTo>
                      <a:pt x="461" y="300"/>
                      <a:pt x="461" y="300"/>
                      <a:pt x="461" y="300"/>
                    </a:cubicBezTo>
                    <a:cubicBezTo>
                      <a:pt x="465" y="298"/>
                      <a:pt x="465" y="298"/>
                      <a:pt x="465" y="298"/>
                    </a:cubicBezTo>
                    <a:cubicBezTo>
                      <a:pt x="465" y="297"/>
                      <a:pt x="465" y="297"/>
                      <a:pt x="465" y="297"/>
                    </a:cubicBezTo>
                    <a:cubicBezTo>
                      <a:pt x="465" y="297"/>
                      <a:pt x="465" y="297"/>
                      <a:pt x="465" y="297"/>
                    </a:cubicBezTo>
                    <a:cubicBezTo>
                      <a:pt x="466" y="297"/>
                      <a:pt x="466" y="296"/>
                      <a:pt x="467" y="296"/>
                    </a:cubicBezTo>
                    <a:cubicBezTo>
                      <a:pt x="468" y="295"/>
                      <a:pt x="470" y="294"/>
                      <a:pt x="471" y="292"/>
                    </a:cubicBezTo>
                    <a:cubicBezTo>
                      <a:pt x="472" y="292"/>
                      <a:pt x="473" y="291"/>
                      <a:pt x="473" y="291"/>
                    </a:cubicBezTo>
                    <a:cubicBezTo>
                      <a:pt x="479" y="286"/>
                      <a:pt x="484" y="281"/>
                      <a:pt x="489" y="276"/>
                    </a:cubicBezTo>
                    <a:cubicBezTo>
                      <a:pt x="489" y="276"/>
                      <a:pt x="489" y="276"/>
                      <a:pt x="490" y="275"/>
                    </a:cubicBezTo>
                    <a:cubicBezTo>
                      <a:pt x="491" y="274"/>
                      <a:pt x="492" y="272"/>
                      <a:pt x="493" y="271"/>
                    </a:cubicBezTo>
                    <a:cubicBezTo>
                      <a:pt x="494" y="270"/>
                      <a:pt x="495" y="269"/>
                      <a:pt x="495" y="269"/>
                    </a:cubicBezTo>
                    <a:cubicBezTo>
                      <a:pt x="497" y="267"/>
                      <a:pt x="498" y="266"/>
                      <a:pt x="499" y="264"/>
                    </a:cubicBezTo>
                    <a:cubicBezTo>
                      <a:pt x="499" y="263"/>
                      <a:pt x="500" y="262"/>
                      <a:pt x="501" y="261"/>
                    </a:cubicBezTo>
                    <a:cubicBezTo>
                      <a:pt x="502" y="260"/>
                      <a:pt x="503" y="259"/>
                      <a:pt x="504" y="257"/>
                    </a:cubicBezTo>
                    <a:cubicBezTo>
                      <a:pt x="505" y="255"/>
                      <a:pt x="506" y="253"/>
                      <a:pt x="508" y="251"/>
                    </a:cubicBezTo>
                    <a:cubicBezTo>
                      <a:pt x="508" y="250"/>
                      <a:pt x="509" y="249"/>
                      <a:pt x="509" y="248"/>
                    </a:cubicBezTo>
                    <a:cubicBezTo>
                      <a:pt x="511" y="246"/>
                      <a:pt x="512" y="244"/>
                      <a:pt x="513" y="242"/>
                    </a:cubicBezTo>
                    <a:cubicBezTo>
                      <a:pt x="513" y="241"/>
                      <a:pt x="514" y="241"/>
                      <a:pt x="514" y="240"/>
                    </a:cubicBezTo>
                    <a:cubicBezTo>
                      <a:pt x="515" y="238"/>
                      <a:pt x="516" y="236"/>
                      <a:pt x="517" y="234"/>
                    </a:cubicBezTo>
                    <a:cubicBezTo>
                      <a:pt x="517" y="233"/>
                      <a:pt x="518" y="232"/>
                      <a:pt x="518" y="231"/>
                    </a:cubicBezTo>
                    <a:cubicBezTo>
                      <a:pt x="519" y="229"/>
                      <a:pt x="520" y="227"/>
                      <a:pt x="521" y="224"/>
                    </a:cubicBezTo>
                    <a:cubicBezTo>
                      <a:pt x="521" y="224"/>
                      <a:pt x="521" y="223"/>
                      <a:pt x="522" y="223"/>
                    </a:cubicBezTo>
                    <a:cubicBezTo>
                      <a:pt x="524" y="217"/>
                      <a:pt x="526" y="211"/>
                      <a:pt x="527" y="205"/>
                    </a:cubicBezTo>
                    <a:cubicBezTo>
                      <a:pt x="527" y="204"/>
                      <a:pt x="527" y="204"/>
                      <a:pt x="527" y="204"/>
                    </a:cubicBezTo>
                    <a:cubicBezTo>
                      <a:pt x="528" y="201"/>
                      <a:pt x="529" y="198"/>
                      <a:pt x="529" y="196"/>
                    </a:cubicBezTo>
                    <a:cubicBezTo>
                      <a:pt x="529" y="195"/>
                      <a:pt x="530" y="194"/>
                      <a:pt x="530" y="194"/>
                    </a:cubicBezTo>
                    <a:cubicBezTo>
                      <a:pt x="530" y="191"/>
                      <a:pt x="530" y="189"/>
                      <a:pt x="531" y="186"/>
                    </a:cubicBezTo>
                    <a:cubicBezTo>
                      <a:pt x="531" y="186"/>
                      <a:pt x="531" y="185"/>
                      <a:pt x="531" y="184"/>
                    </a:cubicBezTo>
                    <a:cubicBezTo>
                      <a:pt x="531" y="181"/>
                      <a:pt x="532" y="179"/>
                      <a:pt x="532" y="177"/>
                    </a:cubicBezTo>
                    <a:cubicBezTo>
                      <a:pt x="532" y="176"/>
                      <a:pt x="532" y="175"/>
                      <a:pt x="532" y="174"/>
                    </a:cubicBezTo>
                    <a:cubicBezTo>
                      <a:pt x="532" y="171"/>
                      <a:pt x="532" y="168"/>
                      <a:pt x="532" y="165"/>
                    </a:cubicBezTo>
                    <a:cubicBezTo>
                      <a:pt x="532" y="74"/>
                      <a:pt x="458" y="0"/>
                      <a:pt x="368" y="0"/>
                    </a:cubicBezTo>
                    <a:cubicBezTo>
                      <a:pt x="277" y="0"/>
                      <a:pt x="203" y="74"/>
                      <a:pt x="203" y="165"/>
                    </a:cubicBezTo>
                    <a:cubicBezTo>
                      <a:pt x="203" y="168"/>
                      <a:pt x="203" y="171"/>
                      <a:pt x="203" y="174"/>
                    </a:cubicBezTo>
                    <a:cubicBezTo>
                      <a:pt x="203" y="175"/>
                      <a:pt x="203" y="176"/>
                      <a:pt x="203" y="177"/>
                    </a:cubicBezTo>
                    <a:cubicBezTo>
                      <a:pt x="204" y="179"/>
                      <a:pt x="204" y="181"/>
                      <a:pt x="204" y="184"/>
                    </a:cubicBezTo>
                    <a:cubicBezTo>
                      <a:pt x="204" y="185"/>
                      <a:pt x="204" y="186"/>
                      <a:pt x="204" y="186"/>
                    </a:cubicBezTo>
                    <a:cubicBezTo>
                      <a:pt x="205" y="189"/>
                      <a:pt x="205" y="191"/>
                      <a:pt x="205" y="194"/>
                    </a:cubicBezTo>
                    <a:cubicBezTo>
                      <a:pt x="206" y="194"/>
                      <a:pt x="206" y="195"/>
                      <a:pt x="206" y="196"/>
                    </a:cubicBezTo>
                    <a:cubicBezTo>
                      <a:pt x="206" y="198"/>
                      <a:pt x="207" y="201"/>
                      <a:pt x="208" y="204"/>
                    </a:cubicBezTo>
                    <a:cubicBezTo>
                      <a:pt x="208" y="204"/>
                      <a:pt x="208" y="204"/>
                      <a:pt x="208" y="205"/>
                    </a:cubicBezTo>
                    <a:cubicBezTo>
                      <a:pt x="209" y="211"/>
                      <a:pt x="211" y="217"/>
                      <a:pt x="214" y="223"/>
                    </a:cubicBezTo>
                    <a:cubicBezTo>
                      <a:pt x="214" y="223"/>
                      <a:pt x="214" y="224"/>
                      <a:pt x="214" y="224"/>
                    </a:cubicBezTo>
                    <a:cubicBezTo>
                      <a:pt x="215" y="227"/>
                      <a:pt x="216" y="229"/>
                      <a:pt x="217" y="231"/>
                    </a:cubicBezTo>
                    <a:cubicBezTo>
                      <a:pt x="217" y="232"/>
                      <a:pt x="218" y="233"/>
                      <a:pt x="218" y="234"/>
                    </a:cubicBezTo>
                    <a:cubicBezTo>
                      <a:pt x="219" y="236"/>
                      <a:pt x="220" y="238"/>
                      <a:pt x="221" y="240"/>
                    </a:cubicBezTo>
                    <a:cubicBezTo>
                      <a:pt x="221" y="241"/>
                      <a:pt x="222" y="241"/>
                      <a:pt x="222" y="242"/>
                    </a:cubicBezTo>
                    <a:cubicBezTo>
                      <a:pt x="223" y="244"/>
                      <a:pt x="225" y="246"/>
                      <a:pt x="226" y="248"/>
                    </a:cubicBezTo>
                    <a:cubicBezTo>
                      <a:pt x="226" y="249"/>
                      <a:pt x="227" y="250"/>
                      <a:pt x="227" y="251"/>
                    </a:cubicBezTo>
                    <a:cubicBezTo>
                      <a:pt x="229" y="253"/>
                      <a:pt x="230" y="255"/>
                      <a:pt x="231" y="257"/>
                    </a:cubicBezTo>
                    <a:cubicBezTo>
                      <a:pt x="232" y="259"/>
                      <a:pt x="233" y="260"/>
                      <a:pt x="234" y="261"/>
                    </a:cubicBezTo>
                    <a:cubicBezTo>
                      <a:pt x="235" y="262"/>
                      <a:pt x="236" y="263"/>
                      <a:pt x="236" y="264"/>
                    </a:cubicBezTo>
                    <a:cubicBezTo>
                      <a:pt x="238" y="266"/>
                      <a:pt x="239" y="267"/>
                      <a:pt x="240" y="269"/>
                    </a:cubicBezTo>
                    <a:cubicBezTo>
                      <a:pt x="240" y="269"/>
                      <a:pt x="241" y="270"/>
                      <a:pt x="242" y="271"/>
                    </a:cubicBezTo>
                    <a:cubicBezTo>
                      <a:pt x="243" y="272"/>
                      <a:pt x="244" y="274"/>
                      <a:pt x="246" y="275"/>
                    </a:cubicBezTo>
                    <a:cubicBezTo>
                      <a:pt x="246" y="276"/>
                      <a:pt x="246" y="276"/>
                      <a:pt x="246" y="276"/>
                    </a:cubicBezTo>
                    <a:cubicBezTo>
                      <a:pt x="251" y="281"/>
                      <a:pt x="256" y="286"/>
                      <a:pt x="262" y="291"/>
                    </a:cubicBezTo>
                    <a:cubicBezTo>
                      <a:pt x="262" y="291"/>
                      <a:pt x="263" y="292"/>
                      <a:pt x="264" y="292"/>
                    </a:cubicBezTo>
                    <a:cubicBezTo>
                      <a:pt x="265" y="294"/>
                      <a:pt x="267" y="295"/>
                      <a:pt x="268" y="296"/>
                    </a:cubicBezTo>
                    <a:cubicBezTo>
                      <a:pt x="269" y="296"/>
                      <a:pt x="269" y="297"/>
                      <a:pt x="270" y="297"/>
                    </a:cubicBezTo>
                    <a:cubicBezTo>
                      <a:pt x="270" y="297"/>
                      <a:pt x="270" y="297"/>
                      <a:pt x="270" y="297"/>
                    </a:cubicBezTo>
                    <a:cubicBezTo>
                      <a:pt x="270" y="298"/>
                      <a:pt x="270" y="298"/>
                      <a:pt x="270" y="298"/>
                    </a:cubicBezTo>
                    <a:cubicBezTo>
                      <a:pt x="274" y="300"/>
                      <a:pt x="274" y="300"/>
                      <a:pt x="274" y="300"/>
                    </a:cubicBezTo>
                    <a:cubicBezTo>
                      <a:pt x="289" y="311"/>
                      <a:pt x="289" y="311"/>
                      <a:pt x="289" y="311"/>
                    </a:cubicBezTo>
                    <a:cubicBezTo>
                      <a:pt x="289" y="310"/>
                      <a:pt x="289" y="310"/>
                      <a:pt x="289" y="310"/>
                    </a:cubicBezTo>
                    <a:cubicBezTo>
                      <a:pt x="289" y="310"/>
                      <a:pt x="289" y="310"/>
                      <a:pt x="289" y="310"/>
                    </a:cubicBezTo>
                    <a:cubicBezTo>
                      <a:pt x="291" y="310"/>
                      <a:pt x="292" y="311"/>
                      <a:pt x="293" y="312"/>
                    </a:cubicBezTo>
                    <a:cubicBezTo>
                      <a:pt x="295" y="312"/>
                      <a:pt x="296" y="313"/>
                      <a:pt x="297" y="313"/>
                    </a:cubicBezTo>
                    <a:cubicBezTo>
                      <a:pt x="300" y="315"/>
                      <a:pt x="302" y="316"/>
                      <a:pt x="305" y="317"/>
                    </a:cubicBezTo>
                    <a:cubicBezTo>
                      <a:pt x="306" y="318"/>
                      <a:pt x="308" y="318"/>
                      <a:pt x="309" y="319"/>
                    </a:cubicBezTo>
                    <a:cubicBezTo>
                      <a:pt x="312" y="320"/>
                      <a:pt x="314" y="321"/>
                      <a:pt x="317" y="322"/>
                    </a:cubicBezTo>
                    <a:cubicBezTo>
                      <a:pt x="318" y="322"/>
                      <a:pt x="319" y="322"/>
                      <a:pt x="320" y="322"/>
                    </a:cubicBezTo>
                    <a:cubicBezTo>
                      <a:pt x="323" y="323"/>
                      <a:pt x="326" y="324"/>
                      <a:pt x="329" y="325"/>
                    </a:cubicBezTo>
                    <a:cubicBezTo>
                      <a:pt x="330" y="325"/>
                      <a:pt x="331" y="325"/>
                      <a:pt x="332" y="326"/>
                    </a:cubicBezTo>
                    <a:cubicBezTo>
                      <a:pt x="336" y="326"/>
                      <a:pt x="339" y="327"/>
                      <a:pt x="343" y="328"/>
                    </a:cubicBezTo>
                    <a:cubicBezTo>
                      <a:pt x="343" y="328"/>
                      <a:pt x="343" y="328"/>
                      <a:pt x="343" y="328"/>
                    </a:cubicBezTo>
                    <a:cubicBezTo>
                      <a:pt x="347" y="328"/>
                      <a:pt x="350" y="329"/>
                      <a:pt x="354" y="329"/>
                    </a:cubicBezTo>
                    <a:cubicBezTo>
                      <a:pt x="355" y="329"/>
                      <a:pt x="356" y="329"/>
                      <a:pt x="356" y="329"/>
                    </a:cubicBezTo>
                    <a:cubicBezTo>
                      <a:pt x="357" y="329"/>
                      <a:pt x="357" y="329"/>
                      <a:pt x="357" y="329"/>
                    </a:cubicBezTo>
                    <a:cubicBezTo>
                      <a:pt x="357" y="329"/>
                      <a:pt x="357" y="329"/>
                      <a:pt x="357" y="329"/>
                    </a:cubicBezTo>
                    <a:cubicBezTo>
                      <a:pt x="357" y="395"/>
                      <a:pt x="357" y="395"/>
                      <a:pt x="357" y="395"/>
                    </a:cubicBezTo>
                    <a:cubicBezTo>
                      <a:pt x="308" y="444"/>
                      <a:pt x="308" y="444"/>
                      <a:pt x="308" y="444"/>
                    </a:cubicBezTo>
                    <a:cubicBezTo>
                      <a:pt x="308" y="444"/>
                      <a:pt x="308" y="444"/>
                      <a:pt x="308" y="444"/>
                    </a:cubicBezTo>
                    <a:cubicBezTo>
                      <a:pt x="308" y="444"/>
                      <a:pt x="308" y="444"/>
                      <a:pt x="308" y="444"/>
                    </a:cubicBezTo>
                    <a:cubicBezTo>
                      <a:pt x="308" y="444"/>
                      <a:pt x="307" y="443"/>
                      <a:pt x="307" y="442"/>
                    </a:cubicBezTo>
                    <a:cubicBezTo>
                      <a:pt x="306" y="441"/>
                      <a:pt x="305" y="439"/>
                      <a:pt x="304" y="438"/>
                    </a:cubicBezTo>
                    <a:cubicBezTo>
                      <a:pt x="303" y="437"/>
                      <a:pt x="302" y="435"/>
                      <a:pt x="302" y="434"/>
                    </a:cubicBezTo>
                    <a:cubicBezTo>
                      <a:pt x="300" y="432"/>
                      <a:pt x="298" y="430"/>
                      <a:pt x="297" y="427"/>
                    </a:cubicBezTo>
                    <a:cubicBezTo>
                      <a:pt x="296" y="426"/>
                      <a:pt x="295" y="425"/>
                      <a:pt x="294" y="424"/>
                    </a:cubicBezTo>
                    <a:cubicBezTo>
                      <a:pt x="293" y="423"/>
                      <a:pt x="292" y="421"/>
                      <a:pt x="290" y="419"/>
                    </a:cubicBezTo>
                    <a:cubicBezTo>
                      <a:pt x="290" y="419"/>
                      <a:pt x="289" y="418"/>
                      <a:pt x="288" y="417"/>
                    </a:cubicBezTo>
                    <a:cubicBezTo>
                      <a:pt x="284" y="412"/>
                      <a:pt x="279" y="407"/>
                      <a:pt x="274" y="403"/>
                    </a:cubicBezTo>
                    <a:cubicBezTo>
                      <a:pt x="274" y="403"/>
                      <a:pt x="274" y="403"/>
                      <a:pt x="274" y="402"/>
                    </a:cubicBezTo>
                    <a:cubicBezTo>
                      <a:pt x="250" y="381"/>
                      <a:pt x="220" y="368"/>
                      <a:pt x="187" y="363"/>
                    </a:cubicBezTo>
                    <a:cubicBezTo>
                      <a:pt x="187" y="363"/>
                      <a:pt x="187" y="363"/>
                      <a:pt x="186" y="363"/>
                    </a:cubicBezTo>
                    <a:cubicBezTo>
                      <a:pt x="183" y="363"/>
                      <a:pt x="180" y="362"/>
                      <a:pt x="178" y="362"/>
                    </a:cubicBezTo>
                    <a:cubicBezTo>
                      <a:pt x="177" y="362"/>
                      <a:pt x="176" y="362"/>
                      <a:pt x="175" y="362"/>
                    </a:cubicBezTo>
                    <a:cubicBezTo>
                      <a:pt x="172" y="362"/>
                      <a:pt x="169" y="362"/>
                      <a:pt x="165" y="362"/>
                    </a:cubicBezTo>
                    <a:cubicBezTo>
                      <a:pt x="74" y="362"/>
                      <a:pt x="0" y="435"/>
                      <a:pt x="0" y="526"/>
                    </a:cubicBezTo>
                    <a:cubicBezTo>
                      <a:pt x="0" y="529"/>
                      <a:pt x="1" y="533"/>
                      <a:pt x="1" y="536"/>
                    </a:cubicBezTo>
                    <a:cubicBezTo>
                      <a:pt x="1" y="537"/>
                      <a:pt x="1" y="537"/>
                      <a:pt x="1" y="538"/>
                    </a:cubicBezTo>
                    <a:cubicBezTo>
                      <a:pt x="1" y="541"/>
                      <a:pt x="1" y="543"/>
                      <a:pt x="2" y="545"/>
                    </a:cubicBezTo>
                    <a:cubicBezTo>
                      <a:pt x="2" y="546"/>
                      <a:pt x="2" y="547"/>
                      <a:pt x="2" y="548"/>
                    </a:cubicBezTo>
                    <a:cubicBezTo>
                      <a:pt x="2" y="550"/>
                      <a:pt x="3" y="553"/>
                      <a:pt x="3" y="555"/>
                    </a:cubicBezTo>
                    <a:cubicBezTo>
                      <a:pt x="3" y="556"/>
                      <a:pt x="3" y="556"/>
                      <a:pt x="3" y="557"/>
                    </a:cubicBezTo>
                    <a:cubicBezTo>
                      <a:pt x="4" y="560"/>
                      <a:pt x="5" y="563"/>
                      <a:pt x="5" y="566"/>
                    </a:cubicBezTo>
                    <a:cubicBezTo>
                      <a:pt x="5" y="566"/>
                      <a:pt x="5" y="566"/>
                      <a:pt x="5" y="566"/>
                    </a:cubicBezTo>
                    <a:cubicBezTo>
                      <a:pt x="7" y="572"/>
                      <a:pt x="9" y="578"/>
                      <a:pt x="11" y="584"/>
                    </a:cubicBezTo>
                    <a:cubicBezTo>
                      <a:pt x="11" y="585"/>
                      <a:pt x="11" y="585"/>
                      <a:pt x="12" y="586"/>
                    </a:cubicBezTo>
                    <a:cubicBezTo>
                      <a:pt x="13" y="588"/>
                      <a:pt x="14" y="590"/>
                      <a:pt x="15" y="593"/>
                    </a:cubicBezTo>
                    <a:cubicBezTo>
                      <a:pt x="15" y="594"/>
                      <a:pt x="15" y="594"/>
                      <a:pt x="16" y="595"/>
                    </a:cubicBezTo>
                    <a:cubicBezTo>
                      <a:pt x="17" y="597"/>
                      <a:pt x="18" y="599"/>
                      <a:pt x="19" y="601"/>
                    </a:cubicBezTo>
                    <a:cubicBezTo>
                      <a:pt x="19" y="602"/>
                      <a:pt x="19" y="603"/>
                      <a:pt x="20" y="604"/>
                    </a:cubicBezTo>
                    <a:cubicBezTo>
                      <a:pt x="21" y="606"/>
                      <a:pt x="22" y="608"/>
                      <a:pt x="23" y="610"/>
                    </a:cubicBezTo>
                    <a:cubicBezTo>
                      <a:pt x="24" y="611"/>
                      <a:pt x="24" y="612"/>
                      <a:pt x="25" y="613"/>
                    </a:cubicBezTo>
                    <a:cubicBezTo>
                      <a:pt x="26" y="615"/>
                      <a:pt x="28" y="617"/>
                      <a:pt x="29" y="619"/>
                    </a:cubicBezTo>
                    <a:cubicBezTo>
                      <a:pt x="30" y="620"/>
                      <a:pt x="31" y="621"/>
                      <a:pt x="32" y="623"/>
                    </a:cubicBezTo>
                    <a:cubicBezTo>
                      <a:pt x="32" y="624"/>
                      <a:pt x="33" y="625"/>
                      <a:pt x="34" y="626"/>
                    </a:cubicBezTo>
                    <a:cubicBezTo>
                      <a:pt x="35" y="627"/>
                      <a:pt x="36" y="628"/>
                      <a:pt x="37" y="630"/>
                    </a:cubicBezTo>
                    <a:cubicBezTo>
                      <a:pt x="38" y="631"/>
                      <a:pt x="39" y="631"/>
                      <a:pt x="39" y="632"/>
                    </a:cubicBezTo>
                    <a:cubicBezTo>
                      <a:pt x="40" y="634"/>
                      <a:pt x="42" y="635"/>
                      <a:pt x="43" y="637"/>
                    </a:cubicBezTo>
                    <a:cubicBezTo>
                      <a:pt x="43" y="637"/>
                      <a:pt x="44" y="637"/>
                      <a:pt x="44" y="637"/>
                    </a:cubicBezTo>
                    <a:cubicBezTo>
                      <a:pt x="49" y="643"/>
                      <a:pt x="54" y="648"/>
                      <a:pt x="59" y="652"/>
                    </a:cubicBezTo>
                    <a:cubicBezTo>
                      <a:pt x="60" y="653"/>
                      <a:pt x="61" y="653"/>
                      <a:pt x="61" y="654"/>
                    </a:cubicBezTo>
                    <a:cubicBezTo>
                      <a:pt x="63" y="655"/>
                      <a:pt x="64" y="656"/>
                      <a:pt x="66" y="658"/>
                    </a:cubicBezTo>
                    <a:cubicBezTo>
                      <a:pt x="66" y="658"/>
                      <a:pt x="67" y="658"/>
                      <a:pt x="68" y="659"/>
                    </a:cubicBezTo>
                    <a:cubicBezTo>
                      <a:pt x="68" y="659"/>
                      <a:pt x="68" y="659"/>
                      <a:pt x="68" y="659"/>
                    </a:cubicBezTo>
                    <a:cubicBezTo>
                      <a:pt x="68" y="659"/>
                      <a:pt x="68" y="659"/>
                      <a:pt x="68" y="659"/>
                    </a:cubicBezTo>
                    <a:cubicBezTo>
                      <a:pt x="72" y="662"/>
                      <a:pt x="72" y="662"/>
                      <a:pt x="72" y="662"/>
                    </a:cubicBezTo>
                    <a:cubicBezTo>
                      <a:pt x="87" y="672"/>
                      <a:pt x="87" y="672"/>
                      <a:pt x="87" y="672"/>
                    </a:cubicBezTo>
                    <a:cubicBezTo>
                      <a:pt x="87" y="671"/>
                      <a:pt x="87" y="671"/>
                      <a:pt x="87" y="671"/>
                    </a:cubicBezTo>
                    <a:cubicBezTo>
                      <a:pt x="87" y="671"/>
                      <a:pt x="87" y="671"/>
                      <a:pt x="87" y="671"/>
                    </a:cubicBezTo>
                    <a:cubicBezTo>
                      <a:pt x="88" y="672"/>
                      <a:pt x="89" y="672"/>
                      <a:pt x="91" y="673"/>
                    </a:cubicBezTo>
                    <a:cubicBezTo>
                      <a:pt x="92" y="674"/>
                      <a:pt x="93" y="674"/>
                      <a:pt x="95" y="675"/>
                    </a:cubicBezTo>
                    <a:cubicBezTo>
                      <a:pt x="97" y="676"/>
                      <a:pt x="100" y="677"/>
                      <a:pt x="103" y="679"/>
                    </a:cubicBezTo>
                    <a:cubicBezTo>
                      <a:pt x="104" y="679"/>
                      <a:pt x="105" y="680"/>
                      <a:pt x="107" y="680"/>
                    </a:cubicBezTo>
                    <a:cubicBezTo>
                      <a:pt x="109" y="681"/>
                      <a:pt x="112" y="682"/>
                      <a:pt x="115" y="683"/>
                    </a:cubicBezTo>
                    <a:cubicBezTo>
                      <a:pt x="116" y="683"/>
                      <a:pt x="117" y="684"/>
                      <a:pt x="118" y="684"/>
                    </a:cubicBezTo>
                    <a:cubicBezTo>
                      <a:pt x="121" y="685"/>
                      <a:pt x="123" y="686"/>
                      <a:pt x="126" y="686"/>
                    </a:cubicBezTo>
                    <a:cubicBezTo>
                      <a:pt x="127" y="686"/>
                      <a:pt x="129" y="687"/>
                      <a:pt x="130" y="687"/>
                    </a:cubicBezTo>
                    <a:cubicBezTo>
                      <a:pt x="133" y="688"/>
                      <a:pt x="137" y="688"/>
                      <a:pt x="140" y="689"/>
                    </a:cubicBezTo>
                    <a:cubicBezTo>
                      <a:pt x="140" y="689"/>
                      <a:pt x="141" y="689"/>
                      <a:pt x="141" y="689"/>
                    </a:cubicBezTo>
                    <a:cubicBezTo>
                      <a:pt x="144" y="690"/>
                      <a:pt x="148" y="690"/>
                      <a:pt x="151" y="690"/>
                    </a:cubicBezTo>
                    <a:cubicBezTo>
                      <a:pt x="152" y="690"/>
                      <a:pt x="153" y="690"/>
                      <a:pt x="154" y="690"/>
                    </a:cubicBezTo>
                    <a:cubicBezTo>
                      <a:pt x="158" y="691"/>
                      <a:pt x="161" y="691"/>
                      <a:pt x="165" y="691"/>
                    </a:cubicBezTo>
                    <a:cubicBezTo>
                      <a:pt x="169" y="691"/>
                      <a:pt x="173" y="691"/>
                      <a:pt x="176" y="690"/>
                    </a:cubicBezTo>
                    <a:cubicBezTo>
                      <a:pt x="177" y="690"/>
                      <a:pt x="178" y="690"/>
                      <a:pt x="179" y="690"/>
                    </a:cubicBezTo>
                    <a:cubicBezTo>
                      <a:pt x="182" y="690"/>
                      <a:pt x="186" y="690"/>
                      <a:pt x="189" y="689"/>
                    </a:cubicBezTo>
                    <a:cubicBezTo>
                      <a:pt x="190" y="689"/>
                      <a:pt x="190" y="689"/>
                      <a:pt x="190" y="689"/>
                    </a:cubicBezTo>
                    <a:cubicBezTo>
                      <a:pt x="194" y="688"/>
                      <a:pt x="197" y="688"/>
                      <a:pt x="201" y="687"/>
                    </a:cubicBezTo>
                    <a:cubicBezTo>
                      <a:pt x="202" y="687"/>
                      <a:pt x="203" y="686"/>
                      <a:pt x="204" y="686"/>
                    </a:cubicBezTo>
                    <a:cubicBezTo>
                      <a:pt x="207" y="686"/>
                      <a:pt x="210" y="685"/>
                      <a:pt x="213" y="684"/>
                    </a:cubicBezTo>
                    <a:cubicBezTo>
                      <a:pt x="214" y="684"/>
                      <a:pt x="215" y="683"/>
                      <a:pt x="216" y="683"/>
                    </a:cubicBezTo>
                    <a:cubicBezTo>
                      <a:pt x="218" y="682"/>
                      <a:pt x="221" y="681"/>
                      <a:pt x="224" y="680"/>
                    </a:cubicBezTo>
                    <a:cubicBezTo>
                      <a:pt x="225" y="680"/>
                      <a:pt x="226" y="679"/>
                      <a:pt x="228" y="679"/>
                    </a:cubicBezTo>
                    <a:cubicBezTo>
                      <a:pt x="230" y="677"/>
                      <a:pt x="233" y="676"/>
                      <a:pt x="236" y="675"/>
                    </a:cubicBezTo>
                    <a:cubicBezTo>
                      <a:pt x="237" y="674"/>
                      <a:pt x="238" y="674"/>
                      <a:pt x="239" y="673"/>
                    </a:cubicBezTo>
                    <a:cubicBezTo>
                      <a:pt x="241" y="672"/>
                      <a:pt x="242" y="672"/>
                      <a:pt x="243" y="671"/>
                    </a:cubicBezTo>
                    <a:cubicBezTo>
                      <a:pt x="243" y="671"/>
                      <a:pt x="243" y="671"/>
                      <a:pt x="243" y="671"/>
                    </a:cubicBezTo>
                    <a:cubicBezTo>
                      <a:pt x="243" y="672"/>
                      <a:pt x="243" y="672"/>
                      <a:pt x="243" y="672"/>
                    </a:cubicBezTo>
                    <a:cubicBezTo>
                      <a:pt x="259" y="662"/>
                      <a:pt x="259" y="662"/>
                      <a:pt x="259" y="662"/>
                    </a:cubicBezTo>
                    <a:cubicBezTo>
                      <a:pt x="263" y="659"/>
                      <a:pt x="263" y="659"/>
                      <a:pt x="263" y="659"/>
                    </a:cubicBezTo>
                    <a:cubicBezTo>
                      <a:pt x="263" y="659"/>
                      <a:pt x="263" y="659"/>
                      <a:pt x="263" y="659"/>
                    </a:cubicBezTo>
                    <a:cubicBezTo>
                      <a:pt x="263" y="659"/>
                      <a:pt x="263" y="659"/>
                      <a:pt x="263" y="659"/>
                    </a:cubicBezTo>
                    <a:cubicBezTo>
                      <a:pt x="263" y="658"/>
                      <a:pt x="264" y="658"/>
                      <a:pt x="264" y="658"/>
                    </a:cubicBezTo>
                    <a:cubicBezTo>
                      <a:pt x="266" y="656"/>
                      <a:pt x="268" y="655"/>
                      <a:pt x="269" y="654"/>
                    </a:cubicBezTo>
                    <a:cubicBezTo>
                      <a:pt x="270" y="653"/>
                      <a:pt x="270" y="653"/>
                      <a:pt x="271" y="652"/>
                    </a:cubicBezTo>
                    <a:cubicBezTo>
                      <a:pt x="276" y="648"/>
                      <a:pt x="282" y="643"/>
                      <a:pt x="286" y="637"/>
                    </a:cubicBezTo>
                    <a:cubicBezTo>
                      <a:pt x="287" y="637"/>
                      <a:pt x="287" y="637"/>
                      <a:pt x="287" y="637"/>
                    </a:cubicBezTo>
                    <a:cubicBezTo>
                      <a:pt x="288" y="635"/>
                      <a:pt x="290" y="634"/>
                      <a:pt x="291" y="632"/>
                    </a:cubicBezTo>
                    <a:cubicBezTo>
                      <a:pt x="292" y="631"/>
                      <a:pt x="292" y="631"/>
                      <a:pt x="293" y="630"/>
                    </a:cubicBezTo>
                    <a:cubicBezTo>
                      <a:pt x="294" y="628"/>
                      <a:pt x="295" y="627"/>
                      <a:pt x="296" y="626"/>
                    </a:cubicBezTo>
                    <a:cubicBezTo>
                      <a:pt x="297" y="625"/>
                      <a:pt x="298" y="624"/>
                      <a:pt x="298" y="623"/>
                    </a:cubicBezTo>
                    <a:cubicBezTo>
                      <a:pt x="299" y="621"/>
                      <a:pt x="300" y="620"/>
                      <a:pt x="301" y="619"/>
                    </a:cubicBezTo>
                    <a:cubicBezTo>
                      <a:pt x="303" y="617"/>
                      <a:pt x="304" y="615"/>
                      <a:pt x="305" y="613"/>
                    </a:cubicBezTo>
                    <a:cubicBezTo>
                      <a:pt x="306" y="612"/>
                      <a:pt x="306" y="611"/>
                      <a:pt x="307" y="610"/>
                    </a:cubicBezTo>
                    <a:cubicBezTo>
                      <a:pt x="308" y="608"/>
                      <a:pt x="309" y="606"/>
                      <a:pt x="310" y="604"/>
                    </a:cubicBezTo>
                    <a:cubicBezTo>
                      <a:pt x="311" y="603"/>
                      <a:pt x="311" y="602"/>
                      <a:pt x="312" y="601"/>
                    </a:cubicBezTo>
                    <a:cubicBezTo>
                      <a:pt x="313" y="599"/>
                      <a:pt x="314" y="597"/>
                      <a:pt x="315" y="595"/>
                    </a:cubicBezTo>
                    <a:cubicBezTo>
                      <a:pt x="315" y="594"/>
                      <a:pt x="315" y="594"/>
                      <a:pt x="316" y="593"/>
                    </a:cubicBezTo>
                    <a:cubicBezTo>
                      <a:pt x="317" y="590"/>
                      <a:pt x="318" y="588"/>
                      <a:pt x="319" y="586"/>
                    </a:cubicBezTo>
                    <a:cubicBezTo>
                      <a:pt x="319" y="585"/>
                      <a:pt x="319" y="585"/>
                      <a:pt x="319" y="584"/>
                    </a:cubicBezTo>
                    <a:cubicBezTo>
                      <a:pt x="321" y="578"/>
                      <a:pt x="323" y="572"/>
                      <a:pt x="325" y="566"/>
                    </a:cubicBezTo>
                    <a:cubicBezTo>
                      <a:pt x="325" y="566"/>
                      <a:pt x="325" y="566"/>
                      <a:pt x="325" y="566"/>
                    </a:cubicBezTo>
                    <a:cubicBezTo>
                      <a:pt x="326" y="563"/>
                      <a:pt x="326" y="560"/>
                      <a:pt x="327" y="557"/>
                    </a:cubicBezTo>
                    <a:cubicBezTo>
                      <a:pt x="327" y="556"/>
                      <a:pt x="327" y="556"/>
                      <a:pt x="327" y="555"/>
                    </a:cubicBezTo>
                    <a:cubicBezTo>
                      <a:pt x="328" y="553"/>
                      <a:pt x="328" y="550"/>
                      <a:pt x="328" y="548"/>
                    </a:cubicBezTo>
                    <a:cubicBezTo>
                      <a:pt x="328" y="547"/>
                      <a:pt x="329" y="546"/>
                      <a:pt x="329" y="545"/>
                    </a:cubicBezTo>
                    <a:cubicBezTo>
                      <a:pt x="329" y="543"/>
                      <a:pt x="329" y="541"/>
                      <a:pt x="329" y="538"/>
                    </a:cubicBezTo>
                    <a:cubicBezTo>
                      <a:pt x="329" y="537"/>
                      <a:pt x="329" y="537"/>
                      <a:pt x="329" y="536"/>
                    </a:cubicBezTo>
                    <a:cubicBezTo>
                      <a:pt x="330" y="533"/>
                      <a:pt x="330" y="529"/>
                      <a:pt x="330" y="526"/>
                    </a:cubicBezTo>
                    <a:cubicBezTo>
                      <a:pt x="330" y="523"/>
                      <a:pt x="330" y="521"/>
                      <a:pt x="330" y="518"/>
                    </a:cubicBezTo>
                    <a:cubicBezTo>
                      <a:pt x="330" y="517"/>
                      <a:pt x="330" y="517"/>
                      <a:pt x="329" y="517"/>
                    </a:cubicBezTo>
                    <a:cubicBezTo>
                      <a:pt x="328" y="498"/>
                      <a:pt x="324" y="480"/>
                      <a:pt x="317" y="462"/>
                    </a:cubicBezTo>
                    <a:cubicBezTo>
                      <a:pt x="317" y="462"/>
                      <a:pt x="317" y="462"/>
                      <a:pt x="317" y="462"/>
                    </a:cubicBezTo>
                    <a:cubicBezTo>
                      <a:pt x="368" y="412"/>
                      <a:pt x="368" y="412"/>
                      <a:pt x="368" y="412"/>
                    </a:cubicBezTo>
                    <a:cubicBezTo>
                      <a:pt x="419" y="463"/>
                      <a:pt x="419" y="463"/>
                      <a:pt x="419" y="463"/>
                    </a:cubicBezTo>
                    <a:cubicBezTo>
                      <a:pt x="410" y="483"/>
                      <a:pt x="405" y="505"/>
                      <a:pt x="405" y="529"/>
                    </a:cubicBezTo>
                    <a:cubicBezTo>
                      <a:pt x="405" y="532"/>
                      <a:pt x="405" y="535"/>
                      <a:pt x="406" y="538"/>
                    </a:cubicBezTo>
                    <a:cubicBezTo>
                      <a:pt x="406" y="539"/>
                      <a:pt x="406" y="540"/>
                      <a:pt x="406" y="541"/>
                    </a:cubicBezTo>
                    <a:cubicBezTo>
                      <a:pt x="406" y="543"/>
                      <a:pt x="406" y="545"/>
                      <a:pt x="407" y="548"/>
                    </a:cubicBezTo>
                    <a:cubicBezTo>
                      <a:pt x="407" y="549"/>
                      <a:pt x="407" y="549"/>
                      <a:pt x="407" y="550"/>
                    </a:cubicBezTo>
                    <a:cubicBezTo>
                      <a:pt x="407" y="553"/>
                      <a:pt x="408" y="555"/>
                      <a:pt x="408" y="558"/>
                    </a:cubicBezTo>
                    <a:cubicBezTo>
                      <a:pt x="408" y="558"/>
                      <a:pt x="408" y="559"/>
                      <a:pt x="408" y="560"/>
                    </a:cubicBezTo>
                    <a:cubicBezTo>
                      <a:pt x="409" y="562"/>
                      <a:pt x="409" y="565"/>
                      <a:pt x="410" y="568"/>
                    </a:cubicBezTo>
                    <a:cubicBezTo>
                      <a:pt x="410" y="568"/>
                      <a:pt x="410" y="568"/>
                      <a:pt x="410" y="569"/>
                    </a:cubicBezTo>
                    <a:cubicBezTo>
                      <a:pt x="412" y="575"/>
                      <a:pt x="414" y="581"/>
                      <a:pt x="416" y="587"/>
                    </a:cubicBezTo>
                    <a:cubicBezTo>
                      <a:pt x="416" y="587"/>
                      <a:pt x="416" y="588"/>
                      <a:pt x="417" y="588"/>
                    </a:cubicBezTo>
                    <a:cubicBezTo>
                      <a:pt x="417" y="591"/>
                      <a:pt x="418" y="593"/>
                      <a:pt x="420" y="595"/>
                    </a:cubicBezTo>
                    <a:cubicBezTo>
                      <a:pt x="420" y="596"/>
                      <a:pt x="420" y="597"/>
                      <a:pt x="420" y="598"/>
                    </a:cubicBezTo>
                    <a:cubicBezTo>
                      <a:pt x="421" y="600"/>
                      <a:pt x="422" y="602"/>
                      <a:pt x="424" y="604"/>
                    </a:cubicBezTo>
                    <a:cubicBezTo>
                      <a:pt x="424" y="605"/>
                      <a:pt x="424" y="605"/>
                      <a:pt x="425" y="606"/>
                    </a:cubicBezTo>
                    <a:cubicBezTo>
                      <a:pt x="426" y="608"/>
                      <a:pt x="427" y="610"/>
                      <a:pt x="428" y="612"/>
                    </a:cubicBezTo>
                    <a:cubicBezTo>
                      <a:pt x="429" y="613"/>
                      <a:pt x="429" y="614"/>
                      <a:pt x="430" y="615"/>
                    </a:cubicBezTo>
                    <a:cubicBezTo>
                      <a:pt x="431" y="617"/>
                      <a:pt x="432" y="619"/>
                      <a:pt x="434" y="621"/>
                    </a:cubicBezTo>
                    <a:cubicBezTo>
                      <a:pt x="435" y="623"/>
                      <a:pt x="436" y="624"/>
                      <a:pt x="437" y="625"/>
                    </a:cubicBezTo>
                    <a:cubicBezTo>
                      <a:pt x="437" y="626"/>
                      <a:pt x="438" y="627"/>
                      <a:pt x="439" y="628"/>
                    </a:cubicBezTo>
                    <a:cubicBezTo>
                      <a:pt x="440" y="630"/>
                      <a:pt x="441" y="631"/>
                      <a:pt x="442" y="633"/>
                    </a:cubicBezTo>
                    <a:cubicBezTo>
                      <a:pt x="443" y="633"/>
                      <a:pt x="443" y="634"/>
                      <a:pt x="444" y="635"/>
                    </a:cubicBezTo>
                    <a:cubicBezTo>
                      <a:pt x="445" y="636"/>
                      <a:pt x="447" y="638"/>
                      <a:pt x="448" y="639"/>
                    </a:cubicBezTo>
                    <a:cubicBezTo>
                      <a:pt x="448" y="640"/>
                      <a:pt x="449" y="640"/>
                      <a:pt x="449" y="640"/>
                    </a:cubicBezTo>
                    <a:cubicBezTo>
                      <a:pt x="454" y="645"/>
                      <a:pt x="459" y="650"/>
                      <a:pt x="464" y="655"/>
                    </a:cubicBezTo>
                    <a:cubicBezTo>
                      <a:pt x="465" y="655"/>
                      <a:pt x="465" y="656"/>
                      <a:pt x="466" y="656"/>
                    </a:cubicBezTo>
                    <a:cubicBezTo>
                      <a:pt x="468" y="658"/>
                      <a:pt x="469" y="659"/>
                      <a:pt x="471" y="660"/>
                    </a:cubicBezTo>
                    <a:cubicBezTo>
                      <a:pt x="471" y="661"/>
                      <a:pt x="472" y="661"/>
                      <a:pt x="472" y="661"/>
                    </a:cubicBezTo>
                    <a:cubicBezTo>
                      <a:pt x="472" y="661"/>
                      <a:pt x="472" y="661"/>
                      <a:pt x="472" y="661"/>
                    </a:cubicBezTo>
                    <a:cubicBezTo>
                      <a:pt x="472" y="661"/>
                      <a:pt x="472" y="661"/>
                      <a:pt x="472" y="661"/>
                    </a:cubicBezTo>
                    <a:cubicBezTo>
                      <a:pt x="477" y="664"/>
                      <a:pt x="477" y="664"/>
                      <a:pt x="477" y="664"/>
                    </a:cubicBezTo>
                    <a:cubicBezTo>
                      <a:pt x="492" y="675"/>
                      <a:pt x="492" y="675"/>
                      <a:pt x="492" y="675"/>
                    </a:cubicBezTo>
                    <a:cubicBezTo>
                      <a:pt x="492" y="674"/>
                      <a:pt x="492" y="674"/>
                      <a:pt x="492" y="674"/>
                    </a:cubicBezTo>
                    <a:cubicBezTo>
                      <a:pt x="492" y="673"/>
                      <a:pt x="492" y="673"/>
                      <a:pt x="492" y="673"/>
                    </a:cubicBezTo>
                    <a:cubicBezTo>
                      <a:pt x="493" y="674"/>
                      <a:pt x="494" y="675"/>
                      <a:pt x="496" y="676"/>
                    </a:cubicBezTo>
                    <a:cubicBezTo>
                      <a:pt x="497" y="676"/>
                      <a:pt x="498" y="677"/>
                      <a:pt x="500" y="678"/>
                    </a:cubicBezTo>
                    <a:cubicBezTo>
                      <a:pt x="502" y="679"/>
                      <a:pt x="505" y="680"/>
                      <a:pt x="508" y="681"/>
                    </a:cubicBezTo>
                    <a:cubicBezTo>
                      <a:pt x="509" y="682"/>
                      <a:pt x="510" y="682"/>
                      <a:pt x="511" y="683"/>
                    </a:cubicBezTo>
                    <a:cubicBezTo>
                      <a:pt x="514" y="684"/>
                      <a:pt x="517" y="685"/>
                      <a:pt x="519" y="685"/>
                    </a:cubicBezTo>
                    <a:cubicBezTo>
                      <a:pt x="520" y="686"/>
                      <a:pt x="522" y="686"/>
                      <a:pt x="523" y="686"/>
                    </a:cubicBezTo>
                    <a:cubicBezTo>
                      <a:pt x="525" y="687"/>
                      <a:pt x="528" y="688"/>
                      <a:pt x="531" y="689"/>
                    </a:cubicBezTo>
                    <a:cubicBezTo>
                      <a:pt x="532" y="689"/>
                      <a:pt x="534" y="689"/>
                      <a:pt x="535" y="690"/>
                    </a:cubicBezTo>
                    <a:cubicBezTo>
                      <a:pt x="538" y="690"/>
                      <a:pt x="542" y="691"/>
                      <a:pt x="545" y="692"/>
                    </a:cubicBezTo>
                    <a:cubicBezTo>
                      <a:pt x="545" y="692"/>
                      <a:pt x="546" y="692"/>
                      <a:pt x="546" y="692"/>
                    </a:cubicBezTo>
                    <a:cubicBezTo>
                      <a:pt x="549" y="692"/>
                      <a:pt x="553" y="693"/>
                      <a:pt x="556" y="693"/>
                    </a:cubicBezTo>
                    <a:cubicBezTo>
                      <a:pt x="557" y="693"/>
                      <a:pt x="558" y="693"/>
                      <a:pt x="559" y="693"/>
                    </a:cubicBezTo>
                    <a:cubicBezTo>
                      <a:pt x="563" y="693"/>
                      <a:pt x="566" y="693"/>
                      <a:pt x="570" y="693"/>
                    </a:cubicBezTo>
                    <a:cubicBezTo>
                      <a:pt x="574" y="693"/>
                      <a:pt x="577" y="693"/>
                      <a:pt x="581" y="693"/>
                    </a:cubicBezTo>
                    <a:cubicBezTo>
                      <a:pt x="582" y="693"/>
                      <a:pt x="583" y="693"/>
                      <a:pt x="584" y="693"/>
                    </a:cubicBezTo>
                    <a:cubicBezTo>
                      <a:pt x="587" y="693"/>
                      <a:pt x="591" y="692"/>
                      <a:pt x="594" y="692"/>
                    </a:cubicBezTo>
                    <a:cubicBezTo>
                      <a:pt x="594" y="692"/>
                      <a:pt x="595" y="692"/>
                      <a:pt x="595" y="692"/>
                    </a:cubicBezTo>
                    <a:cubicBezTo>
                      <a:pt x="599" y="691"/>
                      <a:pt x="602" y="690"/>
                      <a:pt x="605" y="690"/>
                    </a:cubicBezTo>
                    <a:cubicBezTo>
                      <a:pt x="607" y="689"/>
                      <a:pt x="608" y="689"/>
                      <a:pt x="609" y="689"/>
                    </a:cubicBezTo>
                    <a:cubicBezTo>
                      <a:pt x="612" y="688"/>
                      <a:pt x="615" y="687"/>
                      <a:pt x="617" y="686"/>
                    </a:cubicBezTo>
                    <a:cubicBezTo>
                      <a:pt x="619" y="686"/>
                      <a:pt x="620" y="686"/>
                      <a:pt x="621" y="685"/>
                    </a:cubicBezTo>
                    <a:cubicBezTo>
                      <a:pt x="623" y="685"/>
                      <a:pt x="626" y="684"/>
                      <a:pt x="629" y="683"/>
                    </a:cubicBezTo>
                    <a:cubicBezTo>
                      <a:pt x="630" y="682"/>
                      <a:pt x="631" y="682"/>
                      <a:pt x="632" y="681"/>
                    </a:cubicBezTo>
                    <a:cubicBezTo>
                      <a:pt x="635" y="680"/>
                      <a:pt x="638" y="679"/>
                      <a:pt x="640" y="678"/>
                    </a:cubicBezTo>
                    <a:cubicBezTo>
                      <a:pt x="642" y="677"/>
                      <a:pt x="643" y="676"/>
                      <a:pt x="644" y="676"/>
                    </a:cubicBezTo>
                    <a:cubicBezTo>
                      <a:pt x="646" y="675"/>
                      <a:pt x="647" y="674"/>
                      <a:pt x="648" y="673"/>
                    </a:cubicBezTo>
                    <a:cubicBezTo>
                      <a:pt x="648" y="674"/>
                      <a:pt x="648" y="674"/>
                      <a:pt x="648" y="674"/>
                    </a:cubicBezTo>
                    <a:cubicBezTo>
                      <a:pt x="648" y="675"/>
                      <a:pt x="648" y="675"/>
                      <a:pt x="648" y="675"/>
                    </a:cubicBezTo>
                    <a:cubicBezTo>
                      <a:pt x="663" y="664"/>
                      <a:pt x="663" y="664"/>
                      <a:pt x="663" y="664"/>
                    </a:cubicBezTo>
                    <a:cubicBezTo>
                      <a:pt x="668" y="661"/>
                      <a:pt x="668" y="661"/>
                      <a:pt x="668" y="661"/>
                    </a:cubicBezTo>
                    <a:cubicBezTo>
                      <a:pt x="668" y="661"/>
                      <a:pt x="668" y="661"/>
                      <a:pt x="668" y="661"/>
                    </a:cubicBezTo>
                    <a:cubicBezTo>
                      <a:pt x="668" y="661"/>
                      <a:pt x="668" y="661"/>
                      <a:pt x="668" y="661"/>
                    </a:cubicBezTo>
                    <a:cubicBezTo>
                      <a:pt x="668" y="661"/>
                      <a:pt x="669" y="661"/>
                      <a:pt x="669" y="660"/>
                    </a:cubicBezTo>
                    <a:cubicBezTo>
                      <a:pt x="671" y="659"/>
                      <a:pt x="672" y="658"/>
                      <a:pt x="674" y="656"/>
                    </a:cubicBezTo>
                    <a:cubicBezTo>
                      <a:pt x="675" y="656"/>
                      <a:pt x="675" y="655"/>
                      <a:pt x="676" y="655"/>
                    </a:cubicBezTo>
                    <a:cubicBezTo>
                      <a:pt x="681" y="650"/>
                      <a:pt x="687" y="645"/>
                      <a:pt x="691" y="640"/>
                    </a:cubicBezTo>
                    <a:cubicBezTo>
                      <a:pt x="692" y="640"/>
                      <a:pt x="692" y="640"/>
                      <a:pt x="692" y="639"/>
                    </a:cubicBezTo>
                    <a:cubicBezTo>
                      <a:pt x="693" y="638"/>
                      <a:pt x="695" y="636"/>
                      <a:pt x="696" y="635"/>
                    </a:cubicBezTo>
                    <a:cubicBezTo>
                      <a:pt x="697" y="634"/>
                      <a:pt x="697" y="633"/>
                      <a:pt x="698" y="633"/>
                    </a:cubicBezTo>
                    <a:cubicBezTo>
                      <a:pt x="699" y="631"/>
                      <a:pt x="700" y="630"/>
                      <a:pt x="701" y="628"/>
                    </a:cubicBezTo>
                    <a:cubicBezTo>
                      <a:pt x="702" y="627"/>
                      <a:pt x="703" y="626"/>
                      <a:pt x="703" y="625"/>
                    </a:cubicBezTo>
                    <a:cubicBezTo>
                      <a:pt x="704" y="624"/>
                      <a:pt x="705" y="623"/>
                      <a:pt x="706" y="621"/>
                    </a:cubicBezTo>
                    <a:cubicBezTo>
                      <a:pt x="708" y="619"/>
                      <a:pt x="709" y="617"/>
                      <a:pt x="710" y="615"/>
                    </a:cubicBezTo>
                    <a:cubicBezTo>
                      <a:pt x="711" y="614"/>
                      <a:pt x="711" y="613"/>
                      <a:pt x="712" y="612"/>
                    </a:cubicBezTo>
                    <a:cubicBezTo>
                      <a:pt x="713" y="610"/>
                      <a:pt x="714" y="608"/>
                      <a:pt x="715" y="606"/>
                    </a:cubicBezTo>
                    <a:cubicBezTo>
                      <a:pt x="716" y="605"/>
                      <a:pt x="716" y="605"/>
                      <a:pt x="717" y="604"/>
                    </a:cubicBezTo>
                    <a:cubicBezTo>
                      <a:pt x="718" y="602"/>
                      <a:pt x="719" y="600"/>
                      <a:pt x="720" y="598"/>
                    </a:cubicBezTo>
                    <a:cubicBezTo>
                      <a:pt x="720" y="597"/>
                      <a:pt x="720" y="596"/>
                      <a:pt x="721" y="595"/>
                    </a:cubicBezTo>
                    <a:cubicBezTo>
                      <a:pt x="722" y="593"/>
                      <a:pt x="723" y="591"/>
                      <a:pt x="724" y="588"/>
                    </a:cubicBezTo>
                    <a:cubicBezTo>
                      <a:pt x="724" y="588"/>
                      <a:pt x="724" y="587"/>
                      <a:pt x="724" y="587"/>
                    </a:cubicBezTo>
                    <a:cubicBezTo>
                      <a:pt x="726" y="581"/>
                      <a:pt x="728" y="575"/>
                      <a:pt x="730" y="569"/>
                    </a:cubicBezTo>
                    <a:cubicBezTo>
                      <a:pt x="730" y="568"/>
                      <a:pt x="730" y="568"/>
                      <a:pt x="730" y="568"/>
                    </a:cubicBezTo>
                    <a:cubicBezTo>
                      <a:pt x="731" y="565"/>
                      <a:pt x="731" y="562"/>
                      <a:pt x="732" y="560"/>
                    </a:cubicBezTo>
                    <a:cubicBezTo>
                      <a:pt x="732" y="559"/>
                      <a:pt x="732" y="558"/>
                      <a:pt x="732" y="558"/>
                    </a:cubicBezTo>
                    <a:cubicBezTo>
                      <a:pt x="733" y="555"/>
                      <a:pt x="733" y="553"/>
                      <a:pt x="733" y="550"/>
                    </a:cubicBezTo>
                    <a:cubicBezTo>
                      <a:pt x="733" y="549"/>
                      <a:pt x="733" y="549"/>
                      <a:pt x="734" y="548"/>
                    </a:cubicBezTo>
                    <a:cubicBezTo>
                      <a:pt x="734" y="545"/>
                      <a:pt x="734" y="543"/>
                      <a:pt x="734" y="541"/>
                    </a:cubicBezTo>
                    <a:cubicBezTo>
                      <a:pt x="734" y="540"/>
                      <a:pt x="734" y="539"/>
                      <a:pt x="734" y="538"/>
                    </a:cubicBezTo>
                    <a:cubicBezTo>
                      <a:pt x="735" y="535"/>
                      <a:pt x="735" y="532"/>
                      <a:pt x="735" y="529"/>
                    </a:cubicBezTo>
                    <a:cubicBezTo>
                      <a:pt x="735" y="438"/>
                      <a:pt x="661" y="364"/>
                      <a:pt x="570" y="364"/>
                    </a:cubicBezTo>
                    <a:moveTo>
                      <a:pt x="255" y="257"/>
                    </a:moveTo>
                    <a:cubicBezTo>
                      <a:pt x="255" y="257"/>
                      <a:pt x="255" y="257"/>
                      <a:pt x="255" y="257"/>
                    </a:cubicBezTo>
                    <a:cubicBezTo>
                      <a:pt x="254" y="256"/>
                      <a:pt x="253" y="254"/>
                      <a:pt x="252" y="253"/>
                    </a:cubicBezTo>
                    <a:cubicBezTo>
                      <a:pt x="251" y="252"/>
                      <a:pt x="251" y="252"/>
                      <a:pt x="251" y="251"/>
                    </a:cubicBezTo>
                    <a:cubicBezTo>
                      <a:pt x="250" y="250"/>
                      <a:pt x="249" y="249"/>
                      <a:pt x="248" y="247"/>
                    </a:cubicBezTo>
                    <a:cubicBezTo>
                      <a:pt x="247" y="247"/>
                      <a:pt x="247" y="246"/>
                      <a:pt x="246" y="245"/>
                    </a:cubicBezTo>
                    <a:cubicBezTo>
                      <a:pt x="246" y="244"/>
                      <a:pt x="245" y="243"/>
                      <a:pt x="244" y="242"/>
                    </a:cubicBezTo>
                    <a:cubicBezTo>
                      <a:pt x="244" y="241"/>
                      <a:pt x="243" y="240"/>
                      <a:pt x="242" y="239"/>
                    </a:cubicBezTo>
                    <a:cubicBezTo>
                      <a:pt x="242" y="238"/>
                      <a:pt x="241" y="237"/>
                      <a:pt x="241" y="236"/>
                    </a:cubicBezTo>
                    <a:cubicBezTo>
                      <a:pt x="240" y="235"/>
                      <a:pt x="239" y="233"/>
                      <a:pt x="239" y="232"/>
                    </a:cubicBezTo>
                    <a:cubicBezTo>
                      <a:pt x="238" y="231"/>
                      <a:pt x="238" y="230"/>
                      <a:pt x="237" y="230"/>
                    </a:cubicBezTo>
                    <a:cubicBezTo>
                      <a:pt x="237" y="228"/>
                      <a:pt x="236" y="227"/>
                      <a:pt x="235" y="225"/>
                    </a:cubicBezTo>
                    <a:cubicBezTo>
                      <a:pt x="235" y="225"/>
                      <a:pt x="235" y="224"/>
                      <a:pt x="234" y="223"/>
                    </a:cubicBezTo>
                    <a:cubicBezTo>
                      <a:pt x="234" y="221"/>
                      <a:pt x="233" y="220"/>
                      <a:pt x="232" y="218"/>
                    </a:cubicBezTo>
                    <a:cubicBezTo>
                      <a:pt x="232" y="217"/>
                      <a:pt x="232" y="217"/>
                      <a:pt x="232" y="217"/>
                    </a:cubicBezTo>
                    <a:cubicBezTo>
                      <a:pt x="231" y="215"/>
                      <a:pt x="230" y="213"/>
                      <a:pt x="230" y="211"/>
                    </a:cubicBezTo>
                    <a:cubicBezTo>
                      <a:pt x="229" y="210"/>
                      <a:pt x="229" y="210"/>
                      <a:pt x="229" y="210"/>
                    </a:cubicBezTo>
                    <a:cubicBezTo>
                      <a:pt x="229" y="207"/>
                      <a:pt x="228" y="205"/>
                      <a:pt x="227" y="203"/>
                    </a:cubicBezTo>
                    <a:cubicBezTo>
                      <a:pt x="227" y="203"/>
                      <a:pt x="227" y="203"/>
                      <a:pt x="227" y="202"/>
                    </a:cubicBezTo>
                    <a:cubicBezTo>
                      <a:pt x="226" y="200"/>
                      <a:pt x="226" y="198"/>
                      <a:pt x="225" y="196"/>
                    </a:cubicBezTo>
                    <a:cubicBezTo>
                      <a:pt x="225" y="196"/>
                      <a:pt x="225" y="195"/>
                      <a:pt x="225" y="195"/>
                    </a:cubicBezTo>
                    <a:cubicBezTo>
                      <a:pt x="225" y="193"/>
                      <a:pt x="224" y="191"/>
                      <a:pt x="224" y="188"/>
                    </a:cubicBezTo>
                    <a:cubicBezTo>
                      <a:pt x="224" y="188"/>
                      <a:pt x="224" y="188"/>
                      <a:pt x="224" y="188"/>
                    </a:cubicBezTo>
                    <a:cubicBezTo>
                      <a:pt x="224" y="185"/>
                      <a:pt x="223" y="183"/>
                      <a:pt x="223" y="181"/>
                    </a:cubicBezTo>
                    <a:cubicBezTo>
                      <a:pt x="223" y="181"/>
                      <a:pt x="223" y="180"/>
                      <a:pt x="223" y="180"/>
                    </a:cubicBezTo>
                    <a:cubicBezTo>
                      <a:pt x="223" y="178"/>
                      <a:pt x="223" y="176"/>
                      <a:pt x="222" y="174"/>
                    </a:cubicBezTo>
                    <a:cubicBezTo>
                      <a:pt x="222" y="173"/>
                      <a:pt x="222" y="173"/>
                      <a:pt x="222" y="172"/>
                    </a:cubicBezTo>
                    <a:cubicBezTo>
                      <a:pt x="222" y="170"/>
                      <a:pt x="222" y="167"/>
                      <a:pt x="222" y="165"/>
                    </a:cubicBezTo>
                    <a:cubicBezTo>
                      <a:pt x="222" y="85"/>
                      <a:pt x="287" y="19"/>
                      <a:pt x="368" y="19"/>
                    </a:cubicBezTo>
                    <a:cubicBezTo>
                      <a:pt x="448" y="19"/>
                      <a:pt x="513" y="85"/>
                      <a:pt x="513" y="165"/>
                    </a:cubicBezTo>
                    <a:cubicBezTo>
                      <a:pt x="513" y="167"/>
                      <a:pt x="513" y="170"/>
                      <a:pt x="513" y="172"/>
                    </a:cubicBezTo>
                    <a:cubicBezTo>
                      <a:pt x="513" y="173"/>
                      <a:pt x="513" y="173"/>
                      <a:pt x="513" y="174"/>
                    </a:cubicBezTo>
                    <a:cubicBezTo>
                      <a:pt x="513" y="176"/>
                      <a:pt x="512" y="178"/>
                      <a:pt x="512" y="180"/>
                    </a:cubicBezTo>
                    <a:cubicBezTo>
                      <a:pt x="512" y="180"/>
                      <a:pt x="512" y="181"/>
                      <a:pt x="512" y="181"/>
                    </a:cubicBezTo>
                    <a:cubicBezTo>
                      <a:pt x="512" y="183"/>
                      <a:pt x="512" y="185"/>
                      <a:pt x="511" y="188"/>
                    </a:cubicBezTo>
                    <a:cubicBezTo>
                      <a:pt x="511" y="188"/>
                      <a:pt x="511" y="188"/>
                      <a:pt x="511" y="188"/>
                    </a:cubicBezTo>
                    <a:cubicBezTo>
                      <a:pt x="511" y="191"/>
                      <a:pt x="510" y="193"/>
                      <a:pt x="510" y="195"/>
                    </a:cubicBezTo>
                    <a:cubicBezTo>
                      <a:pt x="510" y="195"/>
                      <a:pt x="510" y="195"/>
                      <a:pt x="510" y="196"/>
                    </a:cubicBezTo>
                    <a:cubicBezTo>
                      <a:pt x="509" y="198"/>
                      <a:pt x="509" y="200"/>
                      <a:pt x="508" y="202"/>
                    </a:cubicBezTo>
                    <a:cubicBezTo>
                      <a:pt x="508" y="203"/>
                      <a:pt x="508" y="203"/>
                      <a:pt x="508" y="203"/>
                    </a:cubicBezTo>
                    <a:cubicBezTo>
                      <a:pt x="507" y="205"/>
                      <a:pt x="507" y="207"/>
                      <a:pt x="506" y="210"/>
                    </a:cubicBezTo>
                    <a:cubicBezTo>
                      <a:pt x="506" y="210"/>
                      <a:pt x="506" y="210"/>
                      <a:pt x="506" y="211"/>
                    </a:cubicBezTo>
                    <a:cubicBezTo>
                      <a:pt x="505" y="213"/>
                      <a:pt x="504" y="215"/>
                      <a:pt x="503" y="217"/>
                    </a:cubicBezTo>
                    <a:cubicBezTo>
                      <a:pt x="503" y="217"/>
                      <a:pt x="503" y="217"/>
                      <a:pt x="503" y="218"/>
                    </a:cubicBezTo>
                    <a:cubicBezTo>
                      <a:pt x="502" y="220"/>
                      <a:pt x="502" y="221"/>
                      <a:pt x="501" y="223"/>
                    </a:cubicBezTo>
                    <a:cubicBezTo>
                      <a:pt x="500" y="224"/>
                      <a:pt x="500" y="224"/>
                      <a:pt x="500" y="225"/>
                    </a:cubicBezTo>
                    <a:cubicBezTo>
                      <a:pt x="499" y="227"/>
                      <a:pt x="498" y="228"/>
                      <a:pt x="498" y="230"/>
                    </a:cubicBezTo>
                    <a:cubicBezTo>
                      <a:pt x="497" y="230"/>
                      <a:pt x="497" y="231"/>
                      <a:pt x="496" y="232"/>
                    </a:cubicBezTo>
                    <a:cubicBezTo>
                      <a:pt x="496" y="233"/>
                      <a:pt x="495" y="235"/>
                      <a:pt x="494" y="236"/>
                    </a:cubicBezTo>
                    <a:cubicBezTo>
                      <a:pt x="494" y="237"/>
                      <a:pt x="493" y="238"/>
                      <a:pt x="493" y="239"/>
                    </a:cubicBezTo>
                    <a:cubicBezTo>
                      <a:pt x="492" y="240"/>
                      <a:pt x="492" y="241"/>
                      <a:pt x="491" y="242"/>
                    </a:cubicBezTo>
                    <a:cubicBezTo>
                      <a:pt x="490" y="243"/>
                      <a:pt x="489" y="244"/>
                      <a:pt x="489" y="245"/>
                    </a:cubicBezTo>
                    <a:cubicBezTo>
                      <a:pt x="488" y="246"/>
                      <a:pt x="488" y="247"/>
                      <a:pt x="487" y="247"/>
                    </a:cubicBezTo>
                    <a:cubicBezTo>
                      <a:pt x="486" y="249"/>
                      <a:pt x="485" y="250"/>
                      <a:pt x="484" y="251"/>
                    </a:cubicBezTo>
                    <a:cubicBezTo>
                      <a:pt x="484" y="252"/>
                      <a:pt x="484" y="252"/>
                      <a:pt x="483" y="253"/>
                    </a:cubicBezTo>
                    <a:cubicBezTo>
                      <a:pt x="482" y="254"/>
                      <a:pt x="481" y="256"/>
                      <a:pt x="480" y="257"/>
                    </a:cubicBezTo>
                    <a:cubicBezTo>
                      <a:pt x="480" y="257"/>
                      <a:pt x="480" y="257"/>
                      <a:pt x="480" y="258"/>
                    </a:cubicBezTo>
                    <a:cubicBezTo>
                      <a:pt x="475" y="263"/>
                      <a:pt x="470" y="268"/>
                      <a:pt x="465" y="273"/>
                    </a:cubicBezTo>
                    <a:cubicBezTo>
                      <a:pt x="465" y="273"/>
                      <a:pt x="465" y="273"/>
                      <a:pt x="465" y="273"/>
                    </a:cubicBezTo>
                    <a:cubicBezTo>
                      <a:pt x="465" y="254"/>
                      <a:pt x="465" y="254"/>
                      <a:pt x="465" y="254"/>
                    </a:cubicBezTo>
                    <a:cubicBezTo>
                      <a:pt x="465" y="251"/>
                      <a:pt x="465" y="249"/>
                      <a:pt x="465" y="246"/>
                    </a:cubicBezTo>
                    <a:cubicBezTo>
                      <a:pt x="465" y="246"/>
                      <a:pt x="465" y="245"/>
                      <a:pt x="465" y="244"/>
                    </a:cubicBezTo>
                    <a:cubicBezTo>
                      <a:pt x="464" y="242"/>
                      <a:pt x="464" y="241"/>
                      <a:pt x="464" y="239"/>
                    </a:cubicBezTo>
                    <a:cubicBezTo>
                      <a:pt x="464" y="238"/>
                      <a:pt x="464" y="238"/>
                      <a:pt x="463" y="237"/>
                    </a:cubicBezTo>
                    <a:cubicBezTo>
                      <a:pt x="463" y="235"/>
                      <a:pt x="462" y="233"/>
                      <a:pt x="462" y="231"/>
                    </a:cubicBezTo>
                    <a:cubicBezTo>
                      <a:pt x="462" y="230"/>
                      <a:pt x="462" y="230"/>
                      <a:pt x="461" y="230"/>
                    </a:cubicBezTo>
                    <a:cubicBezTo>
                      <a:pt x="461" y="228"/>
                      <a:pt x="460" y="227"/>
                      <a:pt x="460" y="225"/>
                    </a:cubicBezTo>
                    <a:cubicBezTo>
                      <a:pt x="459" y="224"/>
                      <a:pt x="459" y="224"/>
                      <a:pt x="459" y="223"/>
                    </a:cubicBezTo>
                    <a:cubicBezTo>
                      <a:pt x="458" y="222"/>
                      <a:pt x="457" y="220"/>
                      <a:pt x="456" y="219"/>
                    </a:cubicBezTo>
                    <a:cubicBezTo>
                      <a:pt x="456" y="219"/>
                      <a:pt x="456" y="218"/>
                      <a:pt x="456" y="218"/>
                    </a:cubicBezTo>
                    <a:cubicBezTo>
                      <a:pt x="455" y="217"/>
                      <a:pt x="454" y="215"/>
                      <a:pt x="453" y="214"/>
                    </a:cubicBezTo>
                    <a:cubicBezTo>
                      <a:pt x="453" y="213"/>
                      <a:pt x="452" y="213"/>
                      <a:pt x="452" y="212"/>
                    </a:cubicBezTo>
                    <a:cubicBezTo>
                      <a:pt x="451" y="211"/>
                      <a:pt x="450" y="210"/>
                      <a:pt x="449" y="209"/>
                    </a:cubicBezTo>
                    <a:cubicBezTo>
                      <a:pt x="449" y="209"/>
                      <a:pt x="449" y="209"/>
                      <a:pt x="448" y="208"/>
                    </a:cubicBezTo>
                    <a:cubicBezTo>
                      <a:pt x="447" y="207"/>
                      <a:pt x="446" y="206"/>
                      <a:pt x="444" y="205"/>
                    </a:cubicBezTo>
                    <a:cubicBezTo>
                      <a:pt x="444" y="204"/>
                      <a:pt x="444" y="204"/>
                      <a:pt x="444" y="204"/>
                    </a:cubicBezTo>
                    <a:cubicBezTo>
                      <a:pt x="442" y="203"/>
                      <a:pt x="441" y="202"/>
                      <a:pt x="440" y="201"/>
                    </a:cubicBezTo>
                    <a:cubicBezTo>
                      <a:pt x="440" y="201"/>
                      <a:pt x="439" y="201"/>
                      <a:pt x="439" y="201"/>
                    </a:cubicBezTo>
                    <a:cubicBezTo>
                      <a:pt x="437" y="200"/>
                      <a:pt x="436" y="199"/>
                      <a:pt x="435" y="198"/>
                    </a:cubicBezTo>
                    <a:cubicBezTo>
                      <a:pt x="435" y="198"/>
                      <a:pt x="434" y="198"/>
                      <a:pt x="434" y="198"/>
                    </a:cubicBezTo>
                    <a:cubicBezTo>
                      <a:pt x="433" y="197"/>
                      <a:pt x="431" y="196"/>
                      <a:pt x="429" y="195"/>
                    </a:cubicBezTo>
                    <a:cubicBezTo>
                      <a:pt x="429" y="195"/>
                      <a:pt x="429" y="195"/>
                      <a:pt x="428" y="195"/>
                    </a:cubicBezTo>
                    <a:cubicBezTo>
                      <a:pt x="427" y="194"/>
                      <a:pt x="426" y="194"/>
                      <a:pt x="424" y="193"/>
                    </a:cubicBezTo>
                    <a:cubicBezTo>
                      <a:pt x="424" y="193"/>
                      <a:pt x="423" y="193"/>
                      <a:pt x="423" y="193"/>
                    </a:cubicBezTo>
                    <a:cubicBezTo>
                      <a:pt x="421" y="192"/>
                      <a:pt x="420" y="192"/>
                      <a:pt x="418" y="191"/>
                    </a:cubicBezTo>
                    <a:cubicBezTo>
                      <a:pt x="418" y="191"/>
                      <a:pt x="418" y="191"/>
                      <a:pt x="417" y="191"/>
                    </a:cubicBezTo>
                    <a:cubicBezTo>
                      <a:pt x="416" y="190"/>
                      <a:pt x="414" y="190"/>
                      <a:pt x="413" y="190"/>
                    </a:cubicBezTo>
                    <a:cubicBezTo>
                      <a:pt x="412" y="190"/>
                      <a:pt x="412" y="189"/>
                      <a:pt x="411" y="189"/>
                    </a:cubicBezTo>
                    <a:cubicBezTo>
                      <a:pt x="410" y="189"/>
                      <a:pt x="409" y="189"/>
                      <a:pt x="407" y="188"/>
                    </a:cubicBezTo>
                    <a:cubicBezTo>
                      <a:pt x="407" y="188"/>
                      <a:pt x="407" y="188"/>
                      <a:pt x="406" y="188"/>
                    </a:cubicBezTo>
                    <a:cubicBezTo>
                      <a:pt x="405" y="188"/>
                      <a:pt x="403" y="188"/>
                      <a:pt x="401" y="187"/>
                    </a:cubicBezTo>
                    <a:cubicBezTo>
                      <a:pt x="401" y="187"/>
                      <a:pt x="401" y="187"/>
                      <a:pt x="401" y="187"/>
                    </a:cubicBezTo>
                    <a:cubicBezTo>
                      <a:pt x="401" y="187"/>
                      <a:pt x="402" y="187"/>
                      <a:pt x="402" y="187"/>
                    </a:cubicBezTo>
                    <a:cubicBezTo>
                      <a:pt x="403" y="186"/>
                      <a:pt x="404" y="185"/>
                      <a:pt x="406" y="184"/>
                    </a:cubicBezTo>
                    <a:cubicBezTo>
                      <a:pt x="406" y="183"/>
                      <a:pt x="407" y="183"/>
                      <a:pt x="407" y="182"/>
                    </a:cubicBezTo>
                    <a:cubicBezTo>
                      <a:pt x="408" y="181"/>
                      <a:pt x="409" y="180"/>
                      <a:pt x="410" y="179"/>
                    </a:cubicBezTo>
                    <a:cubicBezTo>
                      <a:pt x="411" y="179"/>
                      <a:pt x="411" y="178"/>
                      <a:pt x="412" y="177"/>
                    </a:cubicBezTo>
                    <a:cubicBezTo>
                      <a:pt x="413" y="176"/>
                      <a:pt x="414" y="175"/>
                      <a:pt x="415" y="174"/>
                    </a:cubicBezTo>
                    <a:cubicBezTo>
                      <a:pt x="415" y="173"/>
                      <a:pt x="416" y="173"/>
                      <a:pt x="416" y="172"/>
                    </a:cubicBezTo>
                    <a:cubicBezTo>
                      <a:pt x="417" y="171"/>
                      <a:pt x="418" y="169"/>
                      <a:pt x="419" y="167"/>
                    </a:cubicBezTo>
                    <a:cubicBezTo>
                      <a:pt x="419" y="167"/>
                      <a:pt x="419" y="166"/>
                      <a:pt x="420" y="166"/>
                    </a:cubicBezTo>
                    <a:cubicBezTo>
                      <a:pt x="420" y="164"/>
                      <a:pt x="421" y="163"/>
                      <a:pt x="422" y="161"/>
                    </a:cubicBezTo>
                    <a:cubicBezTo>
                      <a:pt x="422" y="160"/>
                      <a:pt x="422" y="160"/>
                      <a:pt x="423" y="159"/>
                    </a:cubicBezTo>
                    <a:cubicBezTo>
                      <a:pt x="423" y="158"/>
                      <a:pt x="424" y="156"/>
                      <a:pt x="424" y="155"/>
                    </a:cubicBezTo>
                    <a:cubicBezTo>
                      <a:pt x="424" y="154"/>
                      <a:pt x="424" y="153"/>
                      <a:pt x="425" y="153"/>
                    </a:cubicBezTo>
                    <a:cubicBezTo>
                      <a:pt x="425" y="151"/>
                      <a:pt x="425" y="150"/>
                      <a:pt x="425" y="148"/>
                    </a:cubicBezTo>
                    <a:cubicBezTo>
                      <a:pt x="426" y="147"/>
                      <a:pt x="426" y="147"/>
                      <a:pt x="426" y="146"/>
                    </a:cubicBezTo>
                    <a:cubicBezTo>
                      <a:pt x="426" y="144"/>
                      <a:pt x="426" y="141"/>
                      <a:pt x="426" y="139"/>
                    </a:cubicBezTo>
                    <a:cubicBezTo>
                      <a:pt x="426" y="107"/>
                      <a:pt x="400" y="80"/>
                      <a:pt x="368" y="80"/>
                    </a:cubicBezTo>
                    <a:cubicBezTo>
                      <a:pt x="335" y="80"/>
                      <a:pt x="309" y="107"/>
                      <a:pt x="309" y="139"/>
                    </a:cubicBezTo>
                    <a:cubicBezTo>
                      <a:pt x="309" y="141"/>
                      <a:pt x="309" y="144"/>
                      <a:pt x="309" y="146"/>
                    </a:cubicBezTo>
                    <a:cubicBezTo>
                      <a:pt x="309" y="147"/>
                      <a:pt x="310" y="147"/>
                      <a:pt x="310" y="148"/>
                    </a:cubicBezTo>
                    <a:cubicBezTo>
                      <a:pt x="310" y="150"/>
                      <a:pt x="310" y="151"/>
                      <a:pt x="311" y="153"/>
                    </a:cubicBezTo>
                    <a:cubicBezTo>
                      <a:pt x="311" y="153"/>
                      <a:pt x="311" y="154"/>
                      <a:pt x="311" y="155"/>
                    </a:cubicBezTo>
                    <a:cubicBezTo>
                      <a:pt x="312" y="156"/>
                      <a:pt x="312" y="158"/>
                      <a:pt x="312" y="159"/>
                    </a:cubicBezTo>
                    <a:cubicBezTo>
                      <a:pt x="313" y="160"/>
                      <a:pt x="313" y="160"/>
                      <a:pt x="313" y="161"/>
                    </a:cubicBezTo>
                    <a:cubicBezTo>
                      <a:pt x="314" y="163"/>
                      <a:pt x="315" y="164"/>
                      <a:pt x="315" y="166"/>
                    </a:cubicBezTo>
                    <a:cubicBezTo>
                      <a:pt x="316" y="166"/>
                      <a:pt x="316" y="167"/>
                      <a:pt x="316" y="167"/>
                    </a:cubicBezTo>
                    <a:cubicBezTo>
                      <a:pt x="317" y="169"/>
                      <a:pt x="318" y="171"/>
                      <a:pt x="319" y="172"/>
                    </a:cubicBezTo>
                    <a:cubicBezTo>
                      <a:pt x="320" y="173"/>
                      <a:pt x="320" y="173"/>
                      <a:pt x="320" y="174"/>
                    </a:cubicBezTo>
                    <a:cubicBezTo>
                      <a:pt x="321" y="175"/>
                      <a:pt x="322" y="176"/>
                      <a:pt x="323" y="177"/>
                    </a:cubicBezTo>
                    <a:cubicBezTo>
                      <a:pt x="324" y="178"/>
                      <a:pt x="324" y="179"/>
                      <a:pt x="325" y="179"/>
                    </a:cubicBezTo>
                    <a:cubicBezTo>
                      <a:pt x="326" y="180"/>
                      <a:pt x="327" y="181"/>
                      <a:pt x="328" y="182"/>
                    </a:cubicBezTo>
                    <a:cubicBezTo>
                      <a:pt x="328" y="183"/>
                      <a:pt x="329" y="183"/>
                      <a:pt x="329" y="184"/>
                    </a:cubicBezTo>
                    <a:cubicBezTo>
                      <a:pt x="331" y="185"/>
                      <a:pt x="332" y="186"/>
                      <a:pt x="333" y="187"/>
                    </a:cubicBezTo>
                    <a:cubicBezTo>
                      <a:pt x="334" y="187"/>
                      <a:pt x="334" y="187"/>
                      <a:pt x="334" y="187"/>
                    </a:cubicBezTo>
                    <a:cubicBezTo>
                      <a:pt x="334" y="187"/>
                      <a:pt x="334" y="187"/>
                      <a:pt x="334" y="187"/>
                    </a:cubicBezTo>
                    <a:cubicBezTo>
                      <a:pt x="332" y="188"/>
                      <a:pt x="330" y="188"/>
                      <a:pt x="329" y="188"/>
                    </a:cubicBezTo>
                    <a:cubicBezTo>
                      <a:pt x="329" y="188"/>
                      <a:pt x="328" y="188"/>
                      <a:pt x="328" y="188"/>
                    </a:cubicBezTo>
                    <a:cubicBezTo>
                      <a:pt x="327" y="189"/>
                      <a:pt x="325" y="189"/>
                      <a:pt x="324" y="189"/>
                    </a:cubicBezTo>
                    <a:cubicBezTo>
                      <a:pt x="323" y="189"/>
                      <a:pt x="323" y="190"/>
                      <a:pt x="322" y="190"/>
                    </a:cubicBezTo>
                    <a:cubicBezTo>
                      <a:pt x="321" y="190"/>
                      <a:pt x="319" y="190"/>
                      <a:pt x="318" y="191"/>
                    </a:cubicBezTo>
                    <a:cubicBezTo>
                      <a:pt x="318" y="191"/>
                      <a:pt x="317" y="191"/>
                      <a:pt x="317" y="191"/>
                    </a:cubicBezTo>
                    <a:cubicBezTo>
                      <a:pt x="315" y="192"/>
                      <a:pt x="314" y="192"/>
                      <a:pt x="312" y="193"/>
                    </a:cubicBezTo>
                    <a:cubicBezTo>
                      <a:pt x="312" y="193"/>
                      <a:pt x="311" y="193"/>
                      <a:pt x="311" y="193"/>
                    </a:cubicBezTo>
                    <a:cubicBezTo>
                      <a:pt x="310" y="194"/>
                      <a:pt x="308" y="194"/>
                      <a:pt x="307" y="195"/>
                    </a:cubicBezTo>
                    <a:cubicBezTo>
                      <a:pt x="307" y="195"/>
                      <a:pt x="306" y="195"/>
                      <a:pt x="306" y="195"/>
                    </a:cubicBezTo>
                    <a:cubicBezTo>
                      <a:pt x="304" y="196"/>
                      <a:pt x="302" y="197"/>
                      <a:pt x="301" y="198"/>
                    </a:cubicBezTo>
                    <a:cubicBezTo>
                      <a:pt x="301" y="198"/>
                      <a:pt x="301" y="198"/>
                      <a:pt x="300" y="198"/>
                    </a:cubicBezTo>
                    <a:cubicBezTo>
                      <a:pt x="299" y="199"/>
                      <a:pt x="298" y="200"/>
                      <a:pt x="296" y="201"/>
                    </a:cubicBezTo>
                    <a:cubicBezTo>
                      <a:pt x="296" y="201"/>
                      <a:pt x="296" y="201"/>
                      <a:pt x="295" y="201"/>
                    </a:cubicBezTo>
                    <a:cubicBezTo>
                      <a:pt x="294" y="202"/>
                      <a:pt x="293" y="203"/>
                      <a:pt x="292" y="204"/>
                    </a:cubicBezTo>
                    <a:cubicBezTo>
                      <a:pt x="291" y="204"/>
                      <a:pt x="291" y="204"/>
                      <a:pt x="291" y="205"/>
                    </a:cubicBezTo>
                    <a:cubicBezTo>
                      <a:pt x="289" y="206"/>
                      <a:pt x="288" y="207"/>
                      <a:pt x="287" y="208"/>
                    </a:cubicBezTo>
                    <a:cubicBezTo>
                      <a:pt x="287" y="209"/>
                      <a:pt x="286" y="209"/>
                      <a:pt x="286" y="209"/>
                    </a:cubicBezTo>
                    <a:cubicBezTo>
                      <a:pt x="285" y="210"/>
                      <a:pt x="284" y="211"/>
                      <a:pt x="283" y="212"/>
                    </a:cubicBezTo>
                    <a:cubicBezTo>
                      <a:pt x="283" y="213"/>
                      <a:pt x="282" y="213"/>
                      <a:pt x="282" y="214"/>
                    </a:cubicBezTo>
                    <a:cubicBezTo>
                      <a:pt x="281" y="215"/>
                      <a:pt x="280" y="217"/>
                      <a:pt x="279" y="218"/>
                    </a:cubicBezTo>
                    <a:cubicBezTo>
                      <a:pt x="279" y="218"/>
                      <a:pt x="279" y="219"/>
                      <a:pt x="279" y="219"/>
                    </a:cubicBezTo>
                    <a:cubicBezTo>
                      <a:pt x="278" y="220"/>
                      <a:pt x="277" y="222"/>
                      <a:pt x="276" y="223"/>
                    </a:cubicBezTo>
                    <a:cubicBezTo>
                      <a:pt x="276" y="224"/>
                      <a:pt x="276" y="224"/>
                      <a:pt x="276" y="225"/>
                    </a:cubicBezTo>
                    <a:cubicBezTo>
                      <a:pt x="275" y="227"/>
                      <a:pt x="274" y="228"/>
                      <a:pt x="274" y="230"/>
                    </a:cubicBezTo>
                    <a:cubicBezTo>
                      <a:pt x="274" y="230"/>
                      <a:pt x="273" y="230"/>
                      <a:pt x="273" y="231"/>
                    </a:cubicBezTo>
                    <a:cubicBezTo>
                      <a:pt x="273" y="233"/>
                      <a:pt x="272" y="235"/>
                      <a:pt x="272" y="237"/>
                    </a:cubicBezTo>
                    <a:cubicBezTo>
                      <a:pt x="272" y="238"/>
                      <a:pt x="271" y="238"/>
                      <a:pt x="271" y="239"/>
                    </a:cubicBezTo>
                    <a:cubicBezTo>
                      <a:pt x="271" y="241"/>
                      <a:pt x="271" y="242"/>
                      <a:pt x="271" y="244"/>
                    </a:cubicBezTo>
                    <a:cubicBezTo>
                      <a:pt x="271" y="245"/>
                      <a:pt x="270" y="246"/>
                      <a:pt x="270" y="246"/>
                    </a:cubicBezTo>
                    <a:cubicBezTo>
                      <a:pt x="270" y="249"/>
                      <a:pt x="270" y="251"/>
                      <a:pt x="270" y="254"/>
                    </a:cubicBezTo>
                    <a:cubicBezTo>
                      <a:pt x="270" y="273"/>
                      <a:pt x="270" y="273"/>
                      <a:pt x="270" y="273"/>
                    </a:cubicBezTo>
                    <a:cubicBezTo>
                      <a:pt x="270" y="273"/>
                      <a:pt x="270" y="273"/>
                      <a:pt x="270" y="273"/>
                    </a:cubicBezTo>
                    <a:cubicBezTo>
                      <a:pt x="265" y="268"/>
                      <a:pt x="260" y="263"/>
                      <a:pt x="255" y="257"/>
                    </a:cubicBezTo>
                    <a:moveTo>
                      <a:pt x="368" y="179"/>
                    </a:moveTo>
                    <a:cubicBezTo>
                      <a:pt x="346" y="179"/>
                      <a:pt x="328" y="161"/>
                      <a:pt x="328" y="139"/>
                    </a:cubicBezTo>
                    <a:cubicBezTo>
                      <a:pt x="328" y="117"/>
                      <a:pt x="346" y="100"/>
                      <a:pt x="368" y="100"/>
                    </a:cubicBezTo>
                    <a:cubicBezTo>
                      <a:pt x="389" y="100"/>
                      <a:pt x="407" y="117"/>
                      <a:pt x="407" y="139"/>
                    </a:cubicBezTo>
                    <a:cubicBezTo>
                      <a:pt x="407" y="161"/>
                      <a:pt x="389" y="179"/>
                      <a:pt x="368" y="179"/>
                    </a:cubicBezTo>
                    <a:moveTo>
                      <a:pt x="356" y="310"/>
                    </a:moveTo>
                    <a:cubicBezTo>
                      <a:pt x="353" y="310"/>
                      <a:pt x="351" y="309"/>
                      <a:pt x="348" y="309"/>
                    </a:cubicBezTo>
                    <a:cubicBezTo>
                      <a:pt x="348" y="309"/>
                      <a:pt x="347" y="309"/>
                      <a:pt x="346" y="309"/>
                    </a:cubicBezTo>
                    <a:cubicBezTo>
                      <a:pt x="343" y="308"/>
                      <a:pt x="340" y="308"/>
                      <a:pt x="338" y="307"/>
                    </a:cubicBezTo>
                    <a:cubicBezTo>
                      <a:pt x="337" y="307"/>
                      <a:pt x="336" y="307"/>
                      <a:pt x="335" y="306"/>
                    </a:cubicBezTo>
                    <a:cubicBezTo>
                      <a:pt x="333" y="306"/>
                      <a:pt x="331" y="305"/>
                      <a:pt x="329" y="305"/>
                    </a:cubicBezTo>
                    <a:cubicBezTo>
                      <a:pt x="328" y="305"/>
                      <a:pt x="326" y="304"/>
                      <a:pt x="325" y="304"/>
                    </a:cubicBezTo>
                    <a:cubicBezTo>
                      <a:pt x="323" y="303"/>
                      <a:pt x="320" y="302"/>
                      <a:pt x="318" y="301"/>
                    </a:cubicBezTo>
                    <a:cubicBezTo>
                      <a:pt x="317" y="301"/>
                      <a:pt x="316" y="301"/>
                      <a:pt x="315" y="300"/>
                    </a:cubicBezTo>
                    <a:cubicBezTo>
                      <a:pt x="313" y="300"/>
                      <a:pt x="311" y="299"/>
                      <a:pt x="309" y="298"/>
                    </a:cubicBezTo>
                    <a:cubicBezTo>
                      <a:pt x="308" y="298"/>
                      <a:pt x="307" y="297"/>
                      <a:pt x="306" y="296"/>
                    </a:cubicBezTo>
                    <a:cubicBezTo>
                      <a:pt x="304" y="296"/>
                      <a:pt x="302" y="295"/>
                      <a:pt x="300" y="294"/>
                    </a:cubicBezTo>
                    <a:cubicBezTo>
                      <a:pt x="299" y="293"/>
                      <a:pt x="297" y="292"/>
                      <a:pt x="296" y="291"/>
                    </a:cubicBezTo>
                    <a:cubicBezTo>
                      <a:pt x="294" y="290"/>
                      <a:pt x="293" y="289"/>
                      <a:pt x="291" y="288"/>
                    </a:cubicBezTo>
                    <a:cubicBezTo>
                      <a:pt x="290" y="288"/>
                      <a:pt x="290" y="288"/>
                      <a:pt x="289" y="287"/>
                    </a:cubicBezTo>
                    <a:cubicBezTo>
                      <a:pt x="289" y="287"/>
                      <a:pt x="289" y="287"/>
                      <a:pt x="289" y="287"/>
                    </a:cubicBezTo>
                    <a:cubicBezTo>
                      <a:pt x="289" y="254"/>
                      <a:pt x="289" y="254"/>
                      <a:pt x="289" y="254"/>
                    </a:cubicBezTo>
                    <a:cubicBezTo>
                      <a:pt x="289" y="219"/>
                      <a:pt x="312" y="205"/>
                      <a:pt x="368" y="205"/>
                    </a:cubicBezTo>
                    <a:cubicBezTo>
                      <a:pt x="423" y="205"/>
                      <a:pt x="446" y="219"/>
                      <a:pt x="446" y="254"/>
                    </a:cubicBezTo>
                    <a:cubicBezTo>
                      <a:pt x="446" y="287"/>
                      <a:pt x="446" y="287"/>
                      <a:pt x="446" y="287"/>
                    </a:cubicBezTo>
                    <a:cubicBezTo>
                      <a:pt x="446" y="287"/>
                      <a:pt x="446" y="287"/>
                      <a:pt x="446" y="287"/>
                    </a:cubicBezTo>
                    <a:cubicBezTo>
                      <a:pt x="445" y="288"/>
                      <a:pt x="445" y="288"/>
                      <a:pt x="444" y="288"/>
                    </a:cubicBezTo>
                    <a:cubicBezTo>
                      <a:pt x="443" y="289"/>
                      <a:pt x="441" y="290"/>
                      <a:pt x="439" y="291"/>
                    </a:cubicBezTo>
                    <a:cubicBezTo>
                      <a:pt x="438" y="292"/>
                      <a:pt x="436" y="293"/>
                      <a:pt x="435" y="294"/>
                    </a:cubicBezTo>
                    <a:cubicBezTo>
                      <a:pt x="433" y="295"/>
                      <a:pt x="431" y="296"/>
                      <a:pt x="429" y="296"/>
                    </a:cubicBezTo>
                    <a:cubicBezTo>
                      <a:pt x="428" y="297"/>
                      <a:pt x="427" y="298"/>
                      <a:pt x="426" y="298"/>
                    </a:cubicBezTo>
                    <a:cubicBezTo>
                      <a:pt x="424" y="299"/>
                      <a:pt x="422" y="300"/>
                      <a:pt x="420" y="300"/>
                    </a:cubicBezTo>
                    <a:cubicBezTo>
                      <a:pt x="419" y="301"/>
                      <a:pt x="419" y="301"/>
                      <a:pt x="418" y="301"/>
                    </a:cubicBezTo>
                    <a:cubicBezTo>
                      <a:pt x="415" y="302"/>
                      <a:pt x="412" y="303"/>
                      <a:pt x="410" y="304"/>
                    </a:cubicBezTo>
                    <a:cubicBezTo>
                      <a:pt x="409" y="304"/>
                      <a:pt x="408" y="305"/>
                      <a:pt x="407" y="305"/>
                    </a:cubicBezTo>
                    <a:cubicBezTo>
                      <a:pt x="404" y="305"/>
                      <a:pt x="402" y="306"/>
                      <a:pt x="400" y="306"/>
                    </a:cubicBezTo>
                    <a:cubicBezTo>
                      <a:pt x="399" y="307"/>
                      <a:pt x="399" y="307"/>
                      <a:pt x="398" y="307"/>
                    </a:cubicBezTo>
                    <a:cubicBezTo>
                      <a:pt x="395" y="308"/>
                      <a:pt x="392" y="308"/>
                      <a:pt x="389" y="309"/>
                    </a:cubicBezTo>
                    <a:cubicBezTo>
                      <a:pt x="388" y="309"/>
                      <a:pt x="387" y="309"/>
                      <a:pt x="387" y="309"/>
                    </a:cubicBezTo>
                    <a:cubicBezTo>
                      <a:pt x="384" y="309"/>
                      <a:pt x="382" y="310"/>
                      <a:pt x="380" y="310"/>
                    </a:cubicBezTo>
                    <a:cubicBezTo>
                      <a:pt x="379" y="310"/>
                      <a:pt x="378" y="310"/>
                      <a:pt x="377" y="310"/>
                    </a:cubicBezTo>
                    <a:cubicBezTo>
                      <a:pt x="374" y="310"/>
                      <a:pt x="371" y="310"/>
                      <a:pt x="368" y="310"/>
                    </a:cubicBezTo>
                    <a:cubicBezTo>
                      <a:pt x="364" y="310"/>
                      <a:pt x="361" y="310"/>
                      <a:pt x="358" y="310"/>
                    </a:cubicBezTo>
                    <a:cubicBezTo>
                      <a:pt x="357" y="310"/>
                      <a:pt x="357" y="310"/>
                      <a:pt x="356" y="310"/>
                    </a:cubicBezTo>
                    <a:moveTo>
                      <a:pt x="242" y="650"/>
                    </a:moveTo>
                    <a:cubicBezTo>
                      <a:pt x="240" y="651"/>
                      <a:pt x="238" y="652"/>
                      <a:pt x="237" y="653"/>
                    </a:cubicBezTo>
                    <a:cubicBezTo>
                      <a:pt x="235" y="654"/>
                      <a:pt x="234" y="654"/>
                      <a:pt x="232" y="655"/>
                    </a:cubicBezTo>
                    <a:cubicBezTo>
                      <a:pt x="231" y="656"/>
                      <a:pt x="229" y="657"/>
                      <a:pt x="227" y="658"/>
                    </a:cubicBezTo>
                    <a:cubicBezTo>
                      <a:pt x="226" y="658"/>
                      <a:pt x="225" y="659"/>
                      <a:pt x="223" y="659"/>
                    </a:cubicBezTo>
                    <a:cubicBezTo>
                      <a:pt x="222" y="660"/>
                      <a:pt x="220" y="661"/>
                      <a:pt x="218" y="662"/>
                    </a:cubicBezTo>
                    <a:cubicBezTo>
                      <a:pt x="217" y="662"/>
                      <a:pt x="216" y="662"/>
                      <a:pt x="215" y="663"/>
                    </a:cubicBezTo>
                    <a:cubicBezTo>
                      <a:pt x="213" y="664"/>
                      <a:pt x="210" y="665"/>
                      <a:pt x="207" y="665"/>
                    </a:cubicBezTo>
                    <a:cubicBezTo>
                      <a:pt x="206" y="666"/>
                      <a:pt x="205" y="666"/>
                      <a:pt x="204" y="666"/>
                    </a:cubicBezTo>
                    <a:cubicBezTo>
                      <a:pt x="202" y="667"/>
                      <a:pt x="200" y="667"/>
                      <a:pt x="198" y="668"/>
                    </a:cubicBezTo>
                    <a:cubicBezTo>
                      <a:pt x="197" y="668"/>
                      <a:pt x="196" y="668"/>
                      <a:pt x="195" y="669"/>
                    </a:cubicBezTo>
                    <a:cubicBezTo>
                      <a:pt x="192" y="669"/>
                      <a:pt x="189" y="670"/>
                      <a:pt x="187" y="670"/>
                    </a:cubicBezTo>
                    <a:cubicBezTo>
                      <a:pt x="186" y="670"/>
                      <a:pt x="185" y="670"/>
                      <a:pt x="184" y="670"/>
                    </a:cubicBezTo>
                    <a:cubicBezTo>
                      <a:pt x="182" y="671"/>
                      <a:pt x="179" y="671"/>
                      <a:pt x="177" y="671"/>
                    </a:cubicBezTo>
                    <a:cubicBezTo>
                      <a:pt x="176" y="671"/>
                      <a:pt x="175" y="671"/>
                      <a:pt x="174" y="671"/>
                    </a:cubicBezTo>
                    <a:cubicBezTo>
                      <a:pt x="171" y="672"/>
                      <a:pt x="168" y="672"/>
                      <a:pt x="165" y="672"/>
                    </a:cubicBezTo>
                    <a:cubicBezTo>
                      <a:pt x="162" y="672"/>
                      <a:pt x="159" y="672"/>
                      <a:pt x="156" y="671"/>
                    </a:cubicBezTo>
                    <a:cubicBezTo>
                      <a:pt x="155" y="671"/>
                      <a:pt x="154" y="671"/>
                      <a:pt x="153" y="671"/>
                    </a:cubicBezTo>
                    <a:cubicBezTo>
                      <a:pt x="151" y="671"/>
                      <a:pt x="148" y="671"/>
                      <a:pt x="146" y="670"/>
                    </a:cubicBezTo>
                    <a:cubicBezTo>
                      <a:pt x="145" y="670"/>
                      <a:pt x="144" y="670"/>
                      <a:pt x="144" y="670"/>
                    </a:cubicBezTo>
                    <a:cubicBezTo>
                      <a:pt x="141" y="670"/>
                      <a:pt x="138" y="669"/>
                      <a:pt x="135" y="669"/>
                    </a:cubicBezTo>
                    <a:cubicBezTo>
                      <a:pt x="134" y="668"/>
                      <a:pt x="133" y="668"/>
                      <a:pt x="132" y="668"/>
                    </a:cubicBezTo>
                    <a:cubicBezTo>
                      <a:pt x="130" y="667"/>
                      <a:pt x="128" y="667"/>
                      <a:pt x="126" y="666"/>
                    </a:cubicBezTo>
                    <a:cubicBezTo>
                      <a:pt x="125" y="666"/>
                      <a:pt x="124" y="666"/>
                      <a:pt x="123" y="665"/>
                    </a:cubicBezTo>
                    <a:cubicBezTo>
                      <a:pt x="120" y="665"/>
                      <a:pt x="118" y="664"/>
                      <a:pt x="115" y="663"/>
                    </a:cubicBezTo>
                    <a:cubicBezTo>
                      <a:pt x="114" y="662"/>
                      <a:pt x="113" y="662"/>
                      <a:pt x="112" y="662"/>
                    </a:cubicBezTo>
                    <a:cubicBezTo>
                      <a:pt x="110" y="661"/>
                      <a:pt x="109" y="660"/>
                      <a:pt x="107" y="659"/>
                    </a:cubicBezTo>
                    <a:cubicBezTo>
                      <a:pt x="106" y="659"/>
                      <a:pt x="104" y="658"/>
                      <a:pt x="103" y="658"/>
                    </a:cubicBezTo>
                    <a:cubicBezTo>
                      <a:pt x="101" y="657"/>
                      <a:pt x="100" y="656"/>
                      <a:pt x="98" y="655"/>
                    </a:cubicBezTo>
                    <a:cubicBezTo>
                      <a:pt x="96" y="654"/>
                      <a:pt x="95" y="654"/>
                      <a:pt x="93" y="653"/>
                    </a:cubicBezTo>
                    <a:cubicBezTo>
                      <a:pt x="92" y="652"/>
                      <a:pt x="90" y="651"/>
                      <a:pt x="89" y="650"/>
                    </a:cubicBezTo>
                    <a:cubicBezTo>
                      <a:pt x="88" y="649"/>
                      <a:pt x="87" y="649"/>
                      <a:pt x="87" y="649"/>
                    </a:cubicBezTo>
                    <a:cubicBezTo>
                      <a:pt x="87" y="649"/>
                      <a:pt x="87" y="649"/>
                      <a:pt x="87" y="649"/>
                    </a:cubicBezTo>
                    <a:cubicBezTo>
                      <a:pt x="87" y="616"/>
                      <a:pt x="87" y="616"/>
                      <a:pt x="87" y="616"/>
                    </a:cubicBezTo>
                    <a:cubicBezTo>
                      <a:pt x="87" y="580"/>
                      <a:pt x="109" y="566"/>
                      <a:pt x="165" y="566"/>
                    </a:cubicBezTo>
                    <a:cubicBezTo>
                      <a:pt x="221" y="566"/>
                      <a:pt x="243" y="580"/>
                      <a:pt x="243" y="616"/>
                    </a:cubicBezTo>
                    <a:cubicBezTo>
                      <a:pt x="243" y="649"/>
                      <a:pt x="243" y="649"/>
                      <a:pt x="243" y="649"/>
                    </a:cubicBezTo>
                    <a:cubicBezTo>
                      <a:pt x="243" y="649"/>
                      <a:pt x="243" y="649"/>
                      <a:pt x="243" y="649"/>
                    </a:cubicBezTo>
                    <a:cubicBezTo>
                      <a:pt x="243" y="649"/>
                      <a:pt x="242" y="649"/>
                      <a:pt x="242" y="650"/>
                    </a:cubicBezTo>
                    <a:moveTo>
                      <a:pt x="165" y="540"/>
                    </a:moveTo>
                    <a:cubicBezTo>
                      <a:pt x="143" y="540"/>
                      <a:pt x="126" y="522"/>
                      <a:pt x="126" y="501"/>
                    </a:cubicBezTo>
                    <a:cubicBezTo>
                      <a:pt x="126" y="479"/>
                      <a:pt x="143" y="461"/>
                      <a:pt x="165" y="461"/>
                    </a:cubicBezTo>
                    <a:cubicBezTo>
                      <a:pt x="187" y="461"/>
                      <a:pt x="205" y="479"/>
                      <a:pt x="205" y="501"/>
                    </a:cubicBezTo>
                    <a:cubicBezTo>
                      <a:pt x="205" y="522"/>
                      <a:pt x="187" y="540"/>
                      <a:pt x="165" y="540"/>
                    </a:cubicBezTo>
                    <a:moveTo>
                      <a:pt x="310" y="534"/>
                    </a:moveTo>
                    <a:cubicBezTo>
                      <a:pt x="310" y="534"/>
                      <a:pt x="310" y="535"/>
                      <a:pt x="310" y="535"/>
                    </a:cubicBezTo>
                    <a:cubicBezTo>
                      <a:pt x="310" y="537"/>
                      <a:pt x="310" y="539"/>
                      <a:pt x="310" y="542"/>
                    </a:cubicBezTo>
                    <a:cubicBezTo>
                      <a:pt x="310" y="542"/>
                      <a:pt x="310" y="542"/>
                      <a:pt x="310" y="542"/>
                    </a:cubicBezTo>
                    <a:cubicBezTo>
                      <a:pt x="309" y="545"/>
                      <a:pt x="309" y="547"/>
                      <a:pt x="309" y="549"/>
                    </a:cubicBezTo>
                    <a:cubicBezTo>
                      <a:pt x="309" y="549"/>
                      <a:pt x="309" y="549"/>
                      <a:pt x="309" y="550"/>
                    </a:cubicBezTo>
                    <a:cubicBezTo>
                      <a:pt x="308" y="552"/>
                      <a:pt x="308" y="554"/>
                      <a:pt x="307" y="557"/>
                    </a:cubicBezTo>
                    <a:cubicBezTo>
                      <a:pt x="307" y="557"/>
                      <a:pt x="307" y="557"/>
                      <a:pt x="307" y="557"/>
                    </a:cubicBezTo>
                    <a:cubicBezTo>
                      <a:pt x="307" y="559"/>
                      <a:pt x="306" y="562"/>
                      <a:pt x="306" y="564"/>
                    </a:cubicBezTo>
                    <a:cubicBezTo>
                      <a:pt x="306" y="564"/>
                      <a:pt x="305" y="564"/>
                      <a:pt x="305" y="564"/>
                    </a:cubicBezTo>
                    <a:cubicBezTo>
                      <a:pt x="305" y="567"/>
                      <a:pt x="304" y="569"/>
                      <a:pt x="303" y="571"/>
                    </a:cubicBezTo>
                    <a:cubicBezTo>
                      <a:pt x="303" y="571"/>
                      <a:pt x="303" y="572"/>
                      <a:pt x="303" y="572"/>
                    </a:cubicBezTo>
                    <a:cubicBezTo>
                      <a:pt x="302" y="574"/>
                      <a:pt x="302" y="576"/>
                      <a:pt x="301" y="578"/>
                    </a:cubicBezTo>
                    <a:cubicBezTo>
                      <a:pt x="301" y="578"/>
                      <a:pt x="301" y="579"/>
                      <a:pt x="301" y="579"/>
                    </a:cubicBezTo>
                    <a:cubicBezTo>
                      <a:pt x="300" y="581"/>
                      <a:pt x="299" y="583"/>
                      <a:pt x="298" y="585"/>
                    </a:cubicBezTo>
                    <a:cubicBezTo>
                      <a:pt x="298" y="585"/>
                      <a:pt x="298" y="586"/>
                      <a:pt x="297" y="586"/>
                    </a:cubicBezTo>
                    <a:cubicBezTo>
                      <a:pt x="297" y="588"/>
                      <a:pt x="296" y="590"/>
                      <a:pt x="295" y="591"/>
                    </a:cubicBezTo>
                    <a:cubicBezTo>
                      <a:pt x="295" y="592"/>
                      <a:pt x="294" y="593"/>
                      <a:pt x="294" y="593"/>
                    </a:cubicBezTo>
                    <a:cubicBezTo>
                      <a:pt x="293" y="595"/>
                      <a:pt x="293" y="596"/>
                      <a:pt x="292" y="597"/>
                    </a:cubicBezTo>
                    <a:cubicBezTo>
                      <a:pt x="291" y="598"/>
                      <a:pt x="291" y="599"/>
                      <a:pt x="290" y="600"/>
                    </a:cubicBezTo>
                    <a:cubicBezTo>
                      <a:pt x="290" y="601"/>
                      <a:pt x="289" y="602"/>
                      <a:pt x="288" y="603"/>
                    </a:cubicBezTo>
                    <a:cubicBezTo>
                      <a:pt x="288" y="604"/>
                      <a:pt x="287" y="605"/>
                      <a:pt x="286" y="607"/>
                    </a:cubicBezTo>
                    <a:cubicBezTo>
                      <a:pt x="286" y="607"/>
                      <a:pt x="285" y="608"/>
                      <a:pt x="285" y="609"/>
                    </a:cubicBezTo>
                    <a:cubicBezTo>
                      <a:pt x="284" y="610"/>
                      <a:pt x="283" y="611"/>
                      <a:pt x="282" y="613"/>
                    </a:cubicBezTo>
                    <a:cubicBezTo>
                      <a:pt x="282" y="613"/>
                      <a:pt x="281" y="614"/>
                      <a:pt x="281" y="614"/>
                    </a:cubicBezTo>
                    <a:cubicBezTo>
                      <a:pt x="280" y="616"/>
                      <a:pt x="279" y="617"/>
                      <a:pt x="277" y="619"/>
                    </a:cubicBezTo>
                    <a:cubicBezTo>
                      <a:pt x="277" y="619"/>
                      <a:pt x="277" y="619"/>
                      <a:pt x="277" y="619"/>
                    </a:cubicBezTo>
                    <a:cubicBezTo>
                      <a:pt x="273" y="624"/>
                      <a:pt x="268" y="629"/>
                      <a:pt x="263" y="634"/>
                    </a:cubicBezTo>
                    <a:cubicBezTo>
                      <a:pt x="263" y="634"/>
                      <a:pt x="263" y="634"/>
                      <a:pt x="263" y="634"/>
                    </a:cubicBezTo>
                    <a:cubicBezTo>
                      <a:pt x="263" y="616"/>
                      <a:pt x="263" y="616"/>
                      <a:pt x="263" y="616"/>
                    </a:cubicBezTo>
                    <a:cubicBezTo>
                      <a:pt x="263" y="613"/>
                      <a:pt x="263" y="610"/>
                      <a:pt x="262" y="608"/>
                    </a:cubicBezTo>
                    <a:cubicBezTo>
                      <a:pt x="262" y="607"/>
                      <a:pt x="262" y="606"/>
                      <a:pt x="262" y="606"/>
                    </a:cubicBezTo>
                    <a:cubicBezTo>
                      <a:pt x="262" y="604"/>
                      <a:pt x="262" y="602"/>
                      <a:pt x="261" y="600"/>
                    </a:cubicBezTo>
                    <a:cubicBezTo>
                      <a:pt x="261" y="600"/>
                      <a:pt x="261" y="599"/>
                      <a:pt x="261" y="599"/>
                    </a:cubicBezTo>
                    <a:cubicBezTo>
                      <a:pt x="261" y="596"/>
                      <a:pt x="260" y="594"/>
                      <a:pt x="259" y="592"/>
                    </a:cubicBezTo>
                    <a:cubicBezTo>
                      <a:pt x="259" y="592"/>
                      <a:pt x="259" y="591"/>
                      <a:pt x="259" y="591"/>
                    </a:cubicBezTo>
                    <a:cubicBezTo>
                      <a:pt x="258" y="589"/>
                      <a:pt x="258" y="588"/>
                      <a:pt x="257" y="586"/>
                    </a:cubicBezTo>
                    <a:cubicBezTo>
                      <a:pt x="257" y="586"/>
                      <a:pt x="257" y="585"/>
                      <a:pt x="256" y="585"/>
                    </a:cubicBezTo>
                    <a:cubicBezTo>
                      <a:pt x="256" y="583"/>
                      <a:pt x="255" y="582"/>
                      <a:pt x="254" y="580"/>
                    </a:cubicBezTo>
                    <a:cubicBezTo>
                      <a:pt x="254" y="580"/>
                      <a:pt x="254" y="580"/>
                      <a:pt x="254" y="580"/>
                    </a:cubicBezTo>
                    <a:cubicBezTo>
                      <a:pt x="253" y="578"/>
                      <a:pt x="252" y="577"/>
                      <a:pt x="251" y="575"/>
                    </a:cubicBezTo>
                    <a:cubicBezTo>
                      <a:pt x="250" y="575"/>
                      <a:pt x="250" y="574"/>
                      <a:pt x="250" y="574"/>
                    </a:cubicBezTo>
                    <a:cubicBezTo>
                      <a:pt x="249" y="573"/>
                      <a:pt x="248" y="572"/>
                      <a:pt x="247" y="571"/>
                    </a:cubicBezTo>
                    <a:cubicBezTo>
                      <a:pt x="246" y="570"/>
                      <a:pt x="246" y="570"/>
                      <a:pt x="246" y="570"/>
                    </a:cubicBezTo>
                    <a:cubicBezTo>
                      <a:pt x="245" y="568"/>
                      <a:pt x="243" y="567"/>
                      <a:pt x="242" y="566"/>
                    </a:cubicBezTo>
                    <a:cubicBezTo>
                      <a:pt x="242" y="566"/>
                      <a:pt x="241" y="566"/>
                      <a:pt x="241" y="565"/>
                    </a:cubicBezTo>
                    <a:cubicBezTo>
                      <a:pt x="240" y="564"/>
                      <a:pt x="239" y="564"/>
                      <a:pt x="238" y="563"/>
                    </a:cubicBezTo>
                    <a:cubicBezTo>
                      <a:pt x="237" y="562"/>
                      <a:pt x="237" y="562"/>
                      <a:pt x="236" y="562"/>
                    </a:cubicBezTo>
                    <a:cubicBezTo>
                      <a:pt x="235" y="561"/>
                      <a:pt x="234" y="560"/>
                      <a:pt x="232" y="559"/>
                    </a:cubicBezTo>
                    <a:cubicBezTo>
                      <a:pt x="232" y="559"/>
                      <a:pt x="232" y="559"/>
                      <a:pt x="232" y="559"/>
                    </a:cubicBezTo>
                    <a:cubicBezTo>
                      <a:pt x="230" y="558"/>
                      <a:pt x="229" y="558"/>
                      <a:pt x="227" y="557"/>
                    </a:cubicBezTo>
                    <a:cubicBezTo>
                      <a:pt x="227" y="557"/>
                      <a:pt x="226" y="556"/>
                      <a:pt x="226" y="556"/>
                    </a:cubicBezTo>
                    <a:cubicBezTo>
                      <a:pt x="224" y="556"/>
                      <a:pt x="223" y="555"/>
                      <a:pt x="222" y="555"/>
                    </a:cubicBezTo>
                    <a:cubicBezTo>
                      <a:pt x="221" y="554"/>
                      <a:pt x="221" y="554"/>
                      <a:pt x="221" y="554"/>
                    </a:cubicBezTo>
                    <a:cubicBezTo>
                      <a:pt x="219" y="554"/>
                      <a:pt x="217" y="553"/>
                      <a:pt x="216" y="553"/>
                    </a:cubicBezTo>
                    <a:cubicBezTo>
                      <a:pt x="215" y="552"/>
                      <a:pt x="215" y="552"/>
                      <a:pt x="215" y="552"/>
                    </a:cubicBezTo>
                    <a:cubicBezTo>
                      <a:pt x="213" y="552"/>
                      <a:pt x="212" y="551"/>
                      <a:pt x="210" y="551"/>
                    </a:cubicBezTo>
                    <a:cubicBezTo>
                      <a:pt x="210" y="551"/>
                      <a:pt x="209" y="551"/>
                      <a:pt x="209" y="551"/>
                    </a:cubicBezTo>
                    <a:cubicBezTo>
                      <a:pt x="208" y="550"/>
                      <a:pt x="206" y="550"/>
                      <a:pt x="205" y="550"/>
                    </a:cubicBezTo>
                    <a:cubicBezTo>
                      <a:pt x="204" y="550"/>
                      <a:pt x="204" y="550"/>
                      <a:pt x="204" y="550"/>
                    </a:cubicBezTo>
                    <a:cubicBezTo>
                      <a:pt x="202" y="549"/>
                      <a:pt x="200" y="549"/>
                      <a:pt x="199" y="549"/>
                    </a:cubicBezTo>
                    <a:cubicBezTo>
                      <a:pt x="199" y="549"/>
                      <a:pt x="199" y="549"/>
                      <a:pt x="198" y="549"/>
                    </a:cubicBezTo>
                    <a:cubicBezTo>
                      <a:pt x="199" y="549"/>
                      <a:pt x="199" y="548"/>
                      <a:pt x="199" y="548"/>
                    </a:cubicBezTo>
                    <a:cubicBezTo>
                      <a:pt x="201" y="547"/>
                      <a:pt x="202" y="546"/>
                      <a:pt x="203" y="545"/>
                    </a:cubicBezTo>
                    <a:cubicBezTo>
                      <a:pt x="204" y="544"/>
                      <a:pt x="204" y="544"/>
                      <a:pt x="205" y="543"/>
                    </a:cubicBezTo>
                    <a:cubicBezTo>
                      <a:pt x="206" y="543"/>
                      <a:pt x="207" y="542"/>
                      <a:pt x="208" y="540"/>
                    </a:cubicBezTo>
                    <a:cubicBezTo>
                      <a:pt x="208" y="540"/>
                      <a:pt x="209" y="539"/>
                      <a:pt x="209" y="539"/>
                    </a:cubicBezTo>
                    <a:cubicBezTo>
                      <a:pt x="210" y="538"/>
                      <a:pt x="211" y="536"/>
                      <a:pt x="212" y="535"/>
                    </a:cubicBezTo>
                    <a:cubicBezTo>
                      <a:pt x="213" y="535"/>
                      <a:pt x="213" y="534"/>
                      <a:pt x="213" y="534"/>
                    </a:cubicBezTo>
                    <a:cubicBezTo>
                      <a:pt x="215" y="532"/>
                      <a:pt x="216" y="530"/>
                      <a:pt x="217" y="528"/>
                    </a:cubicBezTo>
                    <a:cubicBezTo>
                      <a:pt x="217" y="528"/>
                      <a:pt x="217" y="528"/>
                      <a:pt x="217" y="527"/>
                    </a:cubicBezTo>
                    <a:cubicBezTo>
                      <a:pt x="218" y="526"/>
                      <a:pt x="219" y="524"/>
                      <a:pt x="219" y="522"/>
                    </a:cubicBezTo>
                    <a:cubicBezTo>
                      <a:pt x="220" y="522"/>
                      <a:pt x="220" y="521"/>
                      <a:pt x="220" y="520"/>
                    </a:cubicBezTo>
                    <a:cubicBezTo>
                      <a:pt x="221" y="519"/>
                      <a:pt x="221" y="518"/>
                      <a:pt x="222" y="516"/>
                    </a:cubicBezTo>
                    <a:cubicBezTo>
                      <a:pt x="222" y="515"/>
                      <a:pt x="222" y="515"/>
                      <a:pt x="222" y="514"/>
                    </a:cubicBezTo>
                    <a:cubicBezTo>
                      <a:pt x="223" y="512"/>
                      <a:pt x="223" y="511"/>
                      <a:pt x="223" y="509"/>
                    </a:cubicBezTo>
                    <a:cubicBezTo>
                      <a:pt x="223" y="509"/>
                      <a:pt x="223" y="508"/>
                      <a:pt x="223" y="507"/>
                    </a:cubicBezTo>
                    <a:cubicBezTo>
                      <a:pt x="224" y="505"/>
                      <a:pt x="224" y="503"/>
                      <a:pt x="224" y="501"/>
                    </a:cubicBezTo>
                    <a:cubicBezTo>
                      <a:pt x="224" y="468"/>
                      <a:pt x="197" y="442"/>
                      <a:pt x="165" y="442"/>
                    </a:cubicBezTo>
                    <a:cubicBezTo>
                      <a:pt x="133" y="442"/>
                      <a:pt x="106" y="468"/>
                      <a:pt x="106" y="501"/>
                    </a:cubicBezTo>
                    <a:cubicBezTo>
                      <a:pt x="106" y="503"/>
                      <a:pt x="107" y="505"/>
                      <a:pt x="107" y="507"/>
                    </a:cubicBezTo>
                    <a:cubicBezTo>
                      <a:pt x="107" y="508"/>
                      <a:pt x="107" y="509"/>
                      <a:pt x="107" y="509"/>
                    </a:cubicBezTo>
                    <a:cubicBezTo>
                      <a:pt x="107" y="511"/>
                      <a:pt x="108" y="512"/>
                      <a:pt x="108" y="514"/>
                    </a:cubicBezTo>
                    <a:cubicBezTo>
                      <a:pt x="108" y="515"/>
                      <a:pt x="108" y="515"/>
                      <a:pt x="109" y="516"/>
                    </a:cubicBezTo>
                    <a:cubicBezTo>
                      <a:pt x="109" y="518"/>
                      <a:pt x="110" y="519"/>
                      <a:pt x="110" y="520"/>
                    </a:cubicBezTo>
                    <a:cubicBezTo>
                      <a:pt x="110" y="521"/>
                      <a:pt x="110" y="522"/>
                      <a:pt x="111" y="522"/>
                    </a:cubicBezTo>
                    <a:cubicBezTo>
                      <a:pt x="111" y="524"/>
                      <a:pt x="112" y="526"/>
                      <a:pt x="113" y="527"/>
                    </a:cubicBezTo>
                    <a:cubicBezTo>
                      <a:pt x="113" y="528"/>
                      <a:pt x="113" y="528"/>
                      <a:pt x="113" y="528"/>
                    </a:cubicBezTo>
                    <a:cubicBezTo>
                      <a:pt x="114" y="530"/>
                      <a:pt x="116" y="532"/>
                      <a:pt x="117" y="534"/>
                    </a:cubicBezTo>
                    <a:cubicBezTo>
                      <a:pt x="117" y="534"/>
                      <a:pt x="118" y="535"/>
                      <a:pt x="118" y="535"/>
                    </a:cubicBezTo>
                    <a:cubicBezTo>
                      <a:pt x="119" y="536"/>
                      <a:pt x="120" y="538"/>
                      <a:pt x="121" y="539"/>
                    </a:cubicBezTo>
                    <a:cubicBezTo>
                      <a:pt x="121" y="539"/>
                      <a:pt x="122" y="540"/>
                      <a:pt x="122" y="540"/>
                    </a:cubicBezTo>
                    <a:cubicBezTo>
                      <a:pt x="123" y="542"/>
                      <a:pt x="124" y="543"/>
                      <a:pt x="125" y="543"/>
                    </a:cubicBezTo>
                    <a:cubicBezTo>
                      <a:pt x="126" y="544"/>
                      <a:pt x="126" y="544"/>
                      <a:pt x="127" y="545"/>
                    </a:cubicBezTo>
                    <a:cubicBezTo>
                      <a:pt x="128" y="546"/>
                      <a:pt x="129" y="547"/>
                      <a:pt x="131" y="548"/>
                    </a:cubicBezTo>
                    <a:cubicBezTo>
                      <a:pt x="131" y="548"/>
                      <a:pt x="131" y="549"/>
                      <a:pt x="132" y="549"/>
                    </a:cubicBezTo>
                    <a:cubicBezTo>
                      <a:pt x="132" y="549"/>
                      <a:pt x="132" y="549"/>
                      <a:pt x="131" y="549"/>
                    </a:cubicBezTo>
                    <a:cubicBezTo>
                      <a:pt x="130" y="549"/>
                      <a:pt x="128" y="549"/>
                      <a:pt x="126" y="550"/>
                    </a:cubicBezTo>
                    <a:cubicBezTo>
                      <a:pt x="126" y="550"/>
                      <a:pt x="126" y="550"/>
                      <a:pt x="126" y="550"/>
                    </a:cubicBezTo>
                    <a:cubicBezTo>
                      <a:pt x="124" y="550"/>
                      <a:pt x="123" y="550"/>
                      <a:pt x="121" y="551"/>
                    </a:cubicBezTo>
                    <a:cubicBezTo>
                      <a:pt x="121" y="551"/>
                      <a:pt x="120" y="551"/>
                      <a:pt x="120" y="551"/>
                    </a:cubicBezTo>
                    <a:cubicBezTo>
                      <a:pt x="118" y="551"/>
                      <a:pt x="117" y="552"/>
                      <a:pt x="115" y="552"/>
                    </a:cubicBezTo>
                    <a:cubicBezTo>
                      <a:pt x="115" y="552"/>
                      <a:pt x="115" y="552"/>
                      <a:pt x="115" y="553"/>
                    </a:cubicBezTo>
                    <a:cubicBezTo>
                      <a:pt x="113" y="553"/>
                      <a:pt x="111" y="554"/>
                      <a:pt x="110" y="554"/>
                    </a:cubicBezTo>
                    <a:cubicBezTo>
                      <a:pt x="109" y="554"/>
                      <a:pt x="109" y="554"/>
                      <a:pt x="108" y="555"/>
                    </a:cubicBezTo>
                    <a:cubicBezTo>
                      <a:pt x="107" y="555"/>
                      <a:pt x="106" y="556"/>
                      <a:pt x="105" y="556"/>
                    </a:cubicBezTo>
                    <a:cubicBezTo>
                      <a:pt x="104" y="556"/>
                      <a:pt x="104" y="557"/>
                      <a:pt x="103" y="557"/>
                    </a:cubicBezTo>
                    <a:cubicBezTo>
                      <a:pt x="102" y="558"/>
                      <a:pt x="100" y="558"/>
                      <a:pt x="98" y="559"/>
                    </a:cubicBezTo>
                    <a:cubicBezTo>
                      <a:pt x="98" y="559"/>
                      <a:pt x="98" y="559"/>
                      <a:pt x="98" y="559"/>
                    </a:cubicBezTo>
                    <a:cubicBezTo>
                      <a:pt x="97" y="560"/>
                      <a:pt x="95" y="561"/>
                      <a:pt x="94" y="562"/>
                    </a:cubicBezTo>
                    <a:cubicBezTo>
                      <a:pt x="93" y="562"/>
                      <a:pt x="93" y="562"/>
                      <a:pt x="93" y="563"/>
                    </a:cubicBezTo>
                    <a:cubicBezTo>
                      <a:pt x="91" y="564"/>
                      <a:pt x="90" y="564"/>
                      <a:pt x="89" y="565"/>
                    </a:cubicBezTo>
                    <a:cubicBezTo>
                      <a:pt x="89" y="566"/>
                      <a:pt x="89" y="566"/>
                      <a:pt x="88" y="566"/>
                    </a:cubicBezTo>
                    <a:cubicBezTo>
                      <a:pt x="87" y="567"/>
                      <a:pt x="86" y="568"/>
                      <a:pt x="84" y="570"/>
                    </a:cubicBezTo>
                    <a:cubicBezTo>
                      <a:pt x="84" y="570"/>
                      <a:pt x="84" y="570"/>
                      <a:pt x="83" y="571"/>
                    </a:cubicBezTo>
                    <a:cubicBezTo>
                      <a:pt x="82" y="572"/>
                      <a:pt x="82" y="573"/>
                      <a:pt x="81" y="574"/>
                    </a:cubicBezTo>
                    <a:cubicBezTo>
                      <a:pt x="80" y="574"/>
                      <a:pt x="80" y="575"/>
                      <a:pt x="80" y="575"/>
                    </a:cubicBezTo>
                    <a:cubicBezTo>
                      <a:pt x="79" y="577"/>
                      <a:pt x="77" y="578"/>
                      <a:pt x="76" y="580"/>
                    </a:cubicBezTo>
                    <a:cubicBezTo>
                      <a:pt x="76" y="580"/>
                      <a:pt x="76" y="580"/>
                      <a:pt x="76" y="580"/>
                    </a:cubicBezTo>
                    <a:cubicBezTo>
                      <a:pt x="75" y="582"/>
                      <a:pt x="75" y="583"/>
                      <a:pt x="74" y="585"/>
                    </a:cubicBezTo>
                    <a:cubicBezTo>
                      <a:pt x="74" y="585"/>
                      <a:pt x="73" y="586"/>
                      <a:pt x="73" y="586"/>
                    </a:cubicBezTo>
                    <a:cubicBezTo>
                      <a:pt x="72" y="588"/>
                      <a:pt x="72" y="589"/>
                      <a:pt x="71" y="591"/>
                    </a:cubicBezTo>
                    <a:cubicBezTo>
                      <a:pt x="71" y="591"/>
                      <a:pt x="71" y="592"/>
                      <a:pt x="71" y="592"/>
                    </a:cubicBezTo>
                    <a:cubicBezTo>
                      <a:pt x="70" y="594"/>
                      <a:pt x="70" y="596"/>
                      <a:pt x="69" y="599"/>
                    </a:cubicBezTo>
                    <a:cubicBezTo>
                      <a:pt x="69" y="599"/>
                      <a:pt x="69" y="600"/>
                      <a:pt x="69" y="600"/>
                    </a:cubicBezTo>
                    <a:cubicBezTo>
                      <a:pt x="69" y="602"/>
                      <a:pt x="68" y="604"/>
                      <a:pt x="68" y="606"/>
                    </a:cubicBezTo>
                    <a:cubicBezTo>
                      <a:pt x="68" y="606"/>
                      <a:pt x="68" y="607"/>
                      <a:pt x="68" y="608"/>
                    </a:cubicBezTo>
                    <a:cubicBezTo>
                      <a:pt x="68" y="610"/>
                      <a:pt x="68" y="613"/>
                      <a:pt x="68" y="616"/>
                    </a:cubicBezTo>
                    <a:cubicBezTo>
                      <a:pt x="68" y="634"/>
                      <a:pt x="68" y="634"/>
                      <a:pt x="68" y="634"/>
                    </a:cubicBezTo>
                    <a:cubicBezTo>
                      <a:pt x="68" y="634"/>
                      <a:pt x="68" y="634"/>
                      <a:pt x="68" y="634"/>
                    </a:cubicBezTo>
                    <a:cubicBezTo>
                      <a:pt x="62" y="629"/>
                      <a:pt x="57" y="624"/>
                      <a:pt x="53" y="619"/>
                    </a:cubicBezTo>
                    <a:cubicBezTo>
                      <a:pt x="53" y="619"/>
                      <a:pt x="53" y="619"/>
                      <a:pt x="53" y="619"/>
                    </a:cubicBezTo>
                    <a:cubicBezTo>
                      <a:pt x="52" y="617"/>
                      <a:pt x="50" y="616"/>
                      <a:pt x="49" y="614"/>
                    </a:cubicBezTo>
                    <a:cubicBezTo>
                      <a:pt x="49" y="614"/>
                      <a:pt x="49" y="613"/>
                      <a:pt x="48" y="613"/>
                    </a:cubicBezTo>
                    <a:cubicBezTo>
                      <a:pt x="47" y="611"/>
                      <a:pt x="46" y="610"/>
                      <a:pt x="45" y="609"/>
                    </a:cubicBezTo>
                    <a:cubicBezTo>
                      <a:pt x="45" y="608"/>
                      <a:pt x="44" y="607"/>
                      <a:pt x="44" y="607"/>
                    </a:cubicBezTo>
                    <a:cubicBezTo>
                      <a:pt x="43" y="606"/>
                      <a:pt x="43" y="604"/>
                      <a:pt x="42" y="603"/>
                    </a:cubicBezTo>
                    <a:cubicBezTo>
                      <a:pt x="41" y="602"/>
                      <a:pt x="41" y="601"/>
                      <a:pt x="40" y="600"/>
                    </a:cubicBezTo>
                    <a:cubicBezTo>
                      <a:pt x="39" y="599"/>
                      <a:pt x="39" y="598"/>
                      <a:pt x="38" y="597"/>
                    </a:cubicBezTo>
                    <a:cubicBezTo>
                      <a:pt x="38" y="596"/>
                      <a:pt x="37" y="595"/>
                      <a:pt x="36" y="593"/>
                    </a:cubicBezTo>
                    <a:cubicBezTo>
                      <a:pt x="36" y="593"/>
                      <a:pt x="35" y="592"/>
                      <a:pt x="35" y="591"/>
                    </a:cubicBezTo>
                    <a:cubicBezTo>
                      <a:pt x="34" y="590"/>
                      <a:pt x="34" y="588"/>
                      <a:pt x="33" y="586"/>
                    </a:cubicBezTo>
                    <a:cubicBezTo>
                      <a:pt x="33" y="586"/>
                      <a:pt x="32" y="585"/>
                      <a:pt x="32" y="585"/>
                    </a:cubicBezTo>
                    <a:cubicBezTo>
                      <a:pt x="31" y="583"/>
                      <a:pt x="30" y="581"/>
                      <a:pt x="30" y="579"/>
                    </a:cubicBezTo>
                    <a:cubicBezTo>
                      <a:pt x="30" y="579"/>
                      <a:pt x="29" y="578"/>
                      <a:pt x="29" y="578"/>
                    </a:cubicBezTo>
                    <a:cubicBezTo>
                      <a:pt x="28" y="576"/>
                      <a:pt x="28" y="574"/>
                      <a:pt x="27" y="572"/>
                    </a:cubicBezTo>
                    <a:cubicBezTo>
                      <a:pt x="27" y="572"/>
                      <a:pt x="27" y="571"/>
                      <a:pt x="27" y="571"/>
                    </a:cubicBezTo>
                    <a:cubicBezTo>
                      <a:pt x="26" y="569"/>
                      <a:pt x="25" y="567"/>
                      <a:pt x="25" y="564"/>
                    </a:cubicBezTo>
                    <a:cubicBezTo>
                      <a:pt x="25" y="564"/>
                      <a:pt x="25" y="564"/>
                      <a:pt x="25" y="564"/>
                    </a:cubicBezTo>
                    <a:cubicBezTo>
                      <a:pt x="24" y="562"/>
                      <a:pt x="23" y="559"/>
                      <a:pt x="23" y="557"/>
                    </a:cubicBezTo>
                    <a:cubicBezTo>
                      <a:pt x="23" y="557"/>
                      <a:pt x="23" y="557"/>
                      <a:pt x="23" y="557"/>
                    </a:cubicBezTo>
                    <a:cubicBezTo>
                      <a:pt x="22" y="554"/>
                      <a:pt x="22" y="552"/>
                      <a:pt x="22" y="550"/>
                    </a:cubicBezTo>
                    <a:cubicBezTo>
                      <a:pt x="22" y="549"/>
                      <a:pt x="22" y="549"/>
                      <a:pt x="21" y="549"/>
                    </a:cubicBezTo>
                    <a:cubicBezTo>
                      <a:pt x="21" y="547"/>
                      <a:pt x="21" y="545"/>
                      <a:pt x="21" y="542"/>
                    </a:cubicBezTo>
                    <a:cubicBezTo>
                      <a:pt x="21" y="542"/>
                      <a:pt x="21" y="542"/>
                      <a:pt x="20" y="542"/>
                    </a:cubicBezTo>
                    <a:cubicBezTo>
                      <a:pt x="20" y="539"/>
                      <a:pt x="20" y="537"/>
                      <a:pt x="20" y="535"/>
                    </a:cubicBezTo>
                    <a:cubicBezTo>
                      <a:pt x="20" y="535"/>
                      <a:pt x="20" y="534"/>
                      <a:pt x="20" y="534"/>
                    </a:cubicBezTo>
                    <a:cubicBezTo>
                      <a:pt x="20" y="531"/>
                      <a:pt x="20" y="529"/>
                      <a:pt x="20" y="526"/>
                    </a:cubicBezTo>
                    <a:cubicBezTo>
                      <a:pt x="20" y="446"/>
                      <a:pt x="85" y="381"/>
                      <a:pt x="165" y="381"/>
                    </a:cubicBezTo>
                    <a:cubicBezTo>
                      <a:pt x="168" y="381"/>
                      <a:pt x="171" y="381"/>
                      <a:pt x="175" y="381"/>
                    </a:cubicBezTo>
                    <a:cubicBezTo>
                      <a:pt x="175" y="381"/>
                      <a:pt x="176" y="381"/>
                      <a:pt x="177" y="381"/>
                    </a:cubicBezTo>
                    <a:cubicBezTo>
                      <a:pt x="211" y="384"/>
                      <a:pt x="243" y="399"/>
                      <a:pt x="267" y="422"/>
                    </a:cubicBezTo>
                    <a:cubicBezTo>
                      <a:pt x="267" y="422"/>
                      <a:pt x="267" y="423"/>
                      <a:pt x="267" y="423"/>
                    </a:cubicBezTo>
                    <a:cubicBezTo>
                      <a:pt x="269" y="425"/>
                      <a:pt x="271" y="427"/>
                      <a:pt x="274" y="429"/>
                    </a:cubicBezTo>
                    <a:cubicBezTo>
                      <a:pt x="274" y="430"/>
                      <a:pt x="275" y="431"/>
                      <a:pt x="275" y="431"/>
                    </a:cubicBezTo>
                    <a:cubicBezTo>
                      <a:pt x="277" y="433"/>
                      <a:pt x="278" y="435"/>
                      <a:pt x="279" y="436"/>
                    </a:cubicBezTo>
                    <a:cubicBezTo>
                      <a:pt x="280" y="437"/>
                      <a:pt x="281" y="438"/>
                      <a:pt x="281" y="439"/>
                    </a:cubicBezTo>
                    <a:cubicBezTo>
                      <a:pt x="283" y="441"/>
                      <a:pt x="284" y="443"/>
                      <a:pt x="286" y="445"/>
                    </a:cubicBezTo>
                    <a:cubicBezTo>
                      <a:pt x="287" y="446"/>
                      <a:pt x="287" y="447"/>
                      <a:pt x="288" y="448"/>
                    </a:cubicBezTo>
                    <a:cubicBezTo>
                      <a:pt x="289" y="450"/>
                      <a:pt x="290" y="452"/>
                      <a:pt x="291" y="453"/>
                    </a:cubicBezTo>
                    <a:cubicBezTo>
                      <a:pt x="291" y="454"/>
                      <a:pt x="292" y="455"/>
                      <a:pt x="293" y="456"/>
                    </a:cubicBezTo>
                    <a:cubicBezTo>
                      <a:pt x="294" y="459"/>
                      <a:pt x="295" y="461"/>
                      <a:pt x="296" y="464"/>
                    </a:cubicBezTo>
                    <a:cubicBezTo>
                      <a:pt x="297" y="464"/>
                      <a:pt x="297" y="464"/>
                      <a:pt x="297" y="464"/>
                    </a:cubicBezTo>
                    <a:cubicBezTo>
                      <a:pt x="297" y="464"/>
                      <a:pt x="297" y="464"/>
                      <a:pt x="297" y="464"/>
                    </a:cubicBezTo>
                    <a:cubicBezTo>
                      <a:pt x="297" y="465"/>
                      <a:pt x="298" y="466"/>
                      <a:pt x="298" y="467"/>
                    </a:cubicBezTo>
                    <a:cubicBezTo>
                      <a:pt x="299" y="468"/>
                      <a:pt x="299" y="469"/>
                      <a:pt x="299" y="471"/>
                    </a:cubicBezTo>
                    <a:cubicBezTo>
                      <a:pt x="300" y="472"/>
                      <a:pt x="300" y="473"/>
                      <a:pt x="301" y="474"/>
                    </a:cubicBezTo>
                    <a:cubicBezTo>
                      <a:pt x="301" y="475"/>
                      <a:pt x="302" y="476"/>
                      <a:pt x="302" y="478"/>
                    </a:cubicBezTo>
                    <a:cubicBezTo>
                      <a:pt x="303" y="479"/>
                      <a:pt x="303" y="480"/>
                      <a:pt x="303" y="481"/>
                    </a:cubicBezTo>
                    <a:cubicBezTo>
                      <a:pt x="304" y="482"/>
                      <a:pt x="304" y="484"/>
                      <a:pt x="304" y="485"/>
                    </a:cubicBezTo>
                    <a:cubicBezTo>
                      <a:pt x="305" y="486"/>
                      <a:pt x="305" y="487"/>
                      <a:pt x="306" y="489"/>
                    </a:cubicBezTo>
                    <a:cubicBezTo>
                      <a:pt x="306" y="490"/>
                      <a:pt x="306" y="491"/>
                      <a:pt x="306" y="492"/>
                    </a:cubicBezTo>
                    <a:cubicBezTo>
                      <a:pt x="307" y="493"/>
                      <a:pt x="307" y="495"/>
                      <a:pt x="307" y="496"/>
                    </a:cubicBezTo>
                    <a:cubicBezTo>
                      <a:pt x="308" y="497"/>
                      <a:pt x="308" y="498"/>
                      <a:pt x="308" y="499"/>
                    </a:cubicBezTo>
                    <a:cubicBezTo>
                      <a:pt x="308" y="500"/>
                      <a:pt x="309" y="502"/>
                      <a:pt x="309" y="503"/>
                    </a:cubicBezTo>
                    <a:cubicBezTo>
                      <a:pt x="309" y="505"/>
                      <a:pt x="309" y="506"/>
                      <a:pt x="309" y="507"/>
                    </a:cubicBezTo>
                    <a:cubicBezTo>
                      <a:pt x="309" y="508"/>
                      <a:pt x="310" y="510"/>
                      <a:pt x="310" y="511"/>
                    </a:cubicBezTo>
                    <a:cubicBezTo>
                      <a:pt x="310" y="512"/>
                      <a:pt x="310" y="514"/>
                      <a:pt x="310" y="515"/>
                    </a:cubicBezTo>
                    <a:cubicBezTo>
                      <a:pt x="310" y="516"/>
                      <a:pt x="310" y="517"/>
                      <a:pt x="310" y="518"/>
                    </a:cubicBezTo>
                    <a:cubicBezTo>
                      <a:pt x="310" y="521"/>
                      <a:pt x="311" y="524"/>
                      <a:pt x="311" y="526"/>
                    </a:cubicBezTo>
                    <a:cubicBezTo>
                      <a:pt x="311" y="529"/>
                      <a:pt x="310" y="531"/>
                      <a:pt x="310" y="534"/>
                    </a:cubicBezTo>
                    <a:moveTo>
                      <a:pt x="647" y="652"/>
                    </a:moveTo>
                    <a:cubicBezTo>
                      <a:pt x="645" y="653"/>
                      <a:pt x="643" y="654"/>
                      <a:pt x="642" y="655"/>
                    </a:cubicBezTo>
                    <a:cubicBezTo>
                      <a:pt x="640" y="656"/>
                      <a:pt x="639" y="657"/>
                      <a:pt x="637" y="658"/>
                    </a:cubicBezTo>
                    <a:cubicBezTo>
                      <a:pt x="635" y="659"/>
                      <a:pt x="634" y="660"/>
                      <a:pt x="632" y="660"/>
                    </a:cubicBezTo>
                    <a:cubicBezTo>
                      <a:pt x="631" y="661"/>
                      <a:pt x="629" y="661"/>
                      <a:pt x="628" y="662"/>
                    </a:cubicBezTo>
                    <a:cubicBezTo>
                      <a:pt x="627" y="663"/>
                      <a:pt x="625" y="663"/>
                      <a:pt x="623" y="664"/>
                    </a:cubicBezTo>
                    <a:cubicBezTo>
                      <a:pt x="622" y="665"/>
                      <a:pt x="621" y="665"/>
                      <a:pt x="620" y="665"/>
                    </a:cubicBezTo>
                    <a:cubicBezTo>
                      <a:pt x="617" y="666"/>
                      <a:pt x="615" y="667"/>
                      <a:pt x="612" y="668"/>
                    </a:cubicBezTo>
                    <a:cubicBezTo>
                      <a:pt x="611" y="668"/>
                      <a:pt x="610" y="669"/>
                      <a:pt x="609" y="669"/>
                    </a:cubicBezTo>
                    <a:cubicBezTo>
                      <a:pt x="607" y="669"/>
                      <a:pt x="605" y="670"/>
                      <a:pt x="603" y="670"/>
                    </a:cubicBezTo>
                    <a:cubicBezTo>
                      <a:pt x="602" y="671"/>
                      <a:pt x="601" y="671"/>
                      <a:pt x="600" y="671"/>
                    </a:cubicBezTo>
                    <a:cubicBezTo>
                      <a:pt x="597" y="672"/>
                      <a:pt x="594" y="672"/>
                      <a:pt x="591" y="673"/>
                    </a:cubicBezTo>
                    <a:cubicBezTo>
                      <a:pt x="591" y="673"/>
                      <a:pt x="590" y="673"/>
                      <a:pt x="589" y="673"/>
                    </a:cubicBezTo>
                    <a:cubicBezTo>
                      <a:pt x="587" y="673"/>
                      <a:pt x="584" y="673"/>
                      <a:pt x="582" y="674"/>
                    </a:cubicBezTo>
                    <a:cubicBezTo>
                      <a:pt x="581" y="674"/>
                      <a:pt x="580" y="674"/>
                      <a:pt x="579" y="674"/>
                    </a:cubicBezTo>
                    <a:cubicBezTo>
                      <a:pt x="576" y="674"/>
                      <a:pt x="573" y="674"/>
                      <a:pt x="570" y="674"/>
                    </a:cubicBezTo>
                    <a:cubicBezTo>
                      <a:pt x="567" y="674"/>
                      <a:pt x="564" y="674"/>
                      <a:pt x="561" y="674"/>
                    </a:cubicBezTo>
                    <a:cubicBezTo>
                      <a:pt x="560" y="674"/>
                      <a:pt x="559" y="674"/>
                      <a:pt x="558" y="674"/>
                    </a:cubicBezTo>
                    <a:cubicBezTo>
                      <a:pt x="556" y="673"/>
                      <a:pt x="553" y="673"/>
                      <a:pt x="551" y="673"/>
                    </a:cubicBezTo>
                    <a:cubicBezTo>
                      <a:pt x="550" y="673"/>
                      <a:pt x="549" y="673"/>
                      <a:pt x="549" y="673"/>
                    </a:cubicBezTo>
                    <a:cubicBezTo>
                      <a:pt x="546" y="672"/>
                      <a:pt x="543" y="672"/>
                      <a:pt x="540" y="671"/>
                    </a:cubicBezTo>
                    <a:cubicBezTo>
                      <a:pt x="539" y="671"/>
                      <a:pt x="538" y="671"/>
                      <a:pt x="537" y="670"/>
                    </a:cubicBezTo>
                    <a:cubicBezTo>
                      <a:pt x="535" y="670"/>
                      <a:pt x="533" y="669"/>
                      <a:pt x="531" y="669"/>
                    </a:cubicBezTo>
                    <a:cubicBezTo>
                      <a:pt x="530" y="669"/>
                      <a:pt x="529" y="668"/>
                      <a:pt x="528" y="668"/>
                    </a:cubicBezTo>
                    <a:cubicBezTo>
                      <a:pt x="525" y="667"/>
                      <a:pt x="523" y="666"/>
                      <a:pt x="520" y="665"/>
                    </a:cubicBezTo>
                    <a:cubicBezTo>
                      <a:pt x="519" y="665"/>
                      <a:pt x="518" y="665"/>
                      <a:pt x="517" y="664"/>
                    </a:cubicBezTo>
                    <a:cubicBezTo>
                      <a:pt x="515" y="664"/>
                      <a:pt x="514" y="663"/>
                      <a:pt x="512" y="662"/>
                    </a:cubicBezTo>
                    <a:cubicBezTo>
                      <a:pt x="511" y="661"/>
                      <a:pt x="509" y="661"/>
                      <a:pt x="508" y="660"/>
                    </a:cubicBezTo>
                    <a:cubicBezTo>
                      <a:pt x="506" y="660"/>
                      <a:pt x="505" y="659"/>
                      <a:pt x="503" y="658"/>
                    </a:cubicBezTo>
                    <a:cubicBezTo>
                      <a:pt x="501" y="657"/>
                      <a:pt x="500" y="656"/>
                      <a:pt x="498" y="655"/>
                    </a:cubicBezTo>
                    <a:cubicBezTo>
                      <a:pt x="497" y="654"/>
                      <a:pt x="495" y="653"/>
                      <a:pt x="493" y="652"/>
                    </a:cubicBezTo>
                    <a:cubicBezTo>
                      <a:pt x="493" y="652"/>
                      <a:pt x="492" y="652"/>
                      <a:pt x="492" y="651"/>
                    </a:cubicBezTo>
                    <a:cubicBezTo>
                      <a:pt x="492" y="651"/>
                      <a:pt x="492" y="651"/>
                      <a:pt x="492" y="651"/>
                    </a:cubicBezTo>
                    <a:cubicBezTo>
                      <a:pt x="492" y="618"/>
                      <a:pt x="492" y="618"/>
                      <a:pt x="492" y="618"/>
                    </a:cubicBezTo>
                    <a:cubicBezTo>
                      <a:pt x="492" y="583"/>
                      <a:pt x="514" y="569"/>
                      <a:pt x="570" y="569"/>
                    </a:cubicBezTo>
                    <a:cubicBezTo>
                      <a:pt x="626" y="569"/>
                      <a:pt x="648" y="583"/>
                      <a:pt x="648" y="618"/>
                    </a:cubicBezTo>
                    <a:cubicBezTo>
                      <a:pt x="648" y="651"/>
                      <a:pt x="648" y="651"/>
                      <a:pt x="648" y="651"/>
                    </a:cubicBezTo>
                    <a:cubicBezTo>
                      <a:pt x="648" y="651"/>
                      <a:pt x="648" y="651"/>
                      <a:pt x="648" y="651"/>
                    </a:cubicBezTo>
                    <a:cubicBezTo>
                      <a:pt x="648" y="652"/>
                      <a:pt x="647" y="652"/>
                      <a:pt x="647" y="652"/>
                    </a:cubicBezTo>
                    <a:moveTo>
                      <a:pt x="570" y="543"/>
                    </a:moveTo>
                    <a:cubicBezTo>
                      <a:pt x="548" y="543"/>
                      <a:pt x="531" y="525"/>
                      <a:pt x="531" y="503"/>
                    </a:cubicBezTo>
                    <a:cubicBezTo>
                      <a:pt x="531" y="484"/>
                      <a:pt x="544" y="468"/>
                      <a:pt x="562" y="464"/>
                    </a:cubicBezTo>
                    <a:cubicBezTo>
                      <a:pt x="565" y="464"/>
                      <a:pt x="567" y="464"/>
                      <a:pt x="570" y="464"/>
                    </a:cubicBezTo>
                    <a:cubicBezTo>
                      <a:pt x="573" y="464"/>
                      <a:pt x="575" y="464"/>
                      <a:pt x="578" y="464"/>
                    </a:cubicBezTo>
                    <a:cubicBezTo>
                      <a:pt x="596" y="468"/>
                      <a:pt x="609" y="484"/>
                      <a:pt x="609" y="503"/>
                    </a:cubicBezTo>
                    <a:cubicBezTo>
                      <a:pt x="609" y="525"/>
                      <a:pt x="592" y="543"/>
                      <a:pt x="570" y="543"/>
                    </a:cubicBezTo>
                    <a:moveTo>
                      <a:pt x="715" y="536"/>
                    </a:moveTo>
                    <a:cubicBezTo>
                      <a:pt x="715" y="537"/>
                      <a:pt x="715" y="537"/>
                      <a:pt x="715" y="538"/>
                    </a:cubicBezTo>
                    <a:cubicBezTo>
                      <a:pt x="715" y="540"/>
                      <a:pt x="715" y="542"/>
                      <a:pt x="715" y="544"/>
                    </a:cubicBezTo>
                    <a:cubicBezTo>
                      <a:pt x="715" y="544"/>
                      <a:pt x="715" y="545"/>
                      <a:pt x="715" y="545"/>
                    </a:cubicBezTo>
                    <a:cubicBezTo>
                      <a:pt x="714" y="547"/>
                      <a:pt x="714" y="549"/>
                      <a:pt x="714" y="552"/>
                    </a:cubicBezTo>
                    <a:cubicBezTo>
                      <a:pt x="714" y="552"/>
                      <a:pt x="714" y="552"/>
                      <a:pt x="714" y="552"/>
                    </a:cubicBezTo>
                    <a:cubicBezTo>
                      <a:pt x="713" y="554"/>
                      <a:pt x="713" y="557"/>
                      <a:pt x="712" y="559"/>
                    </a:cubicBezTo>
                    <a:cubicBezTo>
                      <a:pt x="712" y="559"/>
                      <a:pt x="712" y="559"/>
                      <a:pt x="712" y="560"/>
                    </a:cubicBezTo>
                    <a:cubicBezTo>
                      <a:pt x="712" y="562"/>
                      <a:pt x="711" y="564"/>
                      <a:pt x="711" y="566"/>
                    </a:cubicBezTo>
                    <a:cubicBezTo>
                      <a:pt x="710" y="567"/>
                      <a:pt x="710" y="567"/>
                      <a:pt x="710" y="567"/>
                    </a:cubicBezTo>
                    <a:cubicBezTo>
                      <a:pt x="710" y="569"/>
                      <a:pt x="709" y="571"/>
                      <a:pt x="708" y="574"/>
                    </a:cubicBezTo>
                    <a:cubicBezTo>
                      <a:pt x="708" y="574"/>
                      <a:pt x="708" y="574"/>
                      <a:pt x="708" y="575"/>
                    </a:cubicBezTo>
                    <a:cubicBezTo>
                      <a:pt x="707" y="577"/>
                      <a:pt x="707" y="579"/>
                      <a:pt x="706" y="581"/>
                    </a:cubicBezTo>
                    <a:cubicBezTo>
                      <a:pt x="706" y="581"/>
                      <a:pt x="706" y="581"/>
                      <a:pt x="705" y="582"/>
                    </a:cubicBezTo>
                    <a:cubicBezTo>
                      <a:pt x="705" y="584"/>
                      <a:pt x="704" y="585"/>
                      <a:pt x="703" y="587"/>
                    </a:cubicBezTo>
                    <a:cubicBezTo>
                      <a:pt x="703" y="588"/>
                      <a:pt x="703" y="588"/>
                      <a:pt x="702" y="589"/>
                    </a:cubicBezTo>
                    <a:cubicBezTo>
                      <a:pt x="702" y="591"/>
                      <a:pt x="701" y="592"/>
                      <a:pt x="700" y="594"/>
                    </a:cubicBezTo>
                    <a:cubicBezTo>
                      <a:pt x="700" y="594"/>
                      <a:pt x="699" y="595"/>
                      <a:pt x="699" y="596"/>
                    </a:cubicBezTo>
                    <a:cubicBezTo>
                      <a:pt x="698" y="597"/>
                      <a:pt x="698" y="599"/>
                      <a:pt x="697" y="600"/>
                    </a:cubicBezTo>
                    <a:cubicBezTo>
                      <a:pt x="696" y="601"/>
                      <a:pt x="696" y="602"/>
                      <a:pt x="695" y="603"/>
                    </a:cubicBezTo>
                    <a:cubicBezTo>
                      <a:pt x="695" y="604"/>
                      <a:pt x="694" y="605"/>
                      <a:pt x="693" y="606"/>
                    </a:cubicBezTo>
                    <a:cubicBezTo>
                      <a:pt x="693" y="607"/>
                      <a:pt x="692" y="608"/>
                      <a:pt x="691" y="609"/>
                    </a:cubicBezTo>
                    <a:cubicBezTo>
                      <a:pt x="691" y="610"/>
                      <a:pt x="690" y="611"/>
                      <a:pt x="690" y="611"/>
                    </a:cubicBezTo>
                    <a:cubicBezTo>
                      <a:pt x="689" y="613"/>
                      <a:pt x="688" y="614"/>
                      <a:pt x="687" y="615"/>
                    </a:cubicBezTo>
                    <a:cubicBezTo>
                      <a:pt x="687" y="616"/>
                      <a:pt x="686" y="616"/>
                      <a:pt x="686" y="617"/>
                    </a:cubicBezTo>
                    <a:cubicBezTo>
                      <a:pt x="685" y="618"/>
                      <a:pt x="683" y="620"/>
                      <a:pt x="682" y="621"/>
                    </a:cubicBezTo>
                    <a:cubicBezTo>
                      <a:pt x="682" y="621"/>
                      <a:pt x="682" y="621"/>
                      <a:pt x="682" y="621"/>
                    </a:cubicBezTo>
                    <a:cubicBezTo>
                      <a:pt x="678" y="627"/>
                      <a:pt x="673" y="632"/>
                      <a:pt x="668" y="637"/>
                    </a:cubicBezTo>
                    <a:cubicBezTo>
                      <a:pt x="668" y="637"/>
                      <a:pt x="668" y="637"/>
                      <a:pt x="668" y="637"/>
                    </a:cubicBezTo>
                    <a:cubicBezTo>
                      <a:pt x="668" y="618"/>
                      <a:pt x="668" y="618"/>
                      <a:pt x="668" y="618"/>
                    </a:cubicBezTo>
                    <a:cubicBezTo>
                      <a:pt x="668" y="615"/>
                      <a:pt x="667" y="613"/>
                      <a:pt x="667" y="610"/>
                    </a:cubicBezTo>
                    <a:cubicBezTo>
                      <a:pt x="667" y="610"/>
                      <a:pt x="667" y="609"/>
                      <a:pt x="667" y="608"/>
                    </a:cubicBezTo>
                    <a:cubicBezTo>
                      <a:pt x="667" y="606"/>
                      <a:pt x="667" y="605"/>
                      <a:pt x="666" y="603"/>
                    </a:cubicBezTo>
                    <a:cubicBezTo>
                      <a:pt x="666" y="602"/>
                      <a:pt x="666" y="602"/>
                      <a:pt x="666" y="601"/>
                    </a:cubicBezTo>
                    <a:cubicBezTo>
                      <a:pt x="665" y="599"/>
                      <a:pt x="665" y="597"/>
                      <a:pt x="664" y="595"/>
                    </a:cubicBezTo>
                    <a:cubicBezTo>
                      <a:pt x="664" y="594"/>
                      <a:pt x="664" y="594"/>
                      <a:pt x="664" y="594"/>
                    </a:cubicBezTo>
                    <a:cubicBezTo>
                      <a:pt x="663" y="592"/>
                      <a:pt x="663" y="590"/>
                      <a:pt x="662" y="589"/>
                    </a:cubicBezTo>
                    <a:cubicBezTo>
                      <a:pt x="662" y="588"/>
                      <a:pt x="662" y="588"/>
                      <a:pt x="661" y="587"/>
                    </a:cubicBezTo>
                    <a:cubicBezTo>
                      <a:pt x="661" y="586"/>
                      <a:pt x="660" y="584"/>
                      <a:pt x="659" y="583"/>
                    </a:cubicBezTo>
                    <a:cubicBezTo>
                      <a:pt x="659" y="583"/>
                      <a:pt x="659" y="582"/>
                      <a:pt x="659" y="582"/>
                    </a:cubicBezTo>
                    <a:cubicBezTo>
                      <a:pt x="658" y="581"/>
                      <a:pt x="657" y="579"/>
                      <a:pt x="655" y="578"/>
                    </a:cubicBezTo>
                    <a:cubicBezTo>
                      <a:pt x="655" y="577"/>
                      <a:pt x="655" y="577"/>
                      <a:pt x="655" y="576"/>
                    </a:cubicBezTo>
                    <a:cubicBezTo>
                      <a:pt x="654" y="575"/>
                      <a:pt x="653" y="574"/>
                      <a:pt x="652" y="573"/>
                    </a:cubicBezTo>
                    <a:cubicBezTo>
                      <a:pt x="651" y="573"/>
                      <a:pt x="651" y="573"/>
                      <a:pt x="651" y="572"/>
                    </a:cubicBezTo>
                    <a:cubicBezTo>
                      <a:pt x="650" y="571"/>
                      <a:pt x="648" y="570"/>
                      <a:pt x="647" y="569"/>
                    </a:cubicBezTo>
                    <a:cubicBezTo>
                      <a:pt x="647" y="568"/>
                      <a:pt x="646" y="568"/>
                      <a:pt x="646" y="568"/>
                    </a:cubicBezTo>
                    <a:cubicBezTo>
                      <a:pt x="645" y="567"/>
                      <a:pt x="644" y="566"/>
                      <a:pt x="643" y="565"/>
                    </a:cubicBezTo>
                    <a:cubicBezTo>
                      <a:pt x="642" y="565"/>
                      <a:pt x="642" y="565"/>
                      <a:pt x="641" y="564"/>
                    </a:cubicBezTo>
                    <a:cubicBezTo>
                      <a:pt x="640" y="564"/>
                      <a:pt x="639" y="563"/>
                      <a:pt x="637" y="562"/>
                    </a:cubicBezTo>
                    <a:cubicBezTo>
                      <a:pt x="637" y="562"/>
                      <a:pt x="637" y="562"/>
                      <a:pt x="637" y="562"/>
                    </a:cubicBezTo>
                    <a:cubicBezTo>
                      <a:pt x="635" y="561"/>
                      <a:pt x="634" y="560"/>
                      <a:pt x="632" y="559"/>
                    </a:cubicBezTo>
                    <a:cubicBezTo>
                      <a:pt x="632" y="559"/>
                      <a:pt x="631" y="559"/>
                      <a:pt x="631" y="559"/>
                    </a:cubicBezTo>
                    <a:cubicBezTo>
                      <a:pt x="629" y="558"/>
                      <a:pt x="628" y="558"/>
                      <a:pt x="627" y="557"/>
                    </a:cubicBezTo>
                    <a:cubicBezTo>
                      <a:pt x="626" y="557"/>
                      <a:pt x="626" y="557"/>
                      <a:pt x="626" y="557"/>
                    </a:cubicBezTo>
                    <a:cubicBezTo>
                      <a:pt x="624" y="556"/>
                      <a:pt x="622" y="556"/>
                      <a:pt x="621" y="555"/>
                    </a:cubicBezTo>
                    <a:cubicBezTo>
                      <a:pt x="620" y="555"/>
                      <a:pt x="620" y="555"/>
                      <a:pt x="620" y="555"/>
                    </a:cubicBezTo>
                    <a:cubicBezTo>
                      <a:pt x="618" y="554"/>
                      <a:pt x="617" y="554"/>
                      <a:pt x="615" y="554"/>
                    </a:cubicBezTo>
                    <a:cubicBezTo>
                      <a:pt x="615" y="554"/>
                      <a:pt x="614" y="553"/>
                      <a:pt x="614" y="553"/>
                    </a:cubicBezTo>
                    <a:cubicBezTo>
                      <a:pt x="612" y="553"/>
                      <a:pt x="611" y="553"/>
                      <a:pt x="610" y="552"/>
                    </a:cubicBezTo>
                    <a:cubicBezTo>
                      <a:pt x="609" y="552"/>
                      <a:pt x="609" y="552"/>
                      <a:pt x="609" y="552"/>
                    </a:cubicBezTo>
                    <a:cubicBezTo>
                      <a:pt x="607" y="552"/>
                      <a:pt x="605" y="552"/>
                      <a:pt x="604" y="551"/>
                    </a:cubicBezTo>
                    <a:cubicBezTo>
                      <a:pt x="604" y="551"/>
                      <a:pt x="603" y="551"/>
                      <a:pt x="603" y="551"/>
                    </a:cubicBezTo>
                    <a:cubicBezTo>
                      <a:pt x="604" y="551"/>
                      <a:pt x="604" y="551"/>
                      <a:pt x="604" y="551"/>
                    </a:cubicBezTo>
                    <a:cubicBezTo>
                      <a:pt x="606" y="550"/>
                      <a:pt x="607" y="549"/>
                      <a:pt x="608" y="548"/>
                    </a:cubicBezTo>
                    <a:cubicBezTo>
                      <a:pt x="609" y="547"/>
                      <a:pt x="609" y="547"/>
                      <a:pt x="610" y="546"/>
                    </a:cubicBezTo>
                    <a:cubicBezTo>
                      <a:pt x="611" y="545"/>
                      <a:pt x="612" y="544"/>
                      <a:pt x="613" y="543"/>
                    </a:cubicBezTo>
                    <a:cubicBezTo>
                      <a:pt x="613" y="542"/>
                      <a:pt x="614" y="542"/>
                      <a:pt x="614" y="541"/>
                    </a:cubicBezTo>
                    <a:cubicBezTo>
                      <a:pt x="615" y="540"/>
                      <a:pt x="616" y="539"/>
                      <a:pt x="617" y="538"/>
                    </a:cubicBezTo>
                    <a:cubicBezTo>
                      <a:pt x="618" y="537"/>
                      <a:pt x="618" y="537"/>
                      <a:pt x="618" y="536"/>
                    </a:cubicBezTo>
                    <a:cubicBezTo>
                      <a:pt x="620" y="535"/>
                      <a:pt x="621" y="533"/>
                      <a:pt x="622" y="531"/>
                    </a:cubicBezTo>
                    <a:cubicBezTo>
                      <a:pt x="622" y="531"/>
                      <a:pt x="622" y="530"/>
                      <a:pt x="622" y="530"/>
                    </a:cubicBezTo>
                    <a:cubicBezTo>
                      <a:pt x="623" y="528"/>
                      <a:pt x="624" y="527"/>
                      <a:pt x="624" y="525"/>
                    </a:cubicBezTo>
                    <a:cubicBezTo>
                      <a:pt x="625" y="524"/>
                      <a:pt x="625" y="524"/>
                      <a:pt x="625" y="523"/>
                    </a:cubicBezTo>
                    <a:cubicBezTo>
                      <a:pt x="626" y="522"/>
                      <a:pt x="626" y="520"/>
                      <a:pt x="626" y="519"/>
                    </a:cubicBezTo>
                    <a:cubicBezTo>
                      <a:pt x="627" y="518"/>
                      <a:pt x="627" y="517"/>
                      <a:pt x="627" y="516"/>
                    </a:cubicBezTo>
                    <a:cubicBezTo>
                      <a:pt x="627" y="515"/>
                      <a:pt x="628" y="513"/>
                      <a:pt x="628" y="512"/>
                    </a:cubicBezTo>
                    <a:cubicBezTo>
                      <a:pt x="628" y="511"/>
                      <a:pt x="628" y="511"/>
                      <a:pt x="628" y="510"/>
                    </a:cubicBezTo>
                    <a:cubicBezTo>
                      <a:pt x="629" y="508"/>
                      <a:pt x="629" y="505"/>
                      <a:pt x="629" y="503"/>
                    </a:cubicBezTo>
                    <a:cubicBezTo>
                      <a:pt x="629" y="479"/>
                      <a:pt x="614" y="458"/>
                      <a:pt x="593" y="449"/>
                    </a:cubicBezTo>
                    <a:cubicBezTo>
                      <a:pt x="586" y="446"/>
                      <a:pt x="578" y="444"/>
                      <a:pt x="570" y="444"/>
                    </a:cubicBezTo>
                    <a:cubicBezTo>
                      <a:pt x="562" y="444"/>
                      <a:pt x="554" y="446"/>
                      <a:pt x="547" y="449"/>
                    </a:cubicBezTo>
                    <a:cubicBezTo>
                      <a:pt x="526" y="458"/>
                      <a:pt x="511" y="479"/>
                      <a:pt x="511" y="503"/>
                    </a:cubicBezTo>
                    <a:cubicBezTo>
                      <a:pt x="511" y="505"/>
                      <a:pt x="512" y="508"/>
                      <a:pt x="512" y="510"/>
                    </a:cubicBezTo>
                    <a:cubicBezTo>
                      <a:pt x="512" y="511"/>
                      <a:pt x="512" y="511"/>
                      <a:pt x="512" y="512"/>
                    </a:cubicBezTo>
                    <a:cubicBezTo>
                      <a:pt x="512" y="513"/>
                      <a:pt x="513" y="515"/>
                      <a:pt x="513" y="516"/>
                    </a:cubicBezTo>
                    <a:cubicBezTo>
                      <a:pt x="513" y="517"/>
                      <a:pt x="513" y="518"/>
                      <a:pt x="514" y="519"/>
                    </a:cubicBezTo>
                    <a:cubicBezTo>
                      <a:pt x="514" y="520"/>
                      <a:pt x="514" y="522"/>
                      <a:pt x="515" y="523"/>
                    </a:cubicBezTo>
                    <a:cubicBezTo>
                      <a:pt x="515" y="524"/>
                      <a:pt x="515" y="524"/>
                      <a:pt x="516" y="525"/>
                    </a:cubicBezTo>
                    <a:cubicBezTo>
                      <a:pt x="516" y="527"/>
                      <a:pt x="517" y="528"/>
                      <a:pt x="518" y="530"/>
                    </a:cubicBezTo>
                    <a:cubicBezTo>
                      <a:pt x="518" y="530"/>
                      <a:pt x="518" y="531"/>
                      <a:pt x="518" y="531"/>
                    </a:cubicBezTo>
                    <a:cubicBezTo>
                      <a:pt x="519" y="533"/>
                      <a:pt x="521" y="535"/>
                      <a:pt x="522" y="536"/>
                    </a:cubicBezTo>
                    <a:cubicBezTo>
                      <a:pt x="522" y="537"/>
                      <a:pt x="523" y="537"/>
                      <a:pt x="523" y="538"/>
                    </a:cubicBezTo>
                    <a:cubicBezTo>
                      <a:pt x="524" y="539"/>
                      <a:pt x="525" y="540"/>
                      <a:pt x="526" y="541"/>
                    </a:cubicBezTo>
                    <a:cubicBezTo>
                      <a:pt x="526" y="542"/>
                      <a:pt x="527" y="542"/>
                      <a:pt x="527" y="543"/>
                    </a:cubicBezTo>
                    <a:cubicBezTo>
                      <a:pt x="528" y="544"/>
                      <a:pt x="529" y="545"/>
                      <a:pt x="530" y="546"/>
                    </a:cubicBezTo>
                    <a:cubicBezTo>
                      <a:pt x="531" y="547"/>
                      <a:pt x="531" y="547"/>
                      <a:pt x="532" y="548"/>
                    </a:cubicBezTo>
                    <a:cubicBezTo>
                      <a:pt x="533" y="549"/>
                      <a:pt x="534" y="550"/>
                      <a:pt x="536" y="551"/>
                    </a:cubicBezTo>
                    <a:cubicBezTo>
                      <a:pt x="536" y="551"/>
                      <a:pt x="536" y="551"/>
                      <a:pt x="537" y="551"/>
                    </a:cubicBezTo>
                    <a:cubicBezTo>
                      <a:pt x="537" y="551"/>
                      <a:pt x="536" y="551"/>
                      <a:pt x="536" y="551"/>
                    </a:cubicBezTo>
                    <a:cubicBezTo>
                      <a:pt x="535" y="552"/>
                      <a:pt x="533" y="552"/>
                      <a:pt x="531" y="552"/>
                    </a:cubicBezTo>
                    <a:cubicBezTo>
                      <a:pt x="531" y="552"/>
                      <a:pt x="531" y="552"/>
                      <a:pt x="531" y="552"/>
                    </a:cubicBezTo>
                    <a:cubicBezTo>
                      <a:pt x="529" y="553"/>
                      <a:pt x="528" y="553"/>
                      <a:pt x="526" y="553"/>
                    </a:cubicBezTo>
                    <a:cubicBezTo>
                      <a:pt x="526" y="553"/>
                      <a:pt x="525" y="554"/>
                      <a:pt x="525" y="554"/>
                    </a:cubicBezTo>
                    <a:cubicBezTo>
                      <a:pt x="523" y="554"/>
                      <a:pt x="522" y="554"/>
                      <a:pt x="520" y="555"/>
                    </a:cubicBezTo>
                    <a:cubicBezTo>
                      <a:pt x="520" y="555"/>
                      <a:pt x="520" y="555"/>
                      <a:pt x="520" y="555"/>
                    </a:cubicBezTo>
                    <a:cubicBezTo>
                      <a:pt x="518" y="556"/>
                      <a:pt x="516" y="556"/>
                      <a:pt x="515" y="557"/>
                    </a:cubicBezTo>
                    <a:cubicBezTo>
                      <a:pt x="514" y="557"/>
                      <a:pt x="514" y="557"/>
                      <a:pt x="513" y="557"/>
                    </a:cubicBezTo>
                    <a:cubicBezTo>
                      <a:pt x="512" y="558"/>
                      <a:pt x="511" y="558"/>
                      <a:pt x="509" y="559"/>
                    </a:cubicBezTo>
                    <a:cubicBezTo>
                      <a:pt x="509" y="559"/>
                      <a:pt x="509" y="559"/>
                      <a:pt x="508" y="559"/>
                    </a:cubicBezTo>
                    <a:cubicBezTo>
                      <a:pt x="507" y="560"/>
                      <a:pt x="505" y="561"/>
                      <a:pt x="503" y="562"/>
                    </a:cubicBezTo>
                    <a:cubicBezTo>
                      <a:pt x="503" y="562"/>
                      <a:pt x="503" y="562"/>
                      <a:pt x="503" y="562"/>
                    </a:cubicBezTo>
                    <a:cubicBezTo>
                      <a:pt x="501" y="563"/>
                      <a:pt x="500" y="564"/>
                      <a:pt x="499" y="564"/>
                    </a:cubicBezTo>
                    <a:cubicBezTo>
                      <a:pt x="498" y="565"/>
                      <a:pt x="498" y="565"/>
                      <a:pt x="498" y="565"/>
                    </a:cubicBezTo>
                    <a:cubicBezTo>
                      <a:pt x="496" y="566"/>
                      <a:pt x="495" y="567"/>
                      <a:pt x="494" y="568"/>
                    </a:cubicBezTo>
                    <a:cubicBezTo>
                      <a:pt x="494" y="568"/>
                      <a:pt x="493" y="568"/>
                      <a:pt x="493" y="569"/>
                    </a:cubicBezTo>
                    <a:cubicBezTo>
                      <a:pt x="492" y="570"/>
                      <a:pt x="491" y="571"/>
                      <a:pt x="489" y="572"/>
                    </a:cubicBezTo>
                    <a:cubicBezTo>
                      <a:pt x="489" y="573"/>
                      <a:pt x="489" y="573"/>
                      <a:pt x="488" y="573"/>
                    </a:cubicBezTo>
                    <a:cubicBezTo>
                      <a:pt x="487" y="574"/>
                      <a:pt x="486" y="575"/>
                      <a:pt x="486" y="576"/>
                    </a:cubicBezTo>
                    <a:cubicBezTo>
                      <a:pt x="485" y="577"/>
                      <a:pt x="485" y="577"/>
                      <a:pt x="485" y="578"/>
                    </a:cubicBezTo>
                    <a:cubicBezTo>
                      <a:pt x="483" y="579"/>
                      <a:pt x="482" y="581"/>
                      <a:pt x="481" y="582"/>
                    </a:cubicBezTo>
                    <a:cubicBezTo>
                      <a:pt x="481" y="582"/>
                      <a:pt x="481" y="583"/>
                      <a:pt x="481" y="583"/>
                    </a:cubicBezTo>
                    <a:cubicBezTo>
                      <a:pt x="480" y="584"/>
                      <a:pt x="479" y="586"/>
                      <a:pt x="479" y="587"/>
                    </a:cubicBezTo>
                    <a:cubicBezTo>
                      <a:pt x="478" y="588"/>
                      <a:pt x="478" y="588"/>
                      <a:pt x="478" y="589"/>
                    </a:cubicBezTo>
                    <a:cubicBezTo>
                      <a:pt x="477" y="590"/>
                      <a:pt x="477" y="592"/>
                      <a:pt x="476" y="594"/>
                    </a:cubicBezTo>
                    <a:cubicBezTo>
                      <a:pt x="476" y="594"/>
                      <a:pt x="476" y="594"/>
                      <a:pt x="476" y="595"/>
                    </a:cubicBezTo>
                    <a:cubicBezTo>
                      <a:pt x="475" y="597"/>
                      <a:pt x="475" y="599"/>
                      <a:pt x="474" y="601"/>
                    </a:cubicBezTo>
                    <a:cubicBezTo>
                      <a:pt x="474" y="602"/>
                      <a:pt x="474" y="602"/>
                      <a:pt x="474" y="603"/>
                    </a:cubicBezTo>
                    <a:cubicBezTo>
                      <a:pt x="474" y="605"/>
                      <a:pt x="473" y="606"/>
                      <a:pt x="473" y="608"/>
                    </a:cubicBezTo>
                    <a:cubicBezTo>
                      <a:pt x="473" y="609"/>
                      <a:pt x="473" y="610"/>
                      <a:pt x="473" y="610"/>
                    </a:cubicBezTo>
                    <a:cubicBezTo>
                      <a:pt x="473" y="613"/>
                      <a:pt x="472" y="615"/>
                      <a:pt x="472" y="618"/>
                    </a:cubicBezTo>
                    <a:cubicBezTo>
                      <a:pt x="472" y="637"/>
                      <a:pt x="472" y="637"/>
                      <a:pt x="472" y="637"/>
                    </a:cubicBezTo>
                    <a:cubicBezTo>
                      <a:pt x="472" y="637"/>
                      <a:pt x="472" y="637"/>
                      <a:pt x="472" y="637"/>
                    </a:cubicBezTo>
                    <a:cubicBezTo>
                      <a:pt x="467" y="632"/>
                      <a:pt x="462" y="627"/>
                      <a:pt x="458" y="621"/>
                    </a:cubicBezTo>
                    <a:cubicBezTo>
                      <a:pt x="458" y="621"/>
                      <a:pt x="458" y="621"/>
                      <a:pt x="458" y="621"/>
                    </a:cubicBezTo>
                    <a:cubicBezTo>
                      <a:pt x="457" y="620"/>
                      <a:pt x="455" y="618"/>
                      <a:pt x="454" y="617"/>
                    </a:cubicBezTo>
                    <a:cubicBezTo>
                      <a:pt x="454" y="616"/>
                      <a:pt x="454" y="616"/>
                      <a:pt x="453" y="615"/>
                    </a:cubicBezTo>
                    <a:cubicBezTo>
                      <a:pt x="452" y="614"/>
                      <a:pt x="451" y="613"/>
                      <a:pt x="450" y="611"/>
                    </a:cubicBezTo>
                    <a:cubicBezTo>
                      <a:pt x="450" y="611"/>
                      <a:pt x="449" y="610"/>
                      <a:pt x="449" y="609"/>
                    </a:cubicBezTo>
                    <a:cubicBezTo>
                      <a:pt x="448" y="608"/>
                      <a:pt x="447" y="607"/>
                      <a:pt x="447" y="606"/>
                    </a:cubicBezTo>
                    <a:cubicBezTo>
                      <a:pt x="446" y="605"/>
                      <a:pt x="445" y="604"/>
                      <a:pt x="445" y="603"/>
                    </a:cubicBezTo>
                    <a:cubicBezTo>
                      <a:pt x="444" y="602"/>
                      <a:pt x="444" y="601"/>
                      <a:pt x="443" y="600"/>
                    </a:cubicBezTo>
                    <a:cubicBezTo>
                      <a:pt x="442" y="599"/>
                      <a:pt x="442" y="597"/>
                      <a:pt x="441" y="596"/>
                    </a:cubicBezTo>
                    <a:cubicBezTo>
                      <a:pt x="441" y="595"/>
                      <a:pt x="440" y="594"/>
                      <a:pt x="440" y="594"/>
                    </a:cubicBezTo>
                    <a:cubicBezTo>
                      <a:pt x="439" y="592"/>
                      <a:pt x="438" y="591"/>
                      <a:pt x="438" y="589"/>
                    </a:cubicBezTo>
                    <a:cubicBezTo>
                      <a:pt x="437" y="588"/>
                      <a:pt x="437" y="588"/>
                      <a:pt x="437" y="587"/>
                    </a:cubicBezTo>
                    <a:cubicBezTo>
                      <a:pt x="436" y="585"/>
                      <a:pt x="435" y="584"/>
                      <a:pt x="435" y="582"/>
                    </a:cubicBezTo>
                    <a:cubicBezTo>
                      <a:pt x="434" y="581"/>
                      <a:pt x="434" y="581"/>
                      <a:pt x="434" y="581"/>
                    </a:cubicBezTo>
                    <a:cubicBezTo>
                      <a:pt x="433" y="579"/>
                      <a:pt x="433" y="577"/>
                      <a:pt x="432" y="575"/>
                    </a:cubicBezTo>
                    <a:cubicBezTo>
                      <a:pt x="432" y="574"/>
                      <a:pt x="432" y="574"/>
                      <a:pt x="432" y="574"/>
                    </a:cubicBezTo>
                    <a:cubicBezTo>
                      <a:pt x="431" y="571"/>
                      <a:pt x="430" y="569"/>
                      <a:pt x="430" y="567"/>
                    </a:cubicBezTo>
                    <a:cubicBezTo>
                      <a:pt x="430" y="567"/>
                      <a:pt x="430" y="567"/>
                      <a:pt x="430" y="566"/>
                    </a:cubicBezTo>
                    <a:cubicBezTo>
                      <a:pt x="429" y="564"/>
                      <a:pt x="428" y="562"/>
                      <a:pt x="428" y="560"/>
                    </a:cubicBezTo>
                    <a:cubicBezTo>
                      <a:pt x="428" y="559"/>
                      <a:pt x="428" y="559"/>
                      <a:pt x="428" y="559"/>
                    </a:cubicBezTo>
                    <a:cubicBezTo>
                      <a:pt x="427" y="557"/>
                      <a:pt x="427" y="554"/>
                      <a:pt x="426" y="552"/>
                    </a:cubicBezTo>
                    <a:cubicBezTo>
                      <a:pt x="426" y="552"/>
                      <a:pt x="426" y="552"/>
                      <a:pt x="426" y="552"/>
                    </a:cubicBezTo>
                    <a:cubicBezTo>
                      <a:pt x="426" y="549"/>
                      <a:pt x="426" y="547"/>
                      <a:pt x="425" y="545"/>
                    </a:cubicBezTo>
                    <a:cubicBezTo>
                      <a:pt x="425" y="545"/>
                      <a:pt x="425" y="544"/>
                      <a:pt x="425" y="544"/>
                    </a:cubicBezTo>
                    <a:cubicBezTo>
                      <a:pt x="425" y="542"/>
                      <a:pt x="425" y="540"/>
                      <a:pt x="425" y="538"/>
                    </a:cubicBezTo>
                    <a:cubicBezTo>
                      <a:pt x="425" y="537"/>
                      <a:pt x="425" y="537"/>
                      <a:pt x="425" y="536"/>
                    </a:cubicBezTo>
                    <a:cubicBezTo>
                      <a:pt x="425" y="534"/>
                      <a:pt x="425" y="531"/>
                      <a:pt x="425" y="529"/>
                    </a:cubicBezTo>
                    <a:cubicBezTo>
                      <a:pt x="425" y="449"/>
                      <a:pt x="490" y="383"/>
                      <a:pt x="570" y="383"/>
                    </a:cubicBezTo>
                    <a:cubicBezTo>
                      <a:pt x="650" y="383"/>
                      <a:pt x="715" y="449"/>
                      <a:pt x="715" y="529"/>
                    </a:cubicBezTo>
                    <a:cubicBezTo>
                      <a:pt x="715" y="531"/>
                      <a:pt x="715" y="534"/>
                      <a:pt x="715" y="536"/>
                    </a:cubicBezTo>
                  </a:path>
                </a:pathLst>
              </a:custGeom>
              <a:solidFill>
                <a:sysClr val="window" lastClr="FFFFFF"/>
              </a:solidFill>
              <a:ln>
                <a:noFill/>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194" name="TextBox 193">
                <a:extLst>
                  <a:ext uri="{FF2B5EF4-FFF2-40B4-BE49-F238E27FC236}">
                    <a16:creationId xmlns:a16="http://schemas.microsoft.com/office/drawing/2014/main" id="{C9882BBF-B5A1-438B-A44A-DC1805DFA814}"/>
                  </a:ext>
                </a:extLst>
              </p:cNvPr>
              <p:cNvSpPr txBox="1"/>
              <p:nvPr/>
            </p:nvSpPr>
            <p:spPr>
              <a:xfrm>
                <a:off x="1376648" y="1927312"/>
                <a:ext cx="4293065" cy="457200"/>
              </a:xfrm>
              <a:prstGeom prst="rect">
                <a:avLst/>
              </a:prstGeom>
              <a:noFill/>
              <a:ln>
                <a:noFill/>
              </a:ln>
            </p:spPr>
            <p:txBody>
              <a:bodyPr wrap="square" lIns="0" tIns="0" rIns="0" bIns="0" rtlCol="0" anchor="ctr" anchorCtr="0">
                <a:no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white"/>
                    </a:solidFill>
                    <a:effectLst/>
                    <a:uLnTx/>
                    <a:uFillTx/>
                    <a:latin typeface="Citrix New Sans Semibold" panose="020F0703040200060004" pitchFamily="34" charset="0"/>
                  </a:rPr>
                  <a:t>On-Site Data </a:t>
                </a:r>
              </a:p>
            </p:txBody>
          </p:sp>
          <p:cxnSp>
            <p:nvCxnSpPr>
              <p:cNvPr id="195" name="Straight Connector 194">
                <a:extLst>
                  <a:ext uri="{FF2B5EF4-FFF2-40B4-BE49-F238E27FC236}">
                    <a16:creationId xmlns:a16="http://schemas.microsoft.com/office/drawing/2014/main" id="{4E41FB56-2E22-478A-B1A9-56D594572448}"/>
                  </a:ext>
                </a:extLst>
              </p:cNvPr>
              <p:cNvCxnSpPr>
                <a:cxnSpLocks/>
              </p:cNvCxnSpPr>
              <p:nvPr/>
            </p:nvCxnSpPr>
            <p:spPr>
              <a:xfrm>
                <a:off x="446470" y="2548858"/>
                <a:ext cx="5493422" cy="0"/>
              </a:xfrm>
              <a:prstGeom prst="line">
                <a:avLst/>
              </a:prstGeom>
              <a:noFill/>
              <a:ln w="12700" cap="flat" cmpd="sng" algn="ctr">
                <a:solidFill>
                  <a:sysClr val="window" lastClr="FFFFFF">
                    <a:alpha val="26000"/>
                  </a:sysClr>
                </a:solidFill>
                <a:prstDash val="solid"/>
                <a:miter lim="800000"/>
              </a:ln>
              <a:effectLst/>
            </p:spPr>
          </p:cxnSp>
          <p:cxnSp>
            <p:nvCxnSpPr>
              <p:cNvPr id="196" name="Straight Connector 195">
                <a:extLst>
                  <a:ext uri="{FF2B5EF4-FFF2-40B4-BE49-F238E27FC236}">
                    <a16:creationId xmlns:a16="http://schemas.microsoft.com/office/drawing/2014/main" id="{8EC47739-4416-4040-9DC7-C051B064F00C}"/>
                  </a:ext>
                </a:extLst>
              </p:cNvPr>
              <p:cNvCxnSpPr>
                <a:cxnSpLocks/>
              </p:cNvCxnSpPr>
              <p:nvPr/>
            </p:nvCxnSpPr>
            <p:spPr>
              <a:xfrm>
                <a:off x="446470" y="3334750"/>
                <a:ext cx="5587773" cy="0"/>
              </a:xfrm>
              <a:prstGeom prst="line">
                <a:avLst/>
              </a:prstGeom>
              <a:noFill/>
              <a:ln w="12700" cap="flat" cmpd="sng" algn="ctr">
                <a:solidFill>
                  <a:sysClr val="window" lastClr="FFFFFF">
                    <a:alpha val="26000"/>
                  </a:sysClr>
                </a:solidFill>
                <a:prstDash val="solid"/>
                <a:miter lim="800000"/>
              </a:ln>
              <a:effectLst/>
            </p:spPr>
          </p:cxnSp>
          <p:cxnSp>
            <p:nvCxnSpPr>
              <p:cNvPr id="197" name="Straight Connector 196">
                <a:extLst>
                  <a:ext uri="{FF2B5EF4-FFF2-40B4-BE49-F238E27FC236}">
                    <a16:creationId xmlns:a16="http://schemas.microsoft.com/office/drawing/2014/main" id="{33A57612-603C-4910-9796-51DAD4C5A118}"/>
                  </a:ext>
                </a:extLst>
              </p:cNvPr>
              <p:cNvCxnSpPr>
                <a:cxnSpLocks/>
              </p:cNvCxnSpPr>
              <p:nvPr/>
            </p:nvCxnSpPr>
            <p:spPr>
              <a:xfrm>
                <a:off x="446470" y="4120642"/>
                <a:ext cx="5445536" cy="0"/>
              </a:xfrm>
              <a:prstGeom prst="line">
                <a:avLst/>
              </a:prstGeom>
              <a:noFill/>
              <a:ln w="12700" cap="flat" cmpd="sng" algn="ctr">
                <a:solidFill>
                  <a:sysClr val="window" lastClr="FFFFFF">
                    <a:alpha val="26000"/>
                  </a:sysClr>
                </a:solidFill>
                <a:prstDash val="solid"/>
                <a:miter lim="800000"/>
              </a:ln>
              <a:effectLst/>
            </p:spPr>
          </p:cxnSp>
          <p:grpSp>
            <p:nvGrpSpPr>
              <p:cNvPr id="198" name="Group 197">
                <a:extLst>
                  <a:ext uri="{FF2B5EF4-FFF2-40B4-BE49-F238E27FC236}">
                    <a16:creationId xmlns:a16="http://schemas.microsoft.com/office/drawing/2014/main" id="{F9977D4C-F556-43B8-A5CF-283D104D03F9}"/>
                  </a:ext>
                </a:extLst>
              </p:cNvPr>
              <p:cNvGrpSpPr/>
              <p:nvPr/>
            </p:nvGrpSpPr>
            <p:grpSpPr>
              <a:xfrm>
                <a:off x="648358" y="5854026"/>
                <a:ext cx="491213" cy="489612"/>
                <a:chOff x="869950" y="47625"/>
                <a:chExt cx="3409950" cy="3398838"/>
              </a:xfrm>
            </p:grpSpPr>
            <p:sp>
              <p:nvSpPr>
                <p:cNvPr id="221" name="Freeform 11">
                  <a:extLst>
                    <a:ext uri="{FF2B5EF4-FFF2-40B4-BE49-F238E27FC236}">
                      <a16:creationId xmlns:a16="http://schemas.microsoft.com/office/drawing/2014/main" id="{5DC9BE4D-375C-40B0-840B-DB67F47B0F34}"/>
                    </a:ext>
                  </a:extLst>
                </p:cNvPr>
                <p:cNvSpPr>
                  <a:spLocks noChangeArrowheads="1"/>
                </p:cNvSpPr>
                <p:nvPr/>
              </p:nvSpPr>
              <p:spPr bwMode="auto">
                <a:xfrm>
                  <a:off x="869950" y="47625"/>
                  <a:ext cx="1674813" cy="3398838"/>
                </a:xfrm>
                <a:custGeom>
                  <a:avLst/>
                  <a:gdLst>
                    <a:gd name="T0" fmla="*/ 4313 w 4652"/>
                    <a:gd name="T1" fmla="*/ 9442 h 9443"/>
                    <a:gd name="T2" fmla="*/ 4313 w 4652"/>
                    <a:gd name="T3" fmla="*/ 9442 h 9443"/>
                    <a:gd name="T4" fmla="*/ 338 w 4652"/>
                    <a:gd name="T5" fmla="*/ 9442 h 9443"/>
                    <a:gd name="T6" fmla="*/ 0 w 4652"/>
                    <a:gd name="T7" fmla="*/ 9075 h 9443"/>
                    <a:gd name="T8" fmla="*/ 0 w 4652"/>
                    <a:gd name="T9" fmla="*/ 338 h 9443"/>
                    <a:gd name="T10" fmla="*/ 338 w 4652"/>
                    <a:gd name="T11" fmla="*/ 0 h 9443"/>
                    <a:gd name="T12" fmla="*/ 4313 w 4652"/>
                    <a:gd name="T13" fmla="*/ 0 h 9443"/>
                    <a:gd name="T14" fmla="*/ 4651 w 4652"/>
                    <a:gd name="T15" fmla="*/ 338 h 9443"/>
                    <a:gd name="T16" fmla="*/ 4651 w 4652"/>
                    <a:gd name="T17" fmla="*/ 9075 h 9443"/>
                    <a:gd name="T18" fmla="*/ 4313 w 4652"/>
                    <a:gd name="T19" fmla="*/ 9442 h 9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52" h="9443">
                      <a:moveTo>
                        <a:pt x="4313" y="9442"/>
                      </a:moveTo>
                      <a:lnTo>
                        <a:pt x="4313" y="9442"/>
                      </a:lnTo>
                      <a:cubicBezTo>
                        <a:pt x="338" y="9442"/>
                        <a:pt x="338" y="9442"/>
                        <a:pt x="338" y="9442"/>
                      </a:cubicBezTo>
                      <a:cubicBezTo>
                        <a:pt x="142" y="9442"/>
                        <a:pt x="0" y="9273"/>
                        <a:pt x="0" y="9075"/>
                      </a:cubicBezTo>
                      <a:cubicBezTo>
                        <a:pt x="0" y="338"/>
                        <a:pt x="0" y="338"/>
                        <a:pt x="0" y="338"/>
                      </a:cubicBezTo>
                      <a:cubicBezTo>
                        <a:pt x="0" y="168"/>
                        <a:pt x="142" y="0"/>
                        <a:pt x="338" y="0"/>
                      </a:cubicBezTo>
                      <a:cubicBezTo>
                        <a:pt x="4313" y="0"/>
                        <a:pt x="4313" y="0"/>
                        <a:pt x="4313" y="0"/>
                      </a:cubicBezTo>
                      <a:cubicBezTo>
                        <a:pt x="4510" y="0"/>
                        <a:pt x="4651" y="168"/>
                        <a:pt x="4651" y="338"/>
                      </a:cubicBezTo>
                      <a:cubicBezTo>
                        <a:pt x="4651" y="9075"/>
                        <a:pt x="4651" y="9075"/>
                        <a:pt x="4651" y="9075"/>
                      </a:cubicBezTo>
                      <a:cubicBezTo>
                        <a:pt x="4651" y="9273"/>
                        <a:pt x="4510" y="9442"/>
                        <a:pt x="4313" y="9442"/>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2" name="Freeform 12">
                  <a:extLst>
                    <a:ext uri="{FF2B5EF4-FFF2-40B4-BE49-F238E27FC236}">
                      <a16:creationId xmlns:a16="http://schemas.microsoft.com/office/drawing/2014/main" id="{116906AA-07C5-40BC-8FFE-2BF55B040BB8}"/>
                    </a:ext>
                  </a:extLst>
                </p:cNvPr>
                <p:cNvSpPr>
                  <a:spLocks noChangeArrowheads="1"/>
                </p:cNvSpPr>
                <p:nvPr/>
              </p:nvSpPr>
              <p:spPr bwMode="auto">
                <a:xfrm>
                  <a:off x="1054100" y="269875"/>
                  <a:ext cx="1339850" cy="466725"/>
                </a:xfrm>
                <a:custGeom>
                  <a:avLst/>
                  <a:gdLst>
                    <a:gd name="T0" fmla="*/ 3607 w 3721"/>
                    <a:gd name="T1" fmla="*/ 1297 h 1298"/>
                    <a:gd name="T2" fmla="*/ 3607 w 3721"/>
                    <a:gd name="T3" fmla="*/ 1297 h 1298"/>
                    <a:gd name="T4" fmla="*/ 140 w 3721"/>
                    <a:gd name="T5" fmla="*/ 1297 h 1298"/>
                    <a:gd name="T6" fmla="*/ 0 w 3721"/>
                    <a:gd name="T7" fmla="*/ 1157 h 1298"/>
                    <a:gd name="T8" fmla="*/ 0 w 3721"/>
                    <a:gd name="T9" fmla="*/ 142 h 1298"/>
                    <a:gd name="T10" fmla="*/ 140 w 3721"/>
                    <a:gd name="T11" fmla="*/ 0 h 1298"/>
                    <a:gd name="T12" fmla="*/ 3607 w 3721"/>
                    <a:gd name="T13" fmla="*/ 0 h 1298"/>
                    <a:gd name="T14" fmla="*/ 3720 w 3721"/>
                    <a:gd name="T15" fmla="*/ 142 h 1298"/>
                    <a:gd name="T16" fmla="*/ 3720 w 3721"/>
                    <a:gd name="T17" fmla="*/ 1157 h 1298"/>
                    <a:gd name="T18" fmla="*/ 3607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607" y="1297"/>
                      </a:moveTo>
                      <a:lnTo>
                        <a:pt x="3607" y="1297"/>
                      </a:lnTo>
                      <a:cubicBezTo>
                        <a:pt x="140" y="1297"/>
                        <a:pt x="140" y="1297"/>
                        <a:pt x="140" y="1297"/>
                      </a:cubicBezTo>
                      <a:cubicBezTo>
                        <a:pt x="56" y="1297"/>
                        <a:pt x="0" y="1241"/>
                        <a:pt x="0" y="1157"/>
                      </a:cubicBezTo>
                      <a:cubicBezTo>
                        <a:pt x="0" y="142"/>
                        <a:pt x="0" y="142"/>
                        <a:pt x="0" y="142"/>
                      </a:cubicBezTo>
                      <a:cubicBezTo>
                        <a:pt x="0" y="57"/>
                        <a:pt x="56" y="0"/>
                        <a:pt x="140" y="0"/>
                      </a:cubicBezTo>
                      <a:cubicBezTo>
                        <a:pt x="3607" y="0"/>
                        <a:pt x="3607" y="0"/>
                        <a:pt x="3607" y="0"/>
                      </a:cubicBezTo>
                      <a:cubicBezTo>
                        <a:pt x="3663" y="0"/>
                        <a:pt x="3720" y="57"/>
                        <a:pt x="3720" y="142"/>
                      </a:cubicBezTo>
                      <a:cubicBezTo>
                        <a:pt x="3720" y="1157"/>
                        <a:pt x="3720" y="1157"/>
                        <a:pt x="3720" y="1157"/>
                      </a:cubicBezTo>
                      <a:cubicBezTo>
                        <a:pt x="3720" y="1241"/>
                        <a:pt x="3663" y="1297"/>
                        <a:pt x="3607"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3" name="Freeform 13">
                  <a:extLst>
                    <a:ext uri="{FF2B5EF4-FFF2-40B4-BE49-F238E27FC236}">
                      <a16:creationId xmlns:a16="http://schemas.microsoft.com/office/drawing/2014/main" id="{E4665C1F-D673-419F-AAD1-A68405FEBB36}"/>
                    </a:ext>
                  </a:extLst>
                </p:cNvPr>
                <p:cNvSpPr>
                  <a:spLocks noChangeArrowheads="1"/>
                </p:cNvSpPr>
                <p:nvPr/>
              </p:nvSpPr>
              <p:spPr bwMode="auto">
                <a:xfrm>
                  <a:off x="2281238" y="3021013"/>
                  <a:ext cx="112712" cy="122237"/>
                </a:xfrm>
                <a:custGeom>
                  <a:avLst/>
                  <a:gdLst>
                    <a:gd name="T0" fmla="*/ 310 w 311"/>
                    <a:gd name="T1" fmla="*/ 170 h 339"/>
                    <a:gd name="T2" fmla="*/ 310 w 311"/>
                    <a:gd name="T3" fmla="*/ 170 h 339"/>
                    <a:gd name="T4" fmla="*/ 141 w 311"/>
                    <a:gd name="T5" fmla="*/ 338 h 339"/>
                    <a:gd name="T6" fmla="*/ 0 w 311"/>
                    <a:gd name="T7" fmla="*/ 170 h 339"/>
                    <a:gd name="T8" fmla="*/ 141 w 311"/>
                    <a:gd name="T9" fmla="*/ 0 h 339"/>
                    <a:gd name="T10" fmla="*/ 310 w 311"/>
                    <a:gd name="T11" fmla="*/ 170 h 339"/>
                  </a:gdLst>
                  <a:ahLst/>
                  <a:cxnLst>
                    <a:cxn ang="0">
                      <a:pos x="T0" y="T1"/>
                    </a:cxn>
                    <a:cxn ang="0">
                      <a:pos x="T2" y="T3"/>
                    </a:cxn>
                    <a:cxn ang="0">
                      <a:pos x="T4" y="T5"/>
                    </a:cxn>
                    <a:cxn ang="0">
                      <a:pos x="T6" y="T7"/>
                    </a:cxn>
                    <a:cxn ang="0">
                      <a:pos x="T8" y="T9"/>
                    </a:cxn>
                    <a:cxn ang="0">
                      <a:pos x="T10" y="T11"/>
                    </a:cxn>
                  </a:cxnLst>
                  <a:rect l="0" t="0" r="r" b="b"/>
                  <a:pathLst>
                    <a:path w="311" h="339">
                      <a:moveTo>
                        <a:pt x="310" y="170"/>
                      </a:moveTo>
                      <a:lnTo>
                        <a:pt x="310" y="170"/>
                      </a:lnTo>
                      <a:cubicBezTo>
                        <a:pt x="310" y="253"/>
                        <a:pt x="253" y="338"/>
                        <a:pt x="141" y="338"/>
                      </a:cubicBezTo>
                      <a:cubicBezTo>
                        <a:pt x="57" y="338"/>
                        <a:pt x="0" y="253"/>
                        <a:pt x="0" y="170"/>
                      </a:cubicBezTo>
                      <a:cubicBezTo>
                        <a:pt x="0" y="85"/>
                        <a:pt x="57" y="0"/>
                        <a:pt x="141" y="0"/>
                      </a:cubicBezTo>
                      <a:cubicBezTo>
                        <a:pt x="253" y="0"/>
                        <a:pt x="310" y="85"/>
                        <a:pt x="310" y="17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4" name="Freeform 14">
                  <a:extLst>
                    <a:ext uri="{FF2B5EF4-FFF2-40B4-BE49-F238E27FC236}">
                      <a16:creationId xmlns:a16="http://schemas.microsoft.com/office/drawing/2014/main" id="{FE08C008-E394-4463-9FFC-CEE691E2E477}"/>
                    </a:ext>
                  </a:extLst>
                </p:cNvPr>
                <p:cNvSpPr>
                  <a:spLocks noChangeArrowheads="1"/>
                </p:cNvSpPr>
                <p:nvPr/>
              </p:nvSpPr>
              <p:spPr bwMode="auto">
                <a:xfrm>
                  <a:off x="1204913" y="463550"/>
                  <a:ext cx="80962" cy="80963"/>
                </a:xfrm>
                <a:custGeom>
                  <a:avLst/>
                  <a:gdLst>
                    <a:gd name="T0" fmla="*/ 225 w 226"/>
                    <a:gd name="T1" fmla="*/ 113 h 227"/>
                    <a:gd name="T2" fmla="*/ 225 w 226"/>
                    <a:gd name="T3" fmla="*/ 113 h 227"/>
                    <a:gd name="T4" fmla="*/ 112 w 226"/>
                    <a:gd name="T5" fmla="*/ 226 h 227"/>
                    <a:gd name="T6" fmla="*/ 0 w 226"/>
                    <a:gd name="T7" fmla="*/ 113 h 227"/>
                    <a:gd name="T8" fmla="*/ 112 w 226"/>
                    <a:gd name="T9" fmla="*/ 0 h 227"/>
                    <a:gd name="T10" fmla="*/ 225 w 226"/>
                    <a:gd name="T11" fmla="*/ 113 h 227"/>
                  </a:gdLst>
                  <a:ahLst/>
                  <a:cxnLst>
                    <a:cxn ang="0">
                      <a:pos x="T0" y="T1"/>
                    </a:cxn>
                    <a:cxn ang="0">
                      <a:pos x="T2" y="T3"/>
                    </a:cxn>
                    <a:cxn ang="0">
                      <a:pos x="T4" y="T5"/>
                    </a:cxn>
                    <a:cxn ang="0">
                      <a:pos x="T6" y="T7"/>
                    </a:cxn>
                    <a:cxn ang="0">
                      <a:pos x="T8" y="T9"/>
                    </a:cxn>
                    <a:cxn ang="0">
                      <a:pos x="T10" y="T11"/>
                    </a:cxn>
                  </a:cxnLst>
                  <a:rect l="0" t="0" r="r" b="b"/>
                  <a:pathLst>
                    <a:path w="226" h="227">
                      <a:moveTo>
                        <a:pt x="225" y="113"/>
                      </a:moveTo>
                      <a:lnTo>
                        <a:pt x="225" y="113"/>
                      </a:lnTo>
                      <a:cubicBezTo>
                        <a:pt x="225" y="170"/>
                        <a:pt x="168" y="226"/>
                        <a:pt x="112" y="226"/>
                      </a:cubicBezTo>
                      <a:cubicBezTo>
                        <a:pt x="56" y="226"/>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5" name="Line 15">
                  <a:extLst>
                    <a:ext uri="{FF2B5EF4-FFF2-40B4-BE49-F238E27FC236}">
                      <a16:creationId xmlns:a16="http://schemas.microsoft.com/office/drawing/2014/main" id="{BD63753C-2D3C-41A8-912C-181458AAA3FE}"/>
                    </a:ext>
                  </a:extLst>
                </p:cNvPr>
                <p:cNvSpPr>
                  <a:spLocks noChangeShapeType="1"/>
                </p:cNvSpPr>
                <p:nvPr/>
              </p:nvSpPr>
              <p:spPr bwMode="auto">
                <a:xfrm flipV="1">
                  <a:off x="2200275"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6" name="Line 16">
                  <a:extLst>
                    <a:ext uri="{FF2B5EF4-FFF2-40B4-BE49-F238E27FC236}">
                      <a16:creationId xmlns:a16="http://schemas.microsoft.com/office/drawing/2014/main" id="{52E2B6AC-D11B-49E1-B050-F836620EAD3A}"/>
                    </a:ext>
                  </a:extLst>
                </p:cNvPr>
                <p:cNvSpPr>
                  <a:spLocks noChangeShapeType="1"/>
                </p:cNvSpPr>
                <p:nvPr/>
              </p:nvSpPr>
              <p:spPr bwMode="auto">
                <a:xfrm flipV="1">
                  <a:off x="2087563"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7" name="Freeform 17">
                  <a:extLst>
                    <a:ext uri="{FF2B5EF4-FFF2-40B4-BE49-F238E27FC236}">
                      <a16:creationId xmlns:a16="http://schemas.microsoft.com/office/drawing/2014/main" id="{72F77138-C75D-4215-A888-63AE2C8B1D57}"/>
                    </a:ext>
                  </a:extLst>
                </p:cNvPr>
                <p:cNvSpPr>
                  <a:spLocks noChangeArrowheads="1"/>
                </p:cNvSpPr>
                <p:nvPr/>
              </p:nvSpPr>
              <p:spPr bwMode="auto">
                <a:xfrm>
                  <a:off x="1054100" y="919163"/>
                  <a:ext cx="1339850" cy="466725"/>
                </a:xfrm>
                <a:custGeom>
                  <a:avLst/>
                  <a:gdLst>
                    <a:gd name="T0" fmla="*/ 3607 w 3721"/>
                    <a:gd name="T1" fmla="*/ 1297 h 1298"/>
                    <a:gd name="T2" fmla="*/ 3607 w 3721"/>
                    <a:gd name="T3" fmla="*/ 1297 h 1298"/>
                    <a:gd name="T4" fmla="*/ 140 w 3721"/>
                    <a:gd name="T5" fmla="*/ 1297 h 1298"/>
                    <a:gd name="T6" fmla="*/ 0 w 3721"/>
                    <a:gd name="T7" fmla="*/ 1157 h 1298"/>
                    <a:gd name="T8" fmla="*/ 0 w 3721"/>
                    <a:gd name="T9" fmla="*/ 142 h 1298"/>
                    <a:gd name="T10" fmla="*/ 140 w 3721"/>
                    <a:gd name="T11" fmla="*/ 0 h 1298"/>
                    <a:gd name="T12" fmla="*/ 3607 w 3721"/>
                    <a:gd name="T13" fmla="*/ 0 h 1298"/>
                    <a:gd name="T14" fmla="*/ 3720 w 3721"/>
                    <a:gd name="T15" fmla="*/ 142 h 1298"/>
                    <a:gd name="T16" fmla="*/ 3720 w 3721"/>
                    <a:gd name="T17" fmla="*/ 1157 h 1298"/>
                    <a:gd name="T18" fmla="*/ 3607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607" y="1297"/>
                      </a:moveTo>
                      <a:lnTo>
                        <a:pt x="3607" y="1297"/>
                      </a:lnTo>
                      <a:cubicBezTo>
                        <a:pt x="140" y="1297"/>
                        <a:pt x="140" y="1297"/>
                        <a:pt x="140" y="1297"/>
                      </a:cubicBezTo>
                      <a:cubicBezTo>
                        <a:pt x="56" y="1297"/>
                        <a:pt x="0" y="1241"/>
                        <a:pt x="0" y="1157"/>
                      </a:cubicBezTo>
                      <a:cubicBezTo>
                        <a:pt x="0" y="142"/>
                        <a:pt x="0" y="142"/>
                        <a:pt x="0" y="142"/>
                      </a:cubicBezTo>
                      <a:cubicBezTo>
                        <a:pt x="0" y="57"/>
                        <a:pt x="56" y="0"/>
                        <a:pt x="140" y="0"/>
                      </a:cubicBezTo>
                      <a:cubicBezTo>
                        <a:pt x="3607" y="0"/>
                        <a:pt x="3607" y="0"/>
                        <a:pt x="3607" y="0"/>
                      </a:cubicBezTo>
                      <a:cubicBezTo>
                        <a:pt x="3663" y="0"/>
                        <a:pt x="3720" y="57"/>
                        <a:pt x="3720" y="142"/>
                      </a:cubicBezTo>
                      <a:cubicBezTo>
                        <a:pt x="3720" y="1157"/>
                        <a:pt x="3720" y="1157"/>
                        <a:pt x="3720" y="1157"/>
                      </a:cubicBezTo>
                      <a:cubicBezTo>
                        <a:pt x="3720" y="1241"/>
                        <a:pt x="3663" y="1297"/>
                        <a:pt x="3607"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8" name="Freeform 18">
                  <a:extLst>
                    <a:ext uri="{FF2B5EF4-FFF2-40B4-BE49-F238E27FC236}">
                      <a16:creationId xmlns:a16="http://schemas.microsoft.com/office/drawing/2014/main" id="{76B1BCF0-D361-4BC6-8E9E-EABE74E59E56}"/>
                    </a:ext>
                  </a:extLst>
                </p:cNvPr>
                <p:cNvSpPr>
                  <a:spLocks noChangeArrowheads="1"/>
                </p:cNvSpPr>
                <p:nvPr/>
              </p:nvSpPr>
              <p:spPr bwMode="auto">
                <a:xfrm>
                  <a:off x="1204913" y="1112838"/>
                  <a:ext cx="80962" cy="80962"/>
                </a:xfrm>
                <a:custGeom>
                  <a:avLst/>
                  <a:gdLst>
                    <a:gd name="T0" fmla="*/ 225 w 226"/>
                    <a:gd name="T1" fmla="*/ 113 h 227"/>
                    <a:gd name="T2" fmla="*/ 225 w 226"/>
                    <a:gd name="T3" fmla="*/ 113 h 227"/>
                    <a:gd name="T4" fmla="*/ 112 w 226"/>
                    <a:gd name="T5" fmla="*/ 226 h 227"/>
                    <a:gd name="T6" fmla="*/ 0 w 226"/>
                    <a:gd name="T7" fmla="*/ 113 h 227"/>
                    <a:gd name="T8" fmla="*/ 112 w 226"/>
                    <a:gd name="T9" fmla="*/ 0 h 227"/>
                    <a:gd name="T10" fmla="*/ 225 w 226"/>
                    <a:gd name="T11" fmla="*/ 113 h 227"/>
                  </a:gdLst>
                  <a:ahLst/>
                  <a:cxnLst>
                    <a:cxn ang="0">
                      <a:pos x="T0" y="T1"/>
                    </a:cxn>
                    <a:cxn ang="0">
                      <a:pos x="T2" y="T3"/>
                    </a:cxn>
                    <a:cxn ang="0">
                      <a:pos x="T4" y="T5"/>
                    </a:cxn>
                    <a:cxn ang="0">
                      <a:pos x="T6" y="T7"/>
                    </a:cxn>
                    <a:cxn ang="0">
                      <a:pos x="T8" y="T9"/>
                    </a:cxn>
                    <a:cxn ang="0">
                      <a:pos x="T10" y="T11"/>
                    </a:cxn>
                  </a:cxnLst>
                  <a:rect l="0" t="0" r="r" b="b"/>
                  <a:pathLst>
                    <a:path w="226" h="227">
                      <a:moveTo>
                        <a:pt x="225" y="113"/>
                      </a:moveTo>
                      <a:lnTo>
                        <a:pt x="225" y="113"/>
                      </a:lnTo>
                      <a:cubicBezTo>
                        <a:pt x="225" y="170"/>
                        <a:pt x="168" y="226"/>
                        <a:pt x="112" y="226"/>
                      </a:cubicBezTo>
                      <a:cubicBezTo>
                        <a:pt x="56" y="226"/>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9" name="Line 19">
                  <a:extLst>
                    <a:ext uri="{FF2B5EF4-FFF2-40B4-BE49-F238E27FC236}">
                      <a16:creationId xmlns:a16="http://schemas.microsoft.com/office/drawing/2014/main" id="{7577DCC2-3BBE-416B-8435-A1E782F8DA89}"/>
                    </a:ext>
                  </a:extLst>
                </p:cNvPr>
                <p:cNvSpPr>
                  <a:spLocks noChangeShapeType="1"/>
                </p:cNvSpPr>
                <p:nvPr/>
              </p:nvSpPr>
              <p:spPr bwMode="auto">
                <a:xfrm flipV="1">
                  <a:off x="2200275"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0" name="Line 20">
                  <a:extLst>
                    <a:ext uri="{FF2B5EF4-FFF2-40B4-BE49-F238E27FC236}">
                      <a16:creationId xmlns:a16="http://schemas.microsoft.com/office/drawing/2014/main" id="{DDC3CD79-85E2-45EC-826F-00FBE9F6B64A}"/>
                    </a:ext>
                  </a:extLst>
                </p:cNvPr>
                <p:cNvSpPr>
                  <a:spLocks noChangeShapeType="1"/>
                </p:cNvSpPr>
                <p:nvPr/>
              </p:nvSpPr>
              <p:spPr bwMode="auto">
                <a:xfrm flipV="1">
                  <a:off x="2087563"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1" name="Freeform 21">
                  <a:extLst>
                    <a:ext uri="{FF2B5EF4-FFF2-40B4-BE49-F238E27FC236}">
                      <a16:creationId xmlns:a16="http://schemas.microsoft.com/office/drawing/2014/main" id="{58398CA1-9861-4E27-85FE-D003FB304512}"/>
                    </a:ext>
                  </a:extLst>
                </p:cNvPr>
                <p:cNvSpPr>
                  <a:spLocks noChangeArrowheads="1"/>
                </p:cNvSpPr>
                <p:nvPr/>
              </p:nvSpPr>
              <p:spPr bwMode="auto">
                <a:xfrm>
                  <a:off x="1054100" y="1568450"/>
                  <a:ext cx="1339850" cy="457200"/>
                </a:xfrm>
                <a:custGeom>
                  <a:avLst/>
                  <a:gdLst>
                    <a:gd name="T0" fmla="*/ 3607 w 3721"/>
                    <a:gd name="T1" fmla="*/ 1269 h 1270"/>
                    <a:gd name="T2" fmla="*/ 3607 w 3721"/>
                    <a:gd name="T3" fmla="*/ 1269 h 1270"/>
                    <a:gd name="T4" fmla="*/ 140 w 3721"/>
                    <a:gd name="T5" fmla="*/ 1269 h 1270"/>
                    <a:gd name="T6" fmla="*/ 0 w 3721"/>
                    <a:gd name="T7" fmla="*/ 1157 h 1270"/>
                    <a:gd name="T8" fmla="*/ 0 w 3721"/>
                    <a:gd name="T9" fmla="*/ 113 h 1270"/>
                    <a:gd name="T10" fmla="*/ 140 w 3721"/>
                    <a:gd name="T11" fmla="*/ 0 h 1270"/>
                    <a:gd name="T12" fmla="*/ 3607 w 3721"/>
                    <a:gd name="T13" fmla="*/ 0 h 1270"/>
                    <a:gd name="T14" fmla="*/ 3720 w 3721"/>
                    <a:gd name="T15" fmla="*/ 113 h 1270"/>
                    <a:gd name="T16" fmla="*/ 3720 w 3721"/>
                    <a:gd name="T17" fmla="*/ 1157 h 1270"/>
                    <a:gd name="T18" fmla="*/ 3607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607" y="1269"/>
                      </a:moveTo>
                      <a:lnTo>
                        <a:pt x="3607" y="1269"/>
                      </a:lnTo>
                      <a:cubicBezTo>
                        <a:pt x="140" y="1269"/>
                        <a:pt x="140" y="1269"/>
                        <a:pt x="140" y="1269"/>
                      </a:cubicBezTo>
                      <a:cubicBezTo>
                        <a:pt x="56" y="1269"/>
                        <a:pt x="0" y="1240"/>
                        <a:pt x="0" y="1157"/>
                      </a:cubicBezTo>
                      <a:cubicBezTo>
                        <a:pt x="0" y="113"/>
                        <a:pt x="0" y="113"/>
                        <a:pt x="0" y="113"/>
                      </a:cubicBezTo>
                      <a:cubicBezTo>
                        <a:pt x="0" y="57"/>
                        <a:pt x="56" y="0"/>
                        <a:pt x="140" y="0"/>
                      </a:cubicBezTo>
                      <a:cubicBezTo>
                        <a:pt x="3607" y="0"/>
                        <a:pt x="3607" y="0"/>
                        <a:pt x="3607" y="0"/>
                      </a:cubicBezTo>
                      <a:cubicBezTo>
                        <a:pt x="3663" y="0"/>
                        <a:pt x="3720" y="57"/>
                        <a:pt x="3720" y="113"/>
                      </a:cubicBezTo>
                      <a:cubicBezTo>
                        <a:pt x="3720" y="1157"/>
                        <a:pt x="3720" y="1157"/>
                        <a:pt x="3720" y="1157"/>
                      </a:cubicBezTo>
                      <a:cubicBezTo>
                        <a:pt x="3720" y="1240"/>
                        <a:pt x="3663" y="1269"/>
                        <a:pt x="3607"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2" name="Freeform 22">
                  <a:extLst>
                    <a:ext uri="{FF2B5EF4-FFF2-40B4-BE49-F238E27FC236}">
                      <a16:creationId xmlns:a16="http://schemas.microsoft.com/office/drawing/2014/main" id="{864247DF-3777-4EA9-A79D-52CE619453C8}"/>
                    </a:ext>
                  </a:extLst>
                </p:cNvPr>
                <p:cNvSpPr>
                  <a:spLocks noChangeArrowheads="1"/>
                </p:cNvSpPr>
                <p:nvPr/>
              </p:nvSpPr>
              <p:spPr bwMode="auto">
                <a:xfrm>
                  <a:off x="1204913" y="1762125"/>
                  <a:ext cx="80962" cy="80963"/>
                </a:xfrm>
                <a:custGeom>
                  <a:avLst/>
                  <a:gdLst>
                    <a:gd name="T0" fmla="*/ 225 w 226"/>
                    <a:gd name="T1" fmla="*/ 113 h 226"/>
                    <a:gd name="T2" fmla="*/ 225 w 226"/>
                    <a:gd name="T3" fmla="*/ 113 h 226"/>
                    <a:gd name="T4" fmla="*/ 112 w 226"/>
                    <a:gd name="T5" fmla="*/ 225 h 226"/>
                    <a:gd name="T6" fmla="*/ 0 w 226"/>
                    <a:gd name="T7" fmla="*/ 113 h 226"/>
                    <a:gd name="T8" fmla="*/ 112 w 226"/>
                    <a:gd name="T9" fmla="*/ 0 h 226"/>
                    <a:gd name="T10" fmla="*/ 225 w 226"/>
                    <a:gd name="T11" fmla="*/ 113 h 226"/>
                  </a:gdLst>
                  <a:ahLst/>
                  <a:cxnLst>
                    <a:cxn ang="0">
                      <a:pos x="T0" y="T1"/>
                    </a:cxn>
                    <a:cxn ang="0">
                      <a:pos x="T2" y="T3"/>
                    </a:cxn>
                    <a:cxn ang="0">
                      <a:pos x="T4" y="T5"/>
                    </a:cxn>
                    <a:cxn ang="0">
                      <a:pos x="T6" y="T7"/>
                    </a:cxn>
                    <a:cxn ang="0">
                      <a:pos x="T8" y="T9"/>
                    </a:cxn>
                    <a:cxn ang="0">
                      <a:pos x="T10" y="T11"/>
                    </a:cxn>
                  </a:cxnLst>
                  <a:rect l="0" t="0" r="r" b="b"/>
                  <a:pathLst>
                    <a:path w="226" h="226">
                      <a:moveTo>
                        <a:pt x="225" y="113"/>
                      </a:moveTo>
                      <a:lnTo>
                        <a:pt x="225" y="113"/>
                      </a:lnTo>
                      <a:cubicBezTo>
                        <a:pt x="225" y="170"/>
                        <a:pt x="168" y="225"/>
                        <a:pt x="112" y="225"/>
                      </a:cubicBezTo>
                      <a:cubicBezTo>
                        <a:pt x="56" y="225"/>
                        <a:pt x="0" y="170"/>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3" name="Line 23">
                  <a:extLst>
                    <a:ext uri="{FF2B5EF4-FFF2-40B4-BE49-F238E27FC236}">
                      <a16:creationId xmlns:a16="http://schemas.microsoft.com/office/drawing/2014/main" id="{FE02977E-7603-4C3C-B4F9-A32F1A67BD04}"/>
                    </a:ext>
                  </a:extLst>
                </p:cNvPr>
                <p:cNvSpPr>
                  <a:spLocks noChangeShapeType="1"/>
                </p:cNvSpPr>
                <p:nvPr/>
              </p:nvSpPr>
              <p:spPr bwMode="auto">
                <a:xfrm flipV="1">
                  <a:off x="2200275"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4" name="Line 24">
                  <a:extLst>
                    <a:ext uri="{FF2B5EF4-FFF2-40B4-BE49-F238E27FC236}">
                      <a16:creationId xmlns:a16="http://schemas.microsoft.com/office/drawing/2014/main" id="{9EAC99B9-70E1-4410-824E-4E459ED800FC}"/>
                    </a:ext>
                  </a:extLst>
                </p:cNvPr>
                <p:cNvSpPr>
                  <a:spLocks noChangeShapeType="1"/>
                </p:cNvSpPr>
                <p:nvPr/>
              </p:nvSpPr>
              <p:spPr bwMode="auto">
                <a:xfrm flipV="1">
                  <a:off x="2087563"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5" name="Line 25">
                  <a:extLst>
                    <a:ext uri="{FF2B5EF4-FFF2-40B4-BE49-F238E27FC236}">
                      <a16:creationId xmlns:a16="http://schemas.microsoft.com/office/drawing/2014/main" id="{ABDB4773-E780-45FE-83F6-42B2716AED57}"/>
                    </a:ext>
                  </a:extLst>
                </p:cNvPr>
                <p:cNvSpPr>
                  <a:spLocks noChangeShapeType="1"/>
                </p:cNvSpPr>
                <p:nvPr/>
              </p:nvSpPr>
              <p:spPr bwMode="auto">
                <a:xfrm flipV="1">
                  <a:off x="1976438"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6" name="Line 26">
                  <a:extLst>
                    <a:ext uri="{FF2B5EF4-FFF2-40B4-BE49-F238E27FC236}">
                      <a16:creationId xmlns:a16="http://schemas.microsoft.com/office/drawing/2014/main" id="{E78F4EAE-16CC-488C-B2A6-A5BF540A3308}"/>
                    </a:ext>
                  </a:extLst>
                </p:cNvPr>
                <p:cNvSpPr>
                  <a:spLocks noChangeShapeType="1"/>
                </p:cNvSpPr>
                <p:nvPr/>
              </p:nvSpPr>
              <p:spPr bwMode="auto">
                <a:xfrm flipV="1">
                  <a:off x="1976438"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7" name="Line 27">
                  <a:extLst>
                    <a:ext uri="{FF2B5EF4-FFF2-40B4-BE49-F238E27FC236}">
                      <a16:creationId xmlns:a16="http://schemas.microsoft.com/office/drawing/2014/main" id="{3FE8A631-817C-41A2-BCB2-AEF63970B3FE}"/>
                    </a:ext>
                  </a:extLst>
                </p:cNvPr>
                <p:cNvSpPr>
                  <a:spLocks noChangeShapeType="1"/>
                </p:cNvSpPr>
                <p:nvPr/>
              </p:nvSpPr>
              <p:spPr bwMode="auto">
                <a:xfrm flipV="1">
                  <a:off x="1976438"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8" name="Freeform 28">
                  <a:extLst>
                    <a:ext uri="{FF2B5EF4-FFF2-40B4-BE49-F238E27FC236}">
                      <a16:creationId xmlns:a16="http://schemas.microsoft.com/office/drawing/2014/main" id="{5A770EDA-BC40-42E6-8B2E-7B45E2C0211C}"/>
                    </a:ext>
                  </a:extLst>
                </p:cNvPr>
                <p:cNvSpPr>
                  <a:spLocks noChangeArrowheads="1"/>
                </p:cNvSpPr>
                <p:nvPr/>
              </p:nvSpPr>
              <p:spPr bwMode="auto">
                <a:xfrm>
                  <a:off x="1054100" y="2219325"/>
                  <a:ext cx="1339850" cy="457200"/>
                </a:xfrm>
                <a:custGeom>
                  <a:avLst/>
                  <a:gdLst>
                    <a:gd name="T0" fmla="*/ 3607 w 3721"/>
                    <a:gd name="T1" fmla="*/ 1269 h 1270"/>
                    <a:gd name="T2" fmla="*/ 3607 w 3721"/>
                    <a:gd name="T3" fmla="*/ 1269 h 1270"/>
                    <a:gd name="T4" fmla="*/ 140 w 3721"/>
                    <a:gd name="T5" fmla="*/ 1269 h 1270"/>
                    <a:gd name="T6" fmla="*/ 0 w 3721"/>
                    <a:gd name="T7" fmla="*/ 1156 h 1270"/>
                    <a:gd name="T8" fmla="*/ 0 w 3721"/>
                    <a:gd name="T9" fmla="*/ 113 h 1270"/>
                    <a:gd name="T10" fmla="*/ 140 w 3721"/>
                    <a:gd name="T11" fmla="*/ 0 h 1270"/>
                    <a:gd name="T12" fmla="*/ 3607 w 3721"/>
                    <a:gd name="T13" fmla="*/ 0 h 1270"/>
                    <a:gd name="T14" fmla="*/ 3720 w 3721"/>
                    <a:gd name="T15" fmla="*/ 113 h 1270"/>
                    <a:gd name="T16" fmla="*/ 3720 w 3721"/>
                    <a:gd name="T17" fmla="*/ 1156 h 1270"/>
                    <a:gd name="T18" fmla="*/ 3607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607" y="1269"/>
                      </a:moveTo>
                      <a:lnTo>
                        <a:pt x="3607" y="1269"/>
                      </a:lnTo>
                      <a:cubicBezTo>
                        <a:pt x="140" y="1269"/>
                        <a:pt x="140" y="1269"/>
                        <a:pt x="140" y="1269"/>
                      </a:cubicBezTo>
                      <a:cubicBezTo>
                        <a:pt x="56" y="1269"/>
                        <a:pt x="0" y="1240"/>
                        <a:pt x="0" y="1156"/>
                      </a:cubicBezTo>
                      <a:cubicBezTo>
                        <a:pt x="0" y="113"/>
                        <a:pt x="0" y="113"/>
                        <a:pt x="0" y="113"/>
                      </a:cubicBezTo>
                      <a:cubicBezTo>
                        <a:pt x="0" y="57"/>
                        <a:pt x="56" y="0"/>
                        <a:pt x="140" y="0"/>
                      </a:cubicBezTo>
                      <a:cubicBezTo>
                        <a:pt x="3607" y="0"/>
                        <a:pt x="3607" y="0"/>
                        <a:pt x="3607" y="0"/>
                      </a:cubicBezTo>
                      <a:cubicBezTo>
                        <a:pt x="3663" y="0"/>
                        <a:pt x="3720" y="57"/>
                        <a:pt x="3720" y="113"/>
                      </a:cubicBezTo>
                      <a:cubicBezTo>
                        <a:pt x="3720" y="1156"/>
                        <a:pt x="3720" y="1156"/>
                        <a:pt x="3720" y="1156"/>
                      </a:cubicBezTo>
                      <a:cubicBezTo>
                        <a:pt x="3720" y="1240"/>
                        <a:pt x="3663" y="1269"/>
                        <a:pt x="3607"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39" name="Freeform 29">
                  <a:extLst>
                    <a:ext uri="{FF2B5EF4-FFF2-40B4-BE49-F238E27FC236}">
                      <a16:creationId xmlns:a16="http://schemas.microsoft.com/office/drawing/2014/main" id="{99CDCAEE-8AA1-46DE-BC2E-B7F67DBAFAB4}"/>
                    </a:ext>
                  </a:extLst>
                </p:cNvPr>
                <p:cNvSpPr>
                  <a:spLocks noChangeArrowheads="1"/>
                </p:cNvSpPr>
                <p:nvPr/>
              </p:nvSpPr>
              <p:spPr bwMode="auto">
                <a:xfrm>
                  <a:off x="1204913" y="2411413"/>
                  <a:ext cx="80962" cy="80962"/>
                </a:xfrm>
                <a:custGeom>
                  <a:avLst/>
                  <a:gdLst>
                    <a:gd name="T0" fmla="*/ 225 w 226"/>
                    <a:gd name="T1" fmla="*/ 113 h 226"/>
                    <a:gd name="T2" fmla="*/ 225 w 226"/>
                    <a:gd name="T3" fmla="*/ 113 h 226"/>
                    <a:gd name="T4" fmla="*/ 112 w 226"/>
                    <a:gd name="T5" fmla="*/ 225 h 226"/>
                    <a:gd name="T6" fmla="*/ 0 w 226"/>
                    <a:gd name="T7" fmla="*/ 113 h 226"/>
                    <a:gd name="T8" fmla="*/ 112 w 226"/>
                    <a:gd name="T9" fmla="*/ 0 h 226"/>
                    <a:gd name="T10" fmla="*/ 225 w 226"/>
                    <a:gd name="T11" fmla="*/ 113 h 226"/>
                  </a:gdLst>
                  <a:ahLst/>
                  <a:cxnLst>
                    <a:cxn ang="0">
                      <a:pos x="T0" y="T1"/>
                    </a:cxn>
                    <a:cxn ang="0">
                      <a:pos x="T2" y="T3"/>
                    </a:cxn>
                    <a:cxn ang="0">
                      <a:pos x="T4" y="T5"/>
                    </a:cxn>
                    <a:cxn ang="0">
                      <a:pos x="T6" y="T7"/>
                    </a:cxn>
                    <a:cxn ang="0">
                      <a:pos x="T8" y="T9"/>
                    </a:cxn>
                    <a:cxn ang="0">
                      <a:pos x="T10" y="T11"/>
                    </a:cxn>
                  </a:cxnLst>
                  <a:rect l="0" t="0" r="r" b="b"/>
                  <a:pathLst>
                    <a:path w="226" h="226">
                      <a:moveTo>
                        <a:pt x="225" y="113"/>
                      </a:moveTo>
                      <a:lnTo>
                        <a:pt x="225" y="113"/>
                      </a:lnTo>
                      <a:cubicBezTo>
                        <a:pt x="225" y="169"/>
                        <a:pt x="168" y="225"/>
                        <a:pt x="112" y="225"/>
                      </a:cubicBezTo>
                      <a:cubicBezTo>
                        <a:pt x="56" y="225"/>
                        <a:pt x="0" y="169"/>
                        <a:pt x="0" y="113"/>
                      </a:cubicBezTo>
                      <a:cubicBezTo>
                        <a:pt x="0" y="57"/>
                        <a:pt x="56" y="0"/>
                        <a:pt x="112" y="0"/>
                      </a:cubicBezTo>
                      <a:cubicBezTo>
                        <a:pt x="168" y="0"/>
                        <a:pt x="225" y="57"/>
                        <a:pt x="225"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0" name="Line 30">
                  <a:extLst>
                    <a:ext uri="{FF2B5EF4-FFF2-40B4-BE49-F238E27FC236}">
                      <a16:creationId xmlns:a16="http://schemas.microsoft.com/office/drawing/2014/main" id="{F7E7E691-2651-4EB7-B339-2CBD54B82CC8}"/>
                    </a:ext>
                  </a:extLst>
                </p:cNvPr>
                <p:cNvSpPr>
                  <a:spLocks noChangeShapeType="1"/>
                </p:cNvSpPr>
                <p:nvPr/>
              </p:nvSpPr>
              <p:spPr bwMode="auto">
                <a:xfrm flipV="1">
                  <a:off x="2200275"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1" name="Line 31">
                  <a:extLst>
                    <a:ext uri="{FF2B5EF4-FFF2-40B4-BE49-F238E27FC236}">
                      <a16:creationId xmlns:a16="http://schemas.microsoft.com/office/drawing/2014/main" id="{35B6C416-ACFE-4806-9529-F56881B922E0}"/>
                    </a:ext>
                  </a:extLst>
                </p:cNvPr>
                <p:cNvSpPr>
                  <a:spLocks noChangeShapeType="1"/>
                </p:cNvSpPr>
                <p:nvPr/>
              </p:nvSpPr>
              <p:spPr bwMode="auto">
                <a:xfrm flipV="1">
                  <a:off x="2087563"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2" name="Line 32">
                  <a:extLst>
                    <a:ext uri="{FF2B5EF4-FFF2-40B4-BE49-F238E27FC236}">
                      <a16:creationId xmlns:a16="http://schemas.microsoft.com/office/drawing/2014/main" id="{AEAEA4D7-C6D3-45F1-81F1-373100D348DC}"/>
                    </a:ext>
                  </a:extLst>
                </p:cNvPr>
                <p:cNvSpPr>
                  <a:spLocks noChangeShapeType="1"/>
                </p:cNvSpPr>
                <p:nvPr/>
              </p:nvSpPr>
              <p:spPr bwMode="auto">
                <a:xfrm flipV="1">
                  <a:off x="1976438"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3" name="Line 33">
                  <a:extLst>
                    <a:ext uri="{FF2B5EF4-FFF2-40B4-BE49-F238E27FC236}">
                      <a16:creationId xmlns:a16="http://schemas.microsoft.com/office/drawing/2014/main" id="{55345434-2266-4EA3-80DD-E32FC2736D96}"/>
                    </a:ext>
                  </a:extLst>
                </p:cNvPr>
                <p:cNvSpPr>
                  <a:spLocks noChangeShapeType="1"/>
                </p:cNvSpPr>
                <p:nvPr/>
              </p:nvSpPr>
              <p:spPr bwMode="auto">
                <a:xfrm>
                  <a:off x="890588" y="2868613"/>
                  <a:ext cx="1673225" cy="1587"/>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4" name="Freeform 34">
                  <a:extLst>
                    <a:ext uri="{FF2B5EF4-FFF2-40B4-BE49-F238E27FC236}">
                      <a16:creationId xmlns:a16="http://schemas.microsoft.com/office/drawing/2014/main" id="{BAB94FAD-164B-498D-A4F0-DB89EA354686}"/>
                    </a:ext>
                  </a:extLst>
                </p:cNvPr>
                <p:cNvSpPr>
                  <a:spLocks noChangeArrowheads="1"/>
                </p:cNvSpPr>
                <p:nvPr/>
              </p:nvSpPr>
              <p:spPr bwMode="auto">
                <a:xfrm>
                  <a:off x="2544763" y="47625"/>
                  <a:ext cx="1714500" cy="3398838"/>
                </a:xfrm>
                <a:custGeom>
                  <a:avLst/>
                  <a:gdLst>
                    <a:gd name="T0" fmla="*/ 4425 w 4764"/>
                    <a:gd name="T1" fmla="*/ 9442 h 9443"/>
                    <a:gd name="T2" fmla="*/ 4425 w 4764"/>
                    <a:gd name="T3" fmla="*/ 9442 h 9443"/>
                    <a:gd name="T4" fmla="*/ 366 w 4764"/>
                    <a:gd name="T5" fmla="*/ 9442 h 9443"/>
                    <a:gd name="T6" fmla="*/ 0 w 4764"/>
                    <a:gd name="T7" fmla="*/ 9075 h 9443"/>
                    <a:gd name="T8" fmla="*/ 0 w 4764"/>
                    <a:gd name="T9" fmla="*/ 338 h 9443"/>
                    <a:gd name="T10" fmla="*/ 366 w 4764"/>
                    <a:gd name="T11" fmla="*/ 0 h 9443"/>
                    <a:gd name="T12" fmla="*/ 4425 w 4764"/>
                    <a:gd name="T13" fmla="*/ 0 h 9443"/>
                    <a:gd name="T14" fmla="*/ 4763 w 4764"/>
                    <a:gd name="T15" fmla="*/ 338 h 9443"/>
                    <a:gd name="T16" fmla="*/ 4763 w 4764"/>
                    <a:gd name="T17" fmla="*/ 9075 h 9443"/>
                    <a:gd name="T18" fmla="*/ 4425 w 4764"/>
                    <a:gd name="T19" fmla="*/ 9442 h 9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4" h="9443">
                      <a:moveTo>
                        <a:pt x="4425" y="9442"/>
                      </a:moveTo>
                      <a:lnTo>
                        <a:pt x="4425" y="9442"/>
                      </a:lnTo>
                      <a:cubicBezTo>
                        <a:pt x="366" y="9442"/>
                        <a:pt x="366" y="9442"/>
                        <a:pt x="366" y="9442"/>
                      </a:cubicBezTo>
                      <a:cubicBezTo>
                        <a:pt x="169" y="9442"/>
                        <a:pt x="0" y="9273"/>
                        <a:pt x="0" y="9075"/>
                      </a:cubicBezTo>
                      <a:cubicBezTo>
                        <a:pt x="0" y="338"/>
                        <a:pt x="0" y="338"/>
                        <a:pt x="0" y="338"/>
                      </a:cubicBezTo>
                      <a:cubicBezTo>
                        <a:pt x="0" y="168"/>
                        <a:pt x="169" y="0"/>
                        <a:pt x="366" y="0"/>
                      </a:cubicBezTo>
                      <a:cubicBezTo>
                        <a:pt x="4425" y="0"/>
                        <a:pt x="4425" y="0"/>
                        <a:pt x="4425" y="0"/>
                      </a:cubicBezTo>
                      <a:cubicBezTo>
                        <a:pt x="4622" y="0"/>
                        <a:pt x="4763" y="168"/>
                        <a:pt x="4763" y="338"/>
                      </a:cubicBezTo>
                      <a:cubicBezTo>
                        <a:pt x="4763" y="9075"/>
                        <a:pt x="4763" y="9075"/>
                        <a:pt x="4763" y="9075"/>
                      </a:cubicBezTo>
                      <a:cubicBezTo>
                        <a:pt x="4763" y="9273"/>
                        <a:pt x="4622" y="9442"/>
                        <a:pt x="4425" y="9442"/>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5" name="Freeform 35">
                  <a:extLst>
                    <a:ext uri="{FF2B5EF4-FFF2-40B4-BE49-F238E27FC236}">
                      <a16:creationId xmlns:a16="http://schemas.microsoft.com/office/drawing/2014/main" id="{93C21BE5-CCD6-4E16-A26B-581884C396C6}"/>
                    </a:ext>
                  </a:extLst>
                </p:cNvPr>
                <p:cNvSpPr>
                  <a:spLocks noChangeArrowheads="1"/>
                </p:cNvSpPr>
                <p:nvPr/>
              </p:nvSpPr>
              <p:spPr bwMode="auto">
                <a:xfrm>
                  <a:off x="2736850" y="269875"/>
                  <a:ext cx="1339850" cy="466725"/>
                </a:xfrm>
                <a:custGeom>
                  <a:avLst/>
                  <a:gdLst>
                    <a:gd name="T0" fmla="*/ 3580 w 3721"/>
                    <a:gd name="T1" fmla="*/ 1297 h 1298"/>
                    <a:gd name="T2" fmla="*/ 3580 w 3721"/>
                    <a:gd name="T3" fmla="*/ 1297 h 1298"/>
                    <a:gd name="T4" fmla="*/ 113 w 3721"/>
                    <a:gd name="T5" fmla="*/ 1297 h 1298"/>
                    <a:gd name="T6" fmla="*/ 0 w 3721"/>
                    <a:gd name="T7" fmla="*/ 1157 h 1298"/>
                    <a:gd name="T8" fmla="*/ 0 w 3721"/>
                    <a:gd name="T9" fmla="*/ 142 h 1298"/>
                    <a:gd name="T10" fmla="*/ 113 w 3721"/>
                    <a:gd name="T11" fmla="*/ 0 h 1298"/>
                    <a:gd name="T12" fmla="*/ 3580 w 3721"/>
                    <a:gd name="T13" fmla="*/ 0 h 1298"/>
                    <a:gd name="T14" fmla="*/ 3720 w 3721"/>
                    <a:gd name="T15" fmla="*/ 142 h 1298"/>
                    <a:gd name="T16" fmla="*/ 3720 w 3721"/>
                    <a:gd name="T17" fmla="*/ 1157 h 1298"/>
                    <a:gd name="T18" fmla="*/ 3580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580" y="1297"/>
                      </a:moveTo>
                      <a:lnTo>
                        <a:pt x="3580" y="1297"/>
                      </a:lnTo>
                      <a:cubicBezTo>
                        <a:pt x="113" y="1297"/>
                        <a:pt x="113" y="1297"/>
                        <a:pt x="113" y="1297"/>
                      </a:cubicBezTo>
                      <a:cubicBezTo>
                        <a:pt x="57" y="1297"/>
                        <a:pt x="0" y="1241"/>
                        <a:pt x="0" y="1157"/>
                      </a:cubicBezTo>
                      <a:cubicBezTo>
                        <a:pt x="0" y="142"/>
                        <a:pt x="0" y="142"/>
                        <a:pt x="0" y="142"/>
                      </a:cubicBezTo>
                      <a:cubicBezTo>
                        <a:pt x="0" y="57"/>
                        <a:pt x="57" y="0"/>
                        <a:pt x="113" y="0"/>
                      </a:cubicBezTo>
                      <a:cubicBezTo>
                        <a:pt x="3580" y="0"/>
                        <a:pt x="3580" y="0"/>
                        <a:pt x="3580" y="0"/>
                      </a:cubicBezTo>
                      <a:cubicBezTo>
                        <a:pt x="3664" y="0"/>
                        <a:pt x="3720" y="57"/>
                        <a:pt x="3720" y="142"/>
                      </a:cubicBezTo>
                      <a:cubicBezTo>
                        <a:pt x="3720" y="1157"/>
                        <a:pt x="3720" y="1157"/>
                        <a:pt x="3720" y="1157"/>
                      </a:cubicBezTo>
                      <a:cubicBezTo>
                        <a:pt x="3720" y="1241"/>
                        <a:pt x="3664" y="1297"/>
                        <a:pt x="3580"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6" name="Freeform 36">
                  <a:extLst>
                    <a:ext uri="{FF2B5EF4-FFF2-40B4-BE49-F238E27FC236}">
                      <a16:creationId xmlns:a16="http://schemas.microsoft.com/office/drawing/2014/main" id="{17801E46-2011-445B-96CC-01FF135DEA47}"/>
                    </a:ext>
                  </a:extLst>
                </p:cNvPr>
                <p:cNvSpPr>
                  <a:spLocks noChangeArrowheads="1"/>
                </p:cNvSpPr>
                <p:nvPr/>
              </p:nvSpPr>
              <p:spPr bwMode="auto">
                <a:xfrm>
                  <a:off x="3954463" y="3021013"/>
                  <a:ext cx="122237" cy="122237"/>
                </a:xfrm>
                <a:custGeom>
                  <a:avLst/>
                  <a:gdLst>
                    <a:gd name="T0" fmla="*/ 338 w 339"/>
                    <a:gd name="T1" fmla="*/ 170 h 339"/>
                    <a:gd name="T2" fmla="*/ 338 w 339"/>
                    <a:gd name="T3" fmla="*/ 170 h 339"/>
                    <a:gd name="T4" fmla="*/ 170 w 339"/>
                    <a:gd name="T5" fmla="*/ 338 h 339"/>
                    <a:gd name="T6" fmla="*/ 0 w 339"/>
                    <a:gd name="T7" fmla="*/ 170 h 339"/>
                    <a:gd name="T8" fmla="*/ 170 w 339"/>
                    <a:gd name="T9" fmla="*/ 0 h 339"/>
                    <a:gd name="T10" fmla="*/ 338 w 339"/>
                    <a:gd name="T11" fmla="*/ 170 h 339"/>
                  </a:gdLst>
                  <a:ahLst/>
                  <a:cxnLst>
                    <a:cxn ang="0">
                      <a:pos x="T0" y="T1"/>
                    </a:cxn>
                    <a:cxn ang="0">
                      <a:pos x="T2" y="T3"/>
                    </a:cxn>
                    <a:cxn ang="0">
                      <a:pos x="T4" y="T5"/>
                    </a:cxn>
                    <a:cxn ang="0">
                      <a:pos x="T6" y="T7"/>
                    </a:cxn>
                    <a:cxn ang="0">
                      <a:pos x="T8" y="T9"/>
                    </a:cxn>
                    <a:cxn ang="0">
                      <a:pos x="T10" y="T11"/>
                    </a:cxn>
                  </a:cxnLst>
                  <a:rect l="0" t="0" r="r" b="b"/>
                  <a:pathLst>
                    <a:path w="339" h="339">
                      <a:moveTo>
                        <a:pt x="338" y="170"/>
                      </a:moveTo>
                      <a:lnTo>
                        <a:pt x="338" y="170"/>
                      </a:lnTo>
                      <a:cubicBezTo>
                        <a:pt x="338" y="253"/>
                        <a:pt x="255" y="338"/>
                        <a:pt x="170" y="338"/>
                      </a:cubicBezTo>
                      <a:cubicBezTo>
                        <a:pt x="85" y="338"/>
                        <a:pt x="0" y="253"/>
                        <a:pt x="0" y="170"/>
                      </a:cubicBezTo>
                      <a:cubicBezTo>
                        <a:pt x="0" y="85"/>
                        <a:pt x="85" y="0"/>
                        <a:pt x="170" y="0"/>
                      </a:cubicBezTo>
                      <a:cubicBezTo>
                        <a:pt x="255" y="0"/>
                        <a:pt x="338" y="85"/>
                        <a:pt x="338" y="17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7" name="Freeform 37">
                  <a:extLst>
                    <a:ext uri="{FF2B5EF4-FFF2-40B4-BE49-F238E27FC236}">
                      <a16:creationId xmlns:a16="http://schemas.microsoft.com/office/drawing/2014/main" id="{0A0E0138-1EB4-4927-8B9E-D7452ECD8E14}"/>
                    </a:ext>
                  </a:extLst>
                </p:cNvPr>
                <p:cNvSpPr>
                  <a:spLocks noChangeArrowheads="1"/>
                </p:cNvSpPr>
                <p:nvPr/>
              </p:nvSpPr>
              <p:spPr bwMode="auto">
                <a:xfrm>
                  <a:off x="2889250" y="463550"/>
                  <a:ext cx="71438" cy="80963"/>
                </a:xfrm>
                <a:custGeom>
                  <a:avLst/>
                  <a:gdLst>
                    <a:gd name="T0" fmla="*/ 197 w 198"/>
                    <a:gd name="T1" fmla="*/ 113 h 227"/>
                    <a:gd name="T2" fmla="*/ 197 w 198"/>
                    <a:gd name="T3" fmla="*/ 113 h 227"/>
                    <a:gd name="T4" fmla="*/ 113 w 198"/>
                    <a:gd name="T5" fmla="*/ 226 h 227"/>
                    <a:gd name="T6" fmla="*/ 0 w 198"/>
                    <a:gd name="T7" fmla="*/ 113 h 227"/>
                    <a:gd name="T8" fmla="*/ 113 w 198"/>
                    <a:gd name="T9" fmla="*/ 0 h 227"/>
                    <a:gd name="T10" fmla="*/ 197 w 198"/>
                    <a:gd name="T11" fmla="*/ 113 h 227"/>
                  </a:gdLst>
                  <a:ahLst/>
                  <a:cxnLst>
                    <a:cxn ang="0">
                      <a:pos x="T0" y="T1"/>
                    </a:cxn>
                    <a:cxn ang="0">
                      <a:pos x="T2" y="T3"/>
                    </a:cxn>
                    <a:cxn ang="0">
                      <a:pos x="T4" y="T5"/>
                    </a:cxn>
                    <a:cxn ang="0">
                      <a:pos x="T6" y="T7"/>
                    </a:cxn>
                    <a:cxn ang="0">
                      <a:pos x="T8" y="T9"/>
                    </a:cxn>
                    <a:cxn ang="0">
                      <a:pos x="T10" y="T11"/>
                    </a:cxn>
                  </a:cxnLst>
                  <a:rect l="0" t="0" r="r" b="b"/>
                  <a:pathLst>
                    <a:path w="198" h="227">
                      <a:moveTo>
                        <a:pt x="197" y="113"/>
                      </a:moveTo>
                      <a:lnTo>
                        <a:pt x="197" y="113"/>
                      </a:lnTo>
                      <a:cubicBezTo>
                        <a:pt x="197" y="170"/>
                        <a:pt x="170" y="226"/>
                        <a:pt x="113" y="226"/>
                      </a:cubicBezTo>
                      <a:cubicBezTo>
                        <a:pt x="57" y="226"/>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8" name="Line 38">
                  <a:extLst>
                    <a:ext uri="{FF2B5EF4-FFF2-40B4-BE49-F238E27FC236}">
                      <a16:creationId xmlns:a16="http://schemas.microsoft.com/office/drawing/2014/main" id="{5F872203-AA6F-4CCE-BFA1-27926D803C74}"/>
                    </a:ext>
                  </a:extLst>
                </p:cNvPr>
                <p:cNvSpPr>
                  <a:spLocks noChangeShapeType="1"/>
                </p:cNvSpPr>
                <p:nvPr/>
              </p:nvSpPr>
              <p:spPr bwMode="auto">
                <a:xfrm flipV="1">
                  <a:off x="3884613" y="43180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49" name="Line 39">
                  <a:extLst>
                    <a:ext uri="{FF2B5EF4-FFF2-40B4-BE49-F238E27FC236}">
                      <a16:creationId xmlns:a16="http://schemas.microsoft.com/office/drawing/2014/main" id="{0CD02DFF-8713-4E1D-8BB2-F8F4FD03062C}"/>
                    </a:ext>
                  </a:extLst>
                </p:cNvPr>
                <p:cNvSpPr>
                  <a:spLocks noChangeShapeType="1"/>
                </p:cNvSpPr>
                <p:nvPr/>
              </p:nvSpPr>
              <p:spPr bwMode="auto">
                <a:xfrm flipV="1">
                  <a:off x="3762375"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0" name="Freeform 40">
                  <a:extLst>
                    <a:ext uri="{FF2B5EF4-FFF2-40B4-BE49-F238E27FC236}">
                      <a16:creationId xmlns:a16="http://schemas.microsoft.com/office/drawing/2014/main" id="{2056B65A-FA63-418E-810A-0194796AEFA5}"/>
                    </a:ext>
                  </a:extLst>
                </p:cNvPr>
                <p:cNvSpPr>
                  <a:spLocks noChangeArrowheads="1"/>
                </p:cNvSpPr>
                <p:nvPr/>
              </p:nvSpPr>
              <p:spPr bwMode="auto">
                <a:xfrm>
                  <a:off x="2736850" y="919163"/>
                  <a:ext cx="1339850" cy="466725"/>
                </a:xfrm>
                <a:custGeom>
                  <a:avLst/>
                  <a:gdLst>
                    <a:gd name="T0" fmla="*/ 3580 w 3721"/>
                    <a:gd name="T1" fmla="*/ 1297 h 1298"/>
                    <a:gd name="T2" fmla="*/ 3580 w 3721"/>
                    <a:gd name="T3" fmla="*/ 1297 h 1298"/>
                    <a:gd name="T4" fmla="*/ 113 w 3721"/>
                    <a:gd name="T5" fmla="*/ 1297 h 1298"/>
                    <a:gd name="T6" fmla="*/ 0 w 3721"/>
                    <a:gd name="T7" fmla="*/ 1157 h 1298"/>
                    <a:gd name="T8" fmla="*/ 0 w 3721"/>
                    <a:gd name="T9" fmla="*/ 142 h 1298"/>
                    <a:gd name="T10" fmla="*/ 113 w 3721"/>
                    <a:gd name="T11" fmla="*/ 0 h 1298"/>
                    <a:gd name="T12" fmla="*/ 3580 w 3721"/>
                    <a:gd name="T13" fmla="*/ 0 h 1298"/>
                    <a:gd name="T14" fmla="*/ 3720 w 3721"/>
                    <a:gd name="T15" fmla="*/ 142 h 1298"/>
                    <a:gd name="T16" fmla="*/ 3720 w 3721"/>
                    <a:gd name="T17" fmla="*/ 1157 h 1298"/>
                    <a:gd name="T18" fmla="*/ 3580 w 3721"/>
                    <a:gd name="T19" fmla="*/ 129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98">
                      <a:moveTo>
                        <a:pt x="3580" y="1297"/>
                      </a:moveTo>
                      <a:lnTo>
                        <a:pt x="3580" y="1297"/>
                      </a:lnTo>
                      <a:cubicBezTo>
                        <a:pt x="113" y="1297"/>
                        <a:pt x="113" y="1297"/>
                        <a:pt x="113" y="1297"/>
                      </a:cubicBezTo>
                      <a:cubicBezTo>
                        <a:pt x="57" y="1297"/>
                        <a:pt x="0" y="1241"/>
                        <a:pt x="0" y="1157"/>
                      </a:cubicBezTo>
                      <a:cubicBezTo>
                        <a:pt x="0" y="142"/>
                        <a:pt x="0" y="142"/>
                        <a:pt x="0" y="142"/>
                      </a:cubicBezTo>
                      <a:cubicBezTo>
                        <a:pt x="0" y="57"/>
                        <a:pt x="57" y="0"/>
                        <a:pt x="113" y="0"/>
                      </a:cubicBezTo>
                      <a:cubicBezTo>
                        <a:pt x="3580" y="0"/>
                        <a:pt x="3580" y="0"/>
                        <a:pt x="3580" y="0"/>
                      </a:cubicBezTo>
                      <a:cubicBezTo>
                        <a:pt x="3664" y="0"/>
                        <a:pt x="3720" y="57"/>
                        <a:pt x="3720" y="142"/>
                      </a:cubicBezTo>
                      <a:cubicBezTo>
                        <a:pt x="3720" y="1157"/>
                        <a:pt x="3720" y="1157"/>
                        <a:pt x="3720" y="1157"/>
                      </a:cubicBezTo>
                      <a:cubicBezTo>
                        <a:pt x="3720" y="1241"/>
                        <a:pt x="3664" y="1297"/>
                        <a:pt x="3580" y="129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1" name="Freeform 41">
                  <a:extLst>
                    <a:ext uri="{FF2B5EF4-FFF2-40B4-BE49-F238E27FC236}">
                      <a16:creationId xmlns:a16="http://schemas.microsoft.com/office/drawing/2014/main" id="{D6437D8F-B4D4-4E7D-9683-28C1F6448E93}"/>
                    </a:ext>
                  </a:extLst>
                </p:cNvPr>
                <p:cNvSpPr>
                  <a:spLocks noChangeArrowheads="1"/>
                </p:cNvSpPr>
                <p:nvPr/>
              </p:nvSpPr>
              <p:spPr bwMode="auto">
                <a:xfrm>
                  <a:off x="2889250" y="1112838"/>
                  <a:ext cx="71438" cy="80962"/>
                </a:xfrm>
                <a:custGeom>
                  <a:avLst/>
                  <a:gdLst>
                    <a:gd name="T0" fmla="*/ 197 w 198"/>
                    <a:gd name="T1" fmla="*/ 113 h 227"/>
                    <a:gd name="T2" fmla="*/ 197 w 198"/>
                    <a:gd name="T3" fmla="*/ 113 h 227"/>
                    <a:gd name="T4" fmla="*/ 113 w 198"/>
                    <a:gd name="T5" fmla="*/ 226 h 227"/>
                    <a:gd name="T6" fmla="*/ 0 w 198"/>
                    <a:gd name="T7" fmla="*/ 113 h 227"/>
                    <a:gd name="T8" fmla="*/ 113 w 198"/>
                    <a:gd name="T9" fmla="*/ 0 h 227"/>
                    <a:gd name="T10" fmla="*/ 197 w 198"/>
                    <a:gd name="T11" fmla="*/ 113 h 227"/>
                  </a:gdLst>
                  <a:ahLst/>
                  <a:cxnLst>
                    <a:cxn ang="0">
                      <a:pos x="T0" y="T1"/>
                    </a:cxn>
                    <a:cxn ang="0">
                      <a:pos x="T2" y="T3"/>
                    </a:cxn>
                    <a:cxn ang="0">
                      <a:pos x="T4" y="T5"/>
                    </a:cxn>
                    <a:cxn ang="0">
                      <a:pos x="T6" y="T7"/>
                    </a:cxn>
                    <a:cxn ang="0">
                      <a:pos x="T8" y="T9"/>
                    </a:cxn>
                    <a:cxn ang="0">
                      <a:pos x="T10" y="T11"/>
                    </a:cxn>
                  </a:cxnLst>
                  <a:rect l="0" t="0" r="r" b="b"/>
                  <a:pathLst>
                    <a:path w="198" h="227">
                      <a:moveTo>
                        <a:pt x="197" y="113"/>
                      </a:moveTo>
                      <a:lnTo>
                        <a:pt x="197" y="113"/>
                      </a:lnTo>
                      <a:cubicBezTo>
                        <a:pt x="197" y="170"/>
                        <a:pt x="170" y="226"/>
                        <a:pt x="113" y="226"/>
                      </a:cubicBezTo>
                      <a:cubicBezTo>
                        <a:pt x="57" y="226"/>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2" name="Line 42">
                  <a:extLst>
                    <a:ext uri="{FF2B5EF4-FFF2-40B4-BE49-F238E27FC236}">
                      <a16:creationId xmlns:a16="http://schemas.microsoft.com/office/drawing/2014/main" id="{CCCCA27D-6F38-464E-BBD9-AF4F17B71314}"/>
                    </a:ext>
                  </a:extLst>
                </p:cNvPr>
                <p:cNvSpPr>
                  <a:spLocks noChangeShapeType="1"/>
                </p:cNvSpPr>
                <p:nvPr/>
              </p:nvSpPr>
              <p:spPr bwMode="auto">
                <a:xfrm flipV="1">
                  <a:off x="3884613" y="1071563"/>
                  <a:ext cx="1587"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3" name="Line 43">
                  <a:extLst>
                    <a:ext uri="{FF2B5EF4-FFF2-40B4-BE49-F238E27FC236}">
                      <a16:creationId xmlns:a16="http://schemas.microsoft.com/office/drawing/2014/main" id="{65294F21-8F64-4446-BF15-C37A876E1974}"/>
                    </a:ext>
                  </a:extLst>
                </p:cNvPr>
                <p:cNvSpPr>
                  <a:spLocks noChangeShapeType="1"/>
                </p:cNvSpPr>
                <p:nvPr/>
              </p:nvSpPr>
              <p:spPr bwMode="auto">
                <a:xfrm flipV="1">
                  <a:off x="3762375"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4" name="Freeform 44">
                  <a:extLst>
                    <a:ext uri="{FF2B5EF4-FFF2-40B4-BE49-F238E27FC236}">
                      <a16:creationId xmlns:a16="http://schemas.microsoft.com/office/drawing/2014/main" id="{E3B4BB4E-2023-40B3-B8F5-7677E17225AE}"/>
                    </a:ext>
                  </a:extLst>
                </p:cNvPr>
                <p:cNvSpPr>
                  <a:spLocks noChangeArrowheads="1"/>
                </p:cNvSpPr>
                <p:nvPr/>
              </p:nvSpPr>
              <p:spPr bwMode="auto">
                <a:xfrm>
                  <a:off x="2736850" y="1568450"/>
                  <a:ext cx="1339850" cy="457200"/>
                </a:xfrm>
                <a:custGeom>
                  <a:avLst/>
                  <a:gdLst>
                    <a:gd name="T0" fmla="*/ 3580 w 3721"/>
                    <a:gd name="T1" fmla="*/ 1269 h 1270"/>
                    <a:gd name="T2" fmla="*/ 3580 w 3721"/>
                    <a:gd name="T3" fmla="*/ 1269 h 1270"/>
                    <a:gd name="T4" fmla="*/ 113 w 3721"/>
                    <a:gd name="T5" fmla="*/ 1269 h 1270"/>
                    <a:gd name="T6" fmla="*/ 0 w 3721"/>
                    <a:gd name="T7" fmla="*/ 1157 h 1270"/>
                    <a:gd name="T8" fmla="*/ 0 w 3721"/>
                    <a:gd name="T9" fmla="*/ 113 h 1270"/>
                    <a:gd name="T10" fmla="*/ 113 w 3721"/>
                    <a:gd name="T11" fmla="*/ 0 h 1270"/>
                    <a:gd name="T12" fmla="*/ 3580 w 3721"/>
                    <a:gd name="T13" fmla="*/ 0 h 1270"/>
                    <a:gd name="T14" fmla="*/ 3720 w 3721"/>
                    <a:gd name="T15" fmla="*/ 113 h 1270"/>
                    <a:gd name="T16" fmla="*/ 3720 w 3721"/>
                    <a:gd name="T17" fmla="*/ 1157 h 1270"/>
                    <a:gd name="T18" fmla="*/ 3580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580" y="1269"/>
                      </a:moveTo>
                      <a:lnTo>
                        <a:pt x="3580" y="1269"/>
                      </a:lnTo>
                      <a:cubicBezTo>
                        <a:pt x="113" y="1269"/>
                        <a:pt x="113" y="1269"/>
                        <a:pt x="113" y="1269"/>
                      </a:cubicBezTo>
                      <a:cubicBezTo>
                        <a:pt x="57" y="1269"/>
                        <a:pt x="0" y="1240"/>
                        <a:pt x="0" y="1157"/>
                      </a:cubicBezTo>
                      <a:cubicBezTo>
                        <a:pt x="0" y="113"/>
                        <a:pt x="0" y="113"/>
                        <a:pt x="0" y="113"/>
                      </a:cubicBezTo>
                      <a:cubicBezTo>
                        <a:pt x="0" y="57"/>
                        <a:pt x="57" y="0"/>
                        <a:pt x="113" y="0"/>
                      </a:cubicBezTo>
                      <a:cubicBezTo>
                        <a:pt x="3580" y="0"/>
                        <a:pt x="3580" y="0"/>
                        <a:pt x="3580" y="0"/>
                      </a:cubicBezTo>
                      <a:cubicBezTo>
                        <a:pt x="3664" y="0"/>
                        <a:pt x="3720" y="57"/>
                        <a:pt x="3720" y="113"/>
                      </a:cubicBezTo>
                      <a:cubicBezTo>
                        <a:pt x="3720" y="1157"/>
                        <a:pt x="3720" y="1157"/>
                        <a:pt x="3720" y="1157"/>
                      </a:cubicBezTo>
                      <a:cubicBezTo>
                        <a:pt x="3720" y="1240"/>
                        <a:pt x="3664" y="1269"/>
                        <a:pt x="3580"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5" name="Freeform 45">
                  <a:extLst>
                    <a:ext uri="{FF2B5EF4-FFF2-40B4-BE49-F238E27FC236}">
                      <a16:creationId xmlns:a16="http://schemas.microsoft.com/office/drawing/2014/main" id="{B7933BE2-0153-4CEB-9CDE-FE14F738A50F}"/>
                    </a:ext>
                  </a:extLst>
                </p:cNvPr>
                <p:cNvSpPr>
                  <a:spLocks noChangeArrowheads="1"/>
                </p:cNvSpPr>
                <p:nvPr/>
              </p:nvSpPr>
              <p:spPr bwMode="auto">
                <a:xfrm>
                  <a:off x="2889250" y="1762125"/>
                  <a:ext cx="71438" cy="80963"/>
                </a:xfrm>
                <a:custGeom>
                  <a:avLst/>
                  <a:gdLst>
                    <a:gd name="T0" fmla="*/ 197 w 198"/>
                    <a:gd name="T1" fmla="*/ 113 h 226"/>
                    <a:gd name="T2" fmla="*/ 197 w 198"/>
                    <a:gd name="T3" fmla="*/ 113 h 226"/>
                    <a:gd name="T4" fmla="*/ 113 w 198"/>
                    <a:gd name="T5" fmla="*/ 225 h 226"/>
                    <a:gd name="T6" fmla="*/ 0 w 198"/>
                    <a:gd name="T7" fmla="*/ 113 h 226"/>
                    <a:gd name="T8" fmla="*/ 113 w 198"/>
                    <a:gd name="T9" fmla="*/ 0 h 226"/>
                    <a:gd name="T10" fmla="*/ 197 w 198"/>
                    <a:gd name="T11" fmla="*/ 113 h 226"/>
                  </a:gdLst>
                  <a:ahLst/>
                  <a:cxnLst>
                    <a:cxn ang="0">
                      <a:pos x="T0" y="T1"/>
                    </a:cxn>
                    <a:cxn ang="0">
                      <a:pos x="T2" y="T3"/>
                    </a:cxn>
                    <a:cxn ang="0">
                      <a:pos x="T4" y="T5"/>
                    </a:cxn>
                    <a:cxn ang="0">
                      <a:pos x="T6" y="T7"/>
                    </a:cxn>
                    <a:cxn ang="0">
                      <a:pos x="T8" y="T9"/>
                    </a:cxn>
                    <a:cxn ang="0">
                      <a:pos x="T10" y="T11"/>
                    </a:cxn>
                  </a:cxnLst>
                  <a:rect l="0" t="0" r="r" b="b"/>
                  <a:pathLst>
                    <a:path w="198" h="226">
                      <a:moveTo>
                        <a:pt x="197" y="113"/>
                      </a:moveTo>
                      <a:lnTo>
                        <a:pt x="197" y="113"/>
                      </a:lnTo>
                      <a:cubicBezTo>
                        <a:pt x="197" y="170"/>
                        <a:pt x="170" y="225"/>
                        <a:pt x="113" y="225"/>
                      </a:cubicBezTo>
                      <a:cubicBezTo>
                        <a:pt x="57" y="225"/>
                        <a:pt x="0" y="170"/>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6" name="Line 46">
                  <a:extLst>
                    <a:ext uri="{FF2B5EF4-FFF2-40B4-BE49-F238E27FC236}">
                      <a16:creationId xmlns:a16="http://schemas.microsoft.com/office/drawing/2014/main" id="{E1D23767-A596-45FD-AF79-DD637337CEB6}"/>
                    </a:ext>
                  </a:extLst>
                </p:cNvPr>
                <p:cNvSpPr>
                  <a:spLocks noChangeShapeType="1"/>
                </p:cNvSpPr>
                <p:nvPr/>
              </p:nvSpPr>
              <p:spPr bwMode="auto">
                <a:xfrm flipV="1">
                  <a:off x="3884613" y="1719263"/>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7" name="Line 47">
                  <a:extLst>
                    <a:ext uri="{FF2B5EF4-FFF2-40B4-BE49-F238E27FC236}">
                      <a16:creationId xmlns:a16="http://schemas.microsoft.com/office/drawing/2014/main" id="{D9381D79-7132-4D45-A059-E33CAE3E62DA}"/>
                    </a:ext>
                  </a:extLst>
                </p:cNvPr>
                <p:cNvSpPr>
                  <a:spLocks noChangeShapeType="1"/>
                </p:cNvSpPr>
                <p:nvPr/>
              </p:nvSpPr>
              <p:spPr bwMode="auto">
                <a:xfrm flipV="1">
                  <a:off x="3762375"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8" name="Line 48">
                  <a:extLst>
                    <a:ext uri="{FF2B5EF4-FFF2-40B4-BE49-F238E27FC236}">
                      <a16:creationId xmlns:a16="http://schemas.microsoft.com/office/drawing/2014/main" id="{EECDD460-861C-4C1F-87FE-E162EE3E4BDD}"/>
                    </a:ext>
                  </a:extLst>
                </p:cNvPr>
                <p:cNvSpPr>
                  <a:spLocks noChangeShapeType="1"/>
                </p:cNvSpPr>
                <p:nvPr/>
              </p:nvSpPr>
              <p:spPr bwMode="auto">
                <a:xfrm flipV="1">
                  <a:off x="3651250" y="43180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59" name="Line 49">
                  <a:extLst>
                    <a:ext uri="{FF2B5EF4-FFF2-40B4-BE49-F238E27FC236}">
                      <a16:creationId xmlns:a16="http://schemas.microsoft.com/office/drawing/2014/main" id="{92C059F1-5FEA-4E28-BC31-B925B059FE62}"/>
                    </a:ext>
                  </a:extLst>
                </p:cNvPr>
                <p:cNvSpPr>
                  <a:spLocks noChangeShapeType="1"/>
                </p:cNvSpPr>
                <p:nvPr/>
              </p:nvSpPr>
              <p:spPr bwMode="auto">
                <a:xfrm flipV="1">
                  <a:off x="3651250" y="1071563"/>
                  <a:ext cx="1588" cy="165100"/>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0" name="Line 50">
                  <a:extLst>
                    <a:ext uri="{FF2B5EF4-FFF2-40B4-BE49-F238E27FC236}">
                      <a16:creationId xmlns:a16="http://schemas.microsoft.com/office/drawing/2014/main" id="{09124517-C6F0-4C13-AB05-2BB9EADB480C}"/>
                    </a:ext>
                  </a:extLst>
                </p:cNvPr>
                <p:cNvSpPr>
                  <a:spLocks noChangeShapeType="1"/>
                </p:cNvSpPr>
                <p:nvPr/>
              </p:nvSpPr>
              <p:spPr bwMode="auto">
                <a:xfrm flipV="1">
                  <a:off x="3651250" y="1719263"/>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1" name="Freeform 51">
                  <a:extLst>
                    <a:ext uri="{FF2B5EF4-FFF2-40B4-BE49-F238E27FC236}">
                      <a16:creationId xmlns:a16="http://schemas.microsoft.com/office/drawing/2014/main" id="{F0BB2F3F-1EDE-4DA5-871F-5EB4463C199E}"/>
                    </a:ext>
                  </a:extLst>
                </p:cNvPr>
                <p:cNvSpPr>
                  <a:spLocks noChangeArrowheads="1"/>
                </p:cNvSpPr>
                <p:nvPr/>
              </p:nvSpPr>
              <p:spPr bwMode="auto">
                <a:xfrm>
                  <a:off x="2736850" y="2219325"/>
                  <a:ext cx="1339850" cy="457200"/>
                </a:xfrm>
                <a:custGeom>
                  <a:avLst/>
                  <a:gdLst>
                    <a:gd name="T0" fmla="*/ 3580 w 3721"/>
                    <a:gd name="T1" fmla="*/ 1269 h 1270"/>
                    <a:gd name="T2" fmla="*/ 3580 w 3721"/>
                    <a:gd name="T3" fmla="*/ 1269 h 1270"/>
                    <a:gd name="T4" fmla="*/ 113 w 3721"/>
                    <a:gd name="T5" fmla="*/ 1269 h 1270"/>
                    <a:gd name="T6" fmla="*/ 0 w 3721"/>
                    <a:gd name="T7" fmla="*/ 1156 h 1270"/>
                    <a:gd name="T8" fmla="*/ 0 w 3721"/>
                    <a:gd name="T9" fmla="*/ 113 h 1270"/>
                    <a:gd name="T10" fmla="*/ 113 w 3721"/>
                    <a:gd name="T11" fmla="*/ 0 h 1270"/>
                    <a:gd name="T12" fmla="*/ 3580 w 3721"/>
                    <a:gd name="T13" fmla="*/ 0 h 1270"/>
                    <a:gd name="T14" fmla="*/ 3720 w 3721"/>
                    <a:gd name="T15" fmla="*/ 113 h 1270"/>
                    <a:gd name="T16" fmla="*/ 3720 w 3721"/>
                    <a:gd name="T17" fmla="*/ 1156 h 1270"/>
                    <a:gd name="T18" fmla="*/ 3580 w 3721"/>
                    <a:gd name="T19" fmla="*/ 1269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270">
                      <a:moveTo>
                        <a:pt x="3580" y="1269"/>
                      </a:moveTo>
                      <a:lnTo>
                        <a:pt x="3580" y="1269"/>
                      </a:lnTo>
                      <a:cubicBezTo>
                        <a:pt x="113" y="1269"/>
                        <a:pt x="113" y="1269"/>
                        <a:pt x="113" y="1269"/>
                      </a:cubicBezTo>
                      <a:cubicBezTo>
                        <a:pt x="57" y="1269"/>
                        <a:pt x="0" y="1240"/>
                        <a:pt x="0" y="1156"/>
                      </a:cubicBezTo>
                      <a:cubicBezTo>
                        <a:pt x="0" y="113"/>
                        <a:pt x="0" y="113"/>
                        <a:pt x="0" y="113"/>
                      </a:cubicBezTo>
                      <a:cubicBezTo>
                        <a:pt x="0" y="57"/>
                        <a:pt x="57" y="0"/>
                        <a:pt x="113" y="0"/>
                      </a:cubicBezTo>
                      <a:cubicBezTo>
                        <a:pt x="3580" y="0"/>
                        <a:pt x="3580" y="0"/>
                        <a:pt x="3580" y="0"/>
                      </a:cubicBezTo>
                      <a:cubicBezTo>
                        <a:pt x="3664" y="0"/>
                        <a:pt x="3720" y="57"/>
                        <a:pt x="3720" y="113"/>
                      </a:cubicBezTo>
                      <a:cubicBezTo>
                        <a:pt x="3720" y="1156"/>
                        <a:pt x="3720" y="1156"/>
                        <a:pt x="3720" y="1156"/>
                      </a:cubicBezTo>
                      <a:cubicBezTo>
                        <a:pt x="3720" y="1240"/>
                        <a:pt x="3664" y="1269"/>
                        <a:pt x="3580" y="1269"/>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2" name="Freeform 52">
                  <a:extLst>
                    <a:ext uri="{FF2B5EF4-FFF2-40B4-BE49-F238E27FC236}">
                      <a16:creationId xmlns:a16="http://schemas.microsoft.com/office/drawing/2014/main" id="{7DC38AC4-E711-47EF-BA6D-6095BAAA3827}"/>
                    </a:ext>
                  </a:extLst>
                </p:cNvPr>
                <p:cNvSpPr>
                  <a:spLocks noChangeArrowheads="1"/>
                </p:cNvSpPr>
                <p:nvPr/>
              </p:nvSpPr>
              <p:spPr bwMode="auto">
                <a:xfrm>
                  <a:off x="2889250" y="2411413"/>
                  <a:ext cx="71438" cy="80962"/>
                </a:xfrm>
                <a:custGeom>
                  <a:avLst/>
                  <a:gdLst>
                    <a:gd name="T0" fmla="*/ 197 w 198"/>
                    <a:gd name="T1" fmla="*/ 113 h 226"/>
                    <a:gd name="T2" fmla="*/ 197 w 198"/>
                    <a:gd name="T3" fmla="*/ 113 h 226"/>
                    <a:gd name="T4" fmla="*/ 113 w 198"/>
                    <a:gd name="T5" fmla="*/ 225 h 226"/>
                    <a:gd name="T6" fmla="*/ 0 w 198"/>
                    <a:gd name="T7" fmla="*/ 113 h 226"/>
                    <a:gd name="T8" fmla="*/ 113 w 198"/>
                    <a:gd name="T9" fmla="*/ 0 h 226"/>
                    <a:gd name="T10" fmla="*/ 197 w 198"/>
                    <a:gd name="T11" fmla="*/ 113 h 226"/>
                  </a:gdLst>
                  <a:ahLst/>
                  <a:cxnLst>
                    <a:cxn ang="0">
                      <a:pos x="T0" y="T1"/>
                    </a:cxn>
                    <a:cxn ang="0">
                      <a:pos x="T2" y="T3"/>
                    </a:cxn>
                    <a:cxn ang="0">
                      <a:pos x="T4" y="T5"/>
                    </a:cxn>
                    <a:cxn ang="0">
                      <a:pos x="T6" y="T7"/>
                    </a:cxn>
                    <a:cxn ang="0">
                      <a:pos x="T8" y="T9"/>
                    </a:cxn>
                    <a:cxn ang="0">
                      <a:pos x="T10" y="T11"/>
                    </a:cxn>
                  </a:cxnLst>
                  <a:rect l="0" t="0" r="r" b="b"/>
                  <a:pathLst>
                    <a:path w="198" h="226">
                      <a:moveTo>
                        <a:pt x="197" y="113"/>
                      </a:moveTo>
                      <a:lnTo>
                        <a:pt x="197" y="113"/>
                      </a:lnTo>
                      <a:cubicBezTo>
                        <a:pt x="197" y="169"/>
                        <a:pt x="170" y="225"/>
                        <a:pt x="113" y="225"/>
                      </a:cubicBezTo>
                      <a:cubicBezTo>
                        <a:pt x="57" y="225"/>
                        <a:pt x="0" y="169"/>
                        <a:pt x="0" y="113"/>
                      </a:cubicBezTo>
                      <a:cubicBezTo>
                        <a:pt x="0" y="57"/>
                        <a:pt x="57" y="0"/>
                        <a:pt x="113" y="0"/>
                      </a:cubicBezTo>
                      <a:cubicBezTo>
                        <a:pt x="170" y="0"/>
                        <a:pt x="197" y="57"/>
                        <a:pt x="197" y="11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3" name="Line 53">
                  <a:extLst>
                    <a:ext uri="{FF2B5EF4-FFF2-40B4-BE49-F238E27FC236}">
                      <a16:creationId xmlns:a16="http://schemas.microsoft.com/office/drawing/2014/main" id="{FC1538C7-9ABF-4D3C-8B8B-2E2961CDFC6A}"/>
                    </a:ext>
                  </a:extLst>
                </p:cNvPr>
                <p:cNvSpPr>
                  <a:spLocks noChangeShapeType="1"/>
                </p:cNvSpPr>
                <p:nvPr/>
              </p:nvSpPr>
              <p:spPr bwMode="auto">
                <a:xfrm flipV="1">
                  <a:off x="3884613" y="2368550"/>
                  <a:ext cx="1587"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4" name="Line 54">
                  <a:extLst>
                    <a:ext uri="{FF2B5EF4-FFF2-40B4-BE49-F238E27FC236}">
                      <a16:creationId xmlns:a16="http://schemas.microsoft.com/office/drawing/2014/main" id="{C1A1FD17-210B-49BC-80E2-093A0C2C5835}"/>
                    </a:ext>
                  </a:extLst>
                </p:cNvPr>
                <p:cNvSpPr>
                  <a:spLocks noChangeShapeType="1"/>
                </p:cNvSpPr>
                <p:nvPr/>
              </p:nvSpPr>
              <p:spPr bwMode="auto">
                <a:xfrm flipV="1">
                  <a:off x="3762375"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5" name="Line 55">
                  <a:extLst>
                    <a:ext uri="{FF2B5EF4-FFF2-40B4-BE49-F238E27FC236}">
                      <a16:creationId xmlns:a16="http://schemas.microsoft.com/office/drawing/2014/main" id="{F5FE3FBC-5F94-4758-9C1D-74F01D7D3676}"/>
                    </a:ext>
                  </a:extLst>
                </p:cNvPr>
                <p:cNvSpPr>
                  <a:spLocks noChangeShapeType="1"/>
                </p:cNvSpPr>
                <p:nvPr/>
              </p:nvSpPr>
              <p:spPr bwMode="auto">
                <a:xfrm flipV="1">
                  <a:off x="3651250" y="2368550"/>
                  <a:ext cx="1588" cy="15557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66" name="Line 56">
                  <a:extLst>
                    <a:ext uri="{FF2B5EF4-FFF2-40B4-BE49-F238E27FC236}">
                      <a16:creationId xmlns:a16="http://schemas.microsoft.com/office/drawing/2014/main" id="{FFD54990-D507-4AEC-9FD3-FC704969B55B}"/>
                    </a:ext>
                  </a:extLst>
                </p:cNvPr>
                <p:cNvSpPr>
                  <a:spLocks noChangeShapeType="1"/>
                </p:cNvSpPr>
                <p:nvPr/>
              </p:nvSpPr>
              <p:spPr bwMode="auto">
                <a:xfrm>
                  <a:off x="2565400" y="2868613"/>
                  <a:ext cx="1714500" cy="1587"/>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199" name="Group 198">
                <a:extLst>
                  <a:ext uri="{FF2B5EF4-FFF2-40B4-BE49-F238E27FC236}">
                    <a16:creationId xmlns:a16="http://schemas.microsoft.com/office/drawing/2014/main" id="{35EA4B83-F7F5-4C7B-A6F7-04566436BD63}"/>
                  </a:ext>
                </a:extLst>
              </p:cNvPr>
              <p:cNvGrpSpPr/>
              <p:nvPr/>
            </p:nvGrpSpPr>
            <p:grpSpPr>
              <a:xfrm>
                <a:off x="568389" y="3532955"/>
                <a:ext cx="651150" cy="401814"/>
                <a:chOff x="7697788" y="4956175"/>
                <a:chExt cx="1654175" cy="1020763"/>
              </a:xfrm>
            </p:grpSpPr>
            <p:sp>
              <p:nvSpPr>
                <p:cNvPr id="214" name="Freeform 23">
                  <a:extLst>
                    <a:ext uri="{FF2B5EF4-FFF2-40B4-BE49-F238E27FC236}">
                      <a16:creationId xmlns:a16="http://schemas.microsoft.com/office/drawing/2014/main" id="{CD2DA107-8D79-4306-ACFB-76AE17DF1BBD}"/>
                    </a:ext>
                  </a:extLst>
                </p:cNvPr>
                <p:cNvSpPr>
                  <a:spLocks noChangeArrowheads="1"/>
                </p:cNvSpPr>
                <p:nvPr/>
              </p:nvSpPr>
              <p:spPr bwMode="auto">
                <a:xfrm>
                  <a:off x="7697788" y="4956175"/>
                  <a:ext cx="1100137" cy="762000"/>
                </a:xfrm>
                <a:custGeom>
                  <a:avLst/>
                  <a:gdLst>
                    <a:gd name="T0" fmla="*/ 2944 w 3055"/>
                    <a:gd name="T1" fmla="*/ 2117 h 2118"/>
                    <a:gd name="T2" fmla="*/ 2944 w 3055"/>
                    <a:gd name="T3" fmla="*/ 2117 h 2118"/>
                    <a:gd name="T4" fmla="*/ 110 w 3055"/>
                    <a:gd name="T5" fmla="*/ 2117 h 2118"/>
                    <a:gd name="T6" fmla="*/ 0 w 3055"/>
                    <a:gd name="T7" fmla="*/ 2007 h 2118"/>
                    <a:gd name="T8" fmla="*/ 0 w 3055"/>
                    <a:gd name="T9" fmla="*/ 82 h 2118"/>
                    <a:gd name="T10" fmla="*/ 110 w 3055"/>
                    <a:gd name="T11" fmla="*/ 0 h 2118"/>
                    <a:gd name="T12" fmla="*/ 2944 w 3055"/>
                    <a:gd name="T13" fmla="*/ 0 h 2118"/>
                    <a:gd name="T14" fmla="*/ 3054 w 3055"/>
                    <a:gd name="T15" fmla="*/ 82 h 2118"/>
                    <a:gd name="T16" fmla="*/ 3054 w 3055"/>
                    <a:gd name="T17" fmla="*/ 2007 h 2118"/>
                    <a:gd name="T18" fmla="*/ 2944 w 3055"/>
                    <a:gd name="T19" fmla="*/ 2117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5" h="2118">
                      <a:moveTo>
                        <a:pt x="2944" y="2117"/>
                      </a:moveTo>
                      <a:lnTo>
                        <a:pt x="2944" y="2117"/>
                      </a:lnTo>
                      <a:cubicBezTo>
                        <a:pt x="110" y="2117"/>
                        <a:pt x="110" y="2117"/>
                        <a:pt x="110" y="2117"/>
                      </a:cubicBezTo>
                      <a:cubicBezTo>
                        <a:pt x="55" y="2117"/>
                        <a:pt x="0" y="2063"/>
                        <a:pt x="0" y="2007"/>
                      </a:cubicBezTo>
                      <a:cubicBezTo>
                        <a:pt x="0" y="82"/>
                        <a:pt x="0" y="82"/>
                        <a:pt x="0" y="82"/>
                      </a:cubicBezTo>
                      <a:cubicBezTo>
                        <a:pt x="0" y="27"/>
                        <a:pt x="55" y="0"/>
                        <a:pt x="110" y="0"/>
                      </a:cubicBezTo>
                      <a:cubicBezTo>
                        <a:pt x="2944" y="0"/>
                        <a:pt x="2944" y="0"/>
                        <a:pt x="2944" y="0"/>
                      </a:cubicBezTo>
                      <a:cubicBezTo>
                        <a:pt x="2998" y="0"/>
                        <a:pt x="3054" y="27"/>
                        <a:pt x="3054" y="82"/>
                      </a:cubicBezTo>
                      <a:cubicBezTo>
                        <a:pt x="3054" y="2007"/>
                        <a:pt x="3054" y="2007"/>
                        <a:pt x="3054" y="2007"/>
                      </a:cubicBezTo>
                      <a:cubicBezTo>
                        <a:pt x="3054" y="2063"/>
                        <a:pt x="2998" y="2117"/>
                        <a:pt x="2944" y="2117"/>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15" name="Freeform 24">
                  <a:extLst>
                    <a:ext uri="{FF2B5EF4-FFF2-40B4-BE49-F238E27FC236}">
                      <a16:creationId xmlns:a16="http://schemas.microsoft.com/office/drawing/2014/main" id="{3BC065CA-8A6C-411C-B5B0-7F2C21BAE3AB}"/>
                    </a:ext>
                  </a:extLst>
                </p:cNvPr>
                <p:cNvSpPr>
                  <a:spLocks noChangeArrowheads="1"/>
                </p:cNvSpPr>
                <p:nvPr/>
              </p:nvSpPr>
              <p:spPr bwMode="auto">
                <a:xfrm>
                  <a:off x="7777163" y="5026025"/>
                  <a:ext cx="941387" cy="614363"/>
                </a:xfrm>
                <a:custGeom>
                  <a:avLst/>
                  <a:gdLst>
                    <a:gd name="T0" fmla="*/ 0 w 2615"/>
                    <a:gd name="T1" fmla="*/ 1705 h 1706"/>
                    <a:gd name="T2" fmla="*/ 0 w 2615"/>
                    <a:gd name="T3" fmla="*/ 0 h 1706"/>
                    <a:gd name="T4" fmla="*/ 2614 w 2615"/>
                    <a:gd name="T5" fmla="*/ 0 h 1706"/>
                    <a:gd name="T6" fmla="*/ 2614 w 2615"/>
                    <a:gd name="T7" fmla="*/ 1705 h 1706"/>
                    <a:gd name="T8" fmla="*/ 0 w 2615"/>
                    <a:gd name="T9" fmla="*/ 1705 h 1706"/>
                  </a:gdLst>
                  <a:ahLst/>
                  <a:cxnLst>
                    <a:cxn ang="0">
                      <a:pos x="T0" y="T1"/>
                    </a:cxn>
                    <a:cxn ang="0">
                      <a:pos x="T2" y="T3"/>
                    </a:cxn>
                    <a:cxn ang="0">
                      <a:pos x="T4" y="T5"/>
                    </a:cxn>
                    <a:cxn ang="0">
                      <a:pos x="T6" y="T7"/>
                    </a:cxn>
                    <a:cxn ang="0">
                      <a:pos x="T8" y="T9"/>
                    </a:cxn>
                  </a:cxnLst>
                  <a:rect l="0" t="0" r="r" b="b"/>
                  <a:pathLst>
                    <a:path w="2615" h="1706">
                      <a:moveTo>
                        <a:pt x="0" y="1705"/>
                      </a:moveTo>
                      <a:lnTo>
                        <a:pt x="0" y="0"/>
                      </a:lnTo>
                      <a:lnTo>
                        <a:pt x="2614" y="0"/>
                      </a:lnTo>
                      <a:lnTo>
                        <a:pt x="2614" y="1705"/>
                      </a:lnTo>
                      <a:lnTo>
                        <a:pt x="0" y="1705"/>
                      </a:lnTo>
                    </a:path>
                  </a:pathLst>
                </a:custGeom>
                <a:noFill/>
                <a:ln w="12700" cap="flat">
                  <a:solidFill>
                    <a:sysClr val="window" lastClr="FFFFFF"/>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16" name="Freeform 25">
                  <a:extLst>
                    <a:ext uri="{FF2B5EF4-FFF2-40B4-BE49-F238E27FC236}">
                      <a16:creationId xmlns:a16="http://schemas.microsoft.com/office/drawing/2014/main" id="{FDF6B206-D93C-4209-AFC7-FF28E576ACA4}"/>
                    </a:ext>
                  </a:extLst>
                </p:cNvPr>
                <p:cNvSpPr>
                  <a:spLocks noChangeArrowheads="1"/>
                </p:cNvSpPr>
                <p:nvPr/>
              </p:nvSpPr>
              <p:spPr bwMode="auto">
                <a:xfrm>
                  <a:off x="8113713" y="5718175"/>
                  <a:ext cx="277812" cy="198438"/>
                </a:xfrm>
                <a:custGeom>
                  <a:avLst/>
                  <a:gdLst>
                    <a:gd name="T0" fmla="*/ 0 w 771"/>
                    <a:gd name="T1" fmla="*/ 550 h 551"/>
                    <a:gd name="T2" fmla="*/ 83 w 771"/>
                    <a:gd name="T3" fmla="*/ 0 h 551"/>
                    <a:gd name="T4" fmla="*/ 660 w 771"/>
                    <a:gd name="T5" fmla="*/ 0 h 551"/>
                    <a:gd name="T6" fmla="*/ 770 w 771"/>
                    <a:gd name="T7" fmla="*/ 550 h 551"/>
                  </a:gdLst>
                  <a:ahLst/>
                  <a:cxnLst>
                    <a:cxn ang="0">
                      <a:pos x="T0" y="T1"/>
                    </a:cxn>
                    <a:cxn ang="0">
                      <a:pos x="T2" y="T3"/>
                    </a:cxn>
                    <a:cxn ang="0">
                      <a:pos x="T4" y="T5"/>
                    </a:cxn>
                    <a:cxn ang="0">
                      <a:pos x="T6" y="T7"/>
                    </a:cxn>
                  </a:cxnLst>
                  <a:rect l="0" t="0" r="r" b="b"/>
                  <a:pathLst>
                    <a:path w="771" h="551">
                      <a:moveTo>
                        <a:pt x="0" y="550"/>
                      </a:moveTo>
                      <a:lnTo>
                        <a:pt x="83" y="0"/>
                      </a:lnTo>
                      <a:lnTo>
                        <a:pt x="660" y="0"/>
                      </a:lnTo>
                      <a:lnTo>
                        <a:pt x="770" y="550"/>
                      </a:ln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17" name="Freeform 26">
                  <a:extLst>
                    <a:ext uri="{FF2B5EF4-FFF2-40B4-BE49-F238E27FC236}">
                      <a16:creationId xmlns:a16="http://schemas.microsoft.com/office/drawing/2014/main" id="{88C9C997-9A07-4E21-AF0E-B36B94F43408}"/>
                    </a:ext>
                  </a:extLst>
                </p:cNvPr>
                <p:cNvSpPr>
                  <a:spLocks noChangeArrowheads="1"/>
                </p:cNvSpPr>
                <p:nvPr/>
              </p:nvSpPr>
              <p:spPr bwMode="auto">
                <a:xfrm>
                  <a:off x="8886825" y="5213350"/>
                  <a:ext cx="465138" cy="763588"/>
                </a:xfrm>
                <a:custGeom>
                  <a:avLst/>
                  <a:gdLst>
                    <a:gd name="T0" fmla="*/ 110 w 1294"/>
                    <a:gd name="T1" fmla="*/ 2119 h 2120"/>
                    <a:gd name="T2" fmla="*/ 110 w 1294"/>
                    <a:gd name="T3" fmla="*/ 2119 h 2120"/>
                    <a:gd name="T4" fmla="*/ 1183 w 1294"/>
                    <a:gd name="T5" fmla="*/ 2119 h 2120"/>
                    <a:gd name="T6" fmla="*/ 1293 w 1294"/>
                    <a:gd name="T7" fmla="*/ 2009 h 2120"/>
                    <a:gd name="T8" fmla="*/ 1293 w 1294"/>
                    <a:gd name="T9" fmla="*/ 110 h 2120"/>
                    <a:gd name="T10" fmla="*/ 1183 w 1294"/>
                    <a:gd name="T11" fmla="*/ 0 h 2120"/>
                    <a:gd name="T12" fmla="*/ 110 w 1294"/>
                    <a:gd name="T13" fmla="*/ 0 h 2120"/>
                    <a:gd name="T14" fmla="*/ 0 w 1294"/>
                    <a:gd name="T15" fmla="*/ 110 h 2120"/>
                    <a:gd name="T16" fmla="*/ 0 w 1294"/>
                    <a:gd name="T17" fmla="*/ 2009 h 2120"/>
                    <a:gd name="T18" fmla="*/ 110 w 1294"/>
                    <a:gd name="T19" fmla="*/ 2119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4" h="2120">
                      <a:moveTo>
                        <a:pt x="110" y="2119"/>
                      </a:moveTo>
                      <a:lnTo>
                        <a:pt x="110" y="2119"/>
                      </a:lnTo>
                      <a:cubicBezTo>
                        <a:pt x="1183" y="2119"/>
                        <a:pt x="1183" y="2119"/>
                        <a:pt x="1183" y="2119"/>
                      </a:cubicBezTo>
                      <a:cubicBezTo>
                        <a:pt x="1237" y="2119"/>
                        <a:pt x="1293" y="2063"/>
                        <a:pt x="1293" y="2009"/>
                      </a:cubicBezTo>
                      <a:cubicBezTo>
                        <a:pt x="1293" y="110"/>
                        <a:pt x="1293" y="110"/>
                        <a:pt x="1293" y="110"/>
                      </a:cubicBezTo>
                      <a:cubicBezTo>
                        <a:pt x="1293" y="56"/>
                        <a:pt x="1237" y="0"/>
                        <a:pt x="1183" y="0"/>
                      </a:cubicBezTo>
                      <a:cubicBezTo>
                        <a:pt x="110" y="0"/>
                        <a:pt x="110" y="0"/>
                        <a:pt x="110" y="0"/>
                      </a:cubicBezTo>
                      <a:cubicBezTo>
                        <a:pt x="54" y="0"/>
                        <a:pt x="0" y="56"/>
                        <a:pt x="0" y="110"/>
                      </a:cubicBezTo>
                      <a:cubicBezTo>
                        <a:pt x="0" y="2009"/>
                        <a:pt x="0" y="2009"/>
                        <a:pt x="0" y="2009"/>
                      </a:cubicBezTo>
                      <a:cubicBezTo>
                        <a:pt x="0" y="2063"/>
                        <a:pt x="54" y="2119"/>
                        <a:pt x="110" y="2119"/>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18" name="Freeform 27">
                  <a:extLst>
                    <a:ext uri="{FF2B5EF4-FFF2-40B4-BE49-F238E27FC236}">
                      <a16:creationId xmlns:a16="http://schemas.microsoft.com/office/drawing/2014/main" id="{82CEB2BC-6442-4CBC-B4FD-1621936B1C86}"/>
                    </a:ext>
                  </a:extLst>
                </p:cNvPr>
                <p:cNvSpPr>
                  <a:spLocks noChangeArrowheads="1"/>
                </p:cNvSpPr>
                <p:nvPr/>
              </p:nvSpPr>
              <p:spPr bwMode="auto">
                <a:xfrm>
                  <a:off x="8975725" y="5303838"/>
                  <a:ext cx="287338" cy="39687"/>
                </a:xfrm>
                <a:custGeom>
                  <a:avLst/>
                  <a:gdLst>
                    <a:gd name="T0" fmla="*/ 743 w 799"/>
                    <a:gd name="T1" fmla="*/ 110 h 111"/>
                    <a:gd name="T2" fmla="*/ 743 w 799"/>
                    <a:gd name="T3" fmla="*/ 110 h 111"/>
                    <a:gd name="T4" fmla="*/ 56 w 799"/>
                    <a:gd name="T5" fmla="*/ 110 h 111"/>
                    <a:gd name="T6" fmla="*/ 0 w 799"/>
                    <a:gd name="T7" fmla="*/ 54 h 111"/>
                    <a:gd name="T8" fmla="*/ 0 w 799"/>
                    <a:gd name="T9" fmla="*/ 54 h 111"/>
                    <a:gd name="T10" fmla="*/ 56 w 799"/>
                    <a:gd name="T11" fmla="*/ 0 h 111"/>
                    <a:gd name="T12" fmla="*/ 743 w 799"/>
                    <a:gd name="T13" fmla="*/ 0 h 111"/>
                    <a:gd name="T14" fmla="*/ 798 w 799"/>
                    <a:gd name="T15" fmla="*/ 54 h 111"/>
                    <a:gd name="T16" fmla="*/ 798 w 799"/>
                    <a:gd name="T17" fmla="*/ 54 h 111"/>
                    <a:gd name="T18" fmla="*/ 743 w 799"/>
                    <a:gd name="T1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9" h="111">
                      <a:moveTo>
                        <a:pt x="743" y="110"/>
                      </a:moveTo>
                      <a:lnTo>
                        <a:pt x="743" y="110"/>
                      </a:lnTo>
                      <a:cubicBezTo>
                        <a:pt x="56" y="110"/>
                        <a:pt x="56" y="110"/>
                        <a:pt x="56" y="110"/>
                      </a:cubicBezTo>
                      <a:cubicBezTo>
                        <a:pt x="27" y="110"/>
                        <a:pt x="0" y="81"/>
                        <a:pt x="0" y="54"/>
                      </a:cubicBezTo>
                      <a:lnTo>
                        <a:pt x="0" y="54"/>
                      </a:lnTo>
                      <a:cubicBezTo>
                        <a:pt x="0" y="27"/>
                        <a:pt x="27" y="0"/>
                        <a:pt x="56" y="0"/>
                      </a:cubicBezTo>
                      <a:cubicBezTo>
                        <a:pt x="743" y="0"/>
                        <a:pt x="743" y="0"/>
                        <a:pt x="743" y="0"/>
                      </a:cubicBezTo>
                      <a:cubicBezTo>
                        <a:pt x="770" y="0"/>
                        <a:pt x="798" y="27"/>
                        <a:pt x="798" y="54"/>
                      </a:cubicBezTo>
                      <a:lnTo>
                        <a:pt x="798" y="54"/>
                      </a:lnTo>
                      <a:cubicBezTo>
                        <a:pt x="798" y="81"/>
                        <a:pt x="770" y="110"/>
                        <a:pt x="743" y="110"/>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19" name="Freeform 29">
                  <a:extLst>
                    <a:ext uri="{FF2B5EF4-FFF2-40B4-BE49-F238E27FC236}">
                      <a16:creationId xmlns:a16="http://schemas.microsoft.com/office/drawing/2014/main" id="{A3836E63-A3C3-4911-926E-633939253392}"/>
                    </a:ext>
                  </a:extLst>
                </p:cNvPr>
                <p:cNvSpPr>
                  <a:spLocks noChangeArrowheads="1"/>
                </p:cNvSpPr>
                <p:nvPr/>
              </p:nvSpPr>
              <p:spPr bwMode="auto">
                <a:xfrm>
                  <a:off x="7994650" y="5916613"/>
                  <a:ext cx="515938" cy="60325"/>
                </a:xfrm>
                <a:custGeom>
                  <a:avLst/>
                  <a:gdLst>
                    <a:gd name="T0" fmla="*/ 1348 w 1431"/>
                    <a:gd name="T1" fmla="*/ 166 h 167"/>
                    <a:gd name="T2" fmla="*/ 1348 w 1431"/>
                    <a:gd name="T3" fmla="*/ 166 h 167"/>
                    <a:gd name="T4" fmla="*/ 83 w 1431"/>
                    <a:gd name="T5" fmla="*/ 166 h 167"/>
                    <a:gd name="T6" fmla="*/ 0 w 1431"/>
                    <a:gd name="T7" fmla="*/ 83 h 167"/>
                    <a:gd name="T8" fmla="*/ 83 w 1431"/>
                    <a:gd name="T9" fmla="*/ 0 h 167"/>
                    <a:gd name="T10" fmla="*/ 1348 w 1431"/>
                    <a:gd name="T11" fmla="*/ 0 h 167"/>
                    <a:gd name="T12" fmla="*/ 1430 w 1431"/>
                    <a:gd name="T13" fmla="*/ 110 h 167"/>
                    <a:gd name="T14" fmla="*/ 1348 w 1431"/>
                    <a:gd name="T15" fmla="*/ 166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1" h="167">
                      <a:moveTo>
                        <a:pt x="1348" y="166"/>
                      </a:moveTo>
                      <a:lnTo>
                        <a:pt x="1348" y="166"/>
                      </a:lnTo>
                      <a:cubicBezTo>
                        <a:pt x="358" y="166"/>
                        <a:pt x="83" y="166"/>
                        <a:pt x="83" y="166"/>
                      </a:cubicBezTo>
                      <a:cubicBezTo>
                        <a:pt x="55" y="166"/>
                        <a:pt x="0" y="166"/>
                        <a:pt x="0" y="83"/>
                      </a:cubicBezTo>
                      <a:cubicBezTo>
                        <a:pt x="0" y="0"/>
                        <a:pt x="55" y="0"/>
                        <a:pt x="83" y="0"/>
                      </a:cubicBezTo>
                      <a:cubicBezTo>
                        <a:pt x="1073" y="0"/>
                        <a:pt x="1348" y="0"/>
                        <a:pt x="1348" y="0"/>
                      </a:cubicBezTo>
                      <a:cubicBezTo>
                        <a:pt x="1376" y="0"/>
                        <a:pt x="1430" y="28"/>
                        <a:pt x="1430" y="110"/>
                      </a:cubicBezTo>
                      <a:cubicBezTo>
                        <a:pt x="1430" y="166"/>
                        <a:pt x="1376" y="166"/>
                        <a:pt x="1348" y="166"/>
                      </a:cubicBezTo>
                    </a:path>
                  </a:pathLst>
                </a:custGeom>
                <a:noFill/>
                <a:ln w="12700" cap="flat">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20" name="Oval 219">
                  <a:extLst>
                    <a:ext uri="{FF2B5EF4-FFF2-40B4-BE49-F238E27FC236}">
                      <a16:creationId xmlns:a16="http://schemas.microsoft.com/office/drawing/2014/main" id="{0F6FA8CA-3458-47AF-99BD-30D072D3B7EF}"/>
                    </a:ext>
                  </a:extLst>
                </p:cNvPr>
                <p:cNvSpPr/>
                <p:nvPr/>
              </p:nvSpPr>
              <p:spPr bwMode="auto">
                <a:xfrm>
                  <a:off x="9088437" y="5837237"/>
                  <a:ext cx="60326" cy="60326"/>
                </a:xfrm>
                <a:prstGeom prst="ellipse">
                  <a:avLst/>
                </a:prstGeom>
                <a:noFill/>
                <a:ln w="12700" cap="flat" cmpd="sng" algn="ctr">
                  <a:solidFill>
                    <a:sysClr val="window" lastClr="FFFFFF"/>
                  </a:solidFill>
                  <a:prstDash val="solid"/>
                  <a:round/>
                  <a:headEnd type="none" w="med" len="med"/>
                  <a:tailEnd type="none" w="med" len="med"/>
                </a:ln>
                <a:effectLst/>
              </p:spPr>
              <p:txBody>
                <a:bodyPr vert="horz" wrap="square" lIns="54128" tIns="27064" rIns="54128" bIns="27064" numCol="1" rtlCol="0" anchor="t" anchorCtr="0" compatLnSpc="1">
                  <a:prstTxWarp prst="textNoShape">
                    <a:avLst/>
                  </a:prstTxWarp>
                </a:bodyPr>
                <a:lstStyle/>
                <a:p>
                  <a:pPr marL="0" marR="0" lvl="0" indent="0" defTabSz="270662" eaLnBrk="1" fontAlgn="base" latinLnBrk="0" hangingPunct="0">
                    <a:lnSpc>
                      <a:spcPct val="93000"/>
                    </a:lnSpc>
                    <a:spcBef>
                      <a:spcPct val="0"/>
                    </a:spcBef>
                    <a:spcAft>
                      <a:spcPct val="0"/>
                    </a:spcAft>
                    <a:buClr>
                      <a:srgbClr val="000000"/>
                    </a:buClr>
                    <a:buSzPct val="100000"/>
                    <a:buFontTx/>
                    <a:buNone/>
                    <a:tabLst/>
                    <a:defRPr/>
                  </a:pPr>
                  <a:endParaRPr kumimoji="0" lang="en-US" sz="1200" b="0" i="0" u="none" strike="noStrike" kern="0" cap="none" spc="0" normalizeH="0" baseline="0" noProof="0" dirty="0">
                    <a:ln>
                      <a:noFill/>
                    </a:ln>
                    <a:solidFill>
                      <a:prstClr val="black"/>
                    </a:solidFill>
                    <a:effectLst/>
                    <a:uLnTx/>
                    <a:uFillTx/>
                    <a:latin typeface="Arial" charset="0"/>
                    <a:ea typeface="SimSun" charset="0"/>
                    <a:cs typeface="SimSun" charset="0"/>
                  </a:endParaRPr>
                </a:p>
              </p:txBody>
            </p:sp>
          </p:grpSp>
          <p:grpSp>
            <p:nvGrpSpPr>
              <p:cNvPr id="200" name="Group 199">
                <a:extLst>
                  <a:ext uri="{FF2B5EF4-FFF2-40B4-BE49-F238E27FC236}">
                    <a16:creationId xmlns:a16="http://schemas.microsoft.com/office/drawing/2014/main" id="{F1C0CECE-F2C1-48F0-9080-2DAAD87C054D}"/>
                  </a:ext>
                </a:extLst>
              </p:cNvPr>
              <p:cNvGrpSpPr/>
              <p:nvPr/>
            </p:nvGrpSpPr>
            <p:grpSpPr>
              <a:xfrm>
                <a:off x="649536" y="2716069"/>
                <a:ext cx="488856" cy="482323"/>
                <a:chOff x="669925" y="4033838"/>
                <a:chExt cx="3563938" cy="3516312"/>
              </a:xfrm>
            </p:grpSpPr>
            <p:sp>
              <p:nvSpPr>
                <p:cNvPr id="206" name="Freeform 22">
                  <a:extLst>
                    <a:ext uri="{FF2B5EF4-FFF2-40B4-BE49-F238E27FC236}">
                      <a16:creationId xmlns:a16="http://schemas.microsoft.com/office/drawing/2014/main" id="{F5891442-C14A-4480-922D-D71FD263073D}"/>
                    </a:ext>
                  </a:extLst>
                </p:cNvPr>
                <p:cNvSpPr>
                  <a:spLocks noChangeArrowheads="1"/>
                </p:cNvSpPr>
                <p:nvPr/>
              </p:nvSpPr>
              <p:spPr bwMode="auto">
                <a:xfrm>
                  <a:off x="669925" y="4033838"/>
                  <a:ext cx="1646238" cy="1625600"/>
                </a:xfrm>
                <a:custGeom>
                  <a:avLst/>
                  <a:gdLst>
                    <a:gd name="T0" fmla="*/ 4135 w 4571"/>
                    <a:gd name="T1" fmla="*/ 4516 h 4517"/>
                    <a:gd name="T2" fmla="*/ 4135 w 4571"/>
                    <a:gd name="T3" fmla="*/ 4516 h 4517"/>
                    <a:gd name="T4" fmla="*/ 436 w 4571"/>
                    <a:gd name="T5" fmla="*/ 4516 h 4517"/>
                    <a:gd name="T6" fmla="*/ 0 w 4571"/>
                    <a:gd name="T7" fmla="*/ 4081 h 4517"/>
                    <a:gd name="T8" fmla="*/ 0 w 4571"/>
                    <a:gd name="T9" fmla="*/ 436 h 4517"/>
                    <a:gd name="T10" fmla="*/ 436 w 4571"/>
                    <a:gd name="T11" fmla="*/ 0 h 4517"/>
                    <a:gd name="T12" fmla="*/ 4135 w 4571"/>
                    <a:gd name="T13" fmla="*/ 0 h 4517"/>
                    <a:gd name="T14" fmla="*/ 4570 w 4571"/>
                    <a:gd name="T15" fmla="*/ 436 h 4517"/>
                    <a:gd name="T16" fmla="*/ 4570 w 4571"/>
                    <a:gd name="T17" fmla="*/ 4081 h 4517"/>
                    <a:gd name="T18" fmla="*/ 4135 w 4571"/>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7">
                      <a:moveTo>
                        <a:pt x="4135" y="4516"/>
                      </a:moveTo>
                      <a:lnTo>
                        <a:pt x="4135" y="4516"/>
                      </a:lnTo>
                      <a:cubicBezTo>
                        <a:pt x="436" y="4516"/>
                        <a:pt x="436" y="4516"/>
                        <a:pt x="436" y="4516"/>
                      </a:cubicBezTo>
                      <a:cubicBezTo>
                        <a:pt x="191" y="4516"/>
                        <a:pt x="0" y="4325"/>
                        <a:pt x="0" y="4081"/>
                      </a:cubicBezTo>
                      <a:cubicBezTo>
                        <a:pt x="0" y="436"/>
                        <a:pt x="0" y="436"/>
                        <a:pt x="0" y="436"/>
                      </a:cubicBezTo>
                      <a:cubicBezTo>
                        <a:pt x="0" y="219"/>
                        <a:pt x="191" y="0"/>
                        <a:pt x="436" y="0"/>
                      </a:cubicBezTo>
                      <a:cubicBezTo>
                        <a:pt x="4135" y="0"/>
                        <a:pt x="4135" y="0"/>
                        <a:pt x="4135" y="0"/>
                      </a:cubicBezTo>
                      <a:cubicBezTo>
                        <a:pt x="4379" y="0"/>
                        <a:pt x="4570" y="219"/>
                        <a:pt x="4570" y="436"/>
                      </a:cubicBezTo>
                      <a:cubicBezTo>
                        <a:pt x="4570" y="4081"/>
                        <a:pt x="4570" y="4081"/>
                        <a:pt x="4570" y="4081"/>
                      </a:cubicBezTo>
                      <a:cubicBezTo>
                        <a:pt x="4570" y="4325"/>
                        <a:pt x="4379" y="4516"/>
                        <a:pt x="4135"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07" name="Freeform 23">
                  <a:extLst>
                    <a:ext uri="{FF2B5EF4-FFF2-40B4-BE49-F238E27FC236}">
                      <a16:creationId xmlns:a16="http://schemas.microsoft.com/office/drawing/2014/main" id="{AEEEE053-9D5B-4DFE-B58C-1780B760A63A}"/>
                    </a:ext>
                  </a:extLst>
                </p:cNvPr>
                <p:cNvSpPr>
                  <a:spLocks noChangeArrowheads="1"/>
                </p:cNvSpPr>
                <p:nvPr/>
              </p:nvSpPr>
              <p:spPr bwMode="auto">
                <a:xfrm>
                  <a:off x="885825" y="4240213"/>
                  <a:ext cx="1223963" cy="1223962"/>
                </a:xfrm>
                <a:custGeom>
                  <a:avLst/>
                  <a:gdLst>
                    <a:gd name="T0" fmla="*/ 0 w 3401"/>
                    <a:gd name="T1" fmla="*/ 1686 h 3401"/>
                    <a:gd name="T2" fmla="*/ 0 w 3401"/>
                    <a:gd name="T3" fmla="*/ 1686 h 3401"/>
                    <a:gd name="T4" fmla="*/ 1687 w 3401"/>
                    <a:gd name="T5" fmla="*/ 3400 h 3401"/>
                    <a:gd name="T6" fmla="*/ 3400 w 3401"/>
                    <a:gd name="T7" fmla="*/ 1686 h 3401"/>
                    <a:gd name="T8" fmla="*/ 1687 w 3401"/>
                    <a:gd name="T9" fmla="*/ 0 h 3401"/>
                    <a:gd name="T10" fmla="*/ 0 w 3401"/>
                    <a:gd name="T11" fmla="*/ 1686 h 3401"/>
                  </a:gdLst>
                  <a:ahLst/>
                  <a:cxnLst>
                    <a:cxn ang="0">
                      <a:pos x="T0" y="T1"/>
                    </a:cxn>
                    <a:cxn ang="0">
                      <a:pos x="T2" y="T3"/>
                    </a:cxn>
                    <a:cxn ang="0">
                      <a:pos x="T4" y="T5"/>
                    </a:cxn>
                    <a:cxn ang="0">
                      <a:pos x="T6" y="T7"/>
                    </a:cxn>
                    <a:cxn ang="0">
                      <a:pos x="T8" y="T9"/>
                    </a:cxn>
                    <a:cxn ang="0">
                      <a:pos x="T10" y="T11"/>
                    </a:cxn>
                  </a:cxnLst>
                  <a:rect l="0" t="0" r="r" b="b"/>
                  <a:pathLst>
                    <a:path w="3401" h="3401">
                      <a:moveTo>
                        <a:pt x="0" y="1686"/>
                      </a:moveTo>
                      <a:lnTo>
                        <a:pt x="0" y="1686"/>
                      </a:lnTo>
                      <a:cubicBezTo>
                        <a:pt x="0" y="2638"/>
                        <a:pt x="762" y="3400"/>
                        <a:pt x="1687" y="3400"/>
                      </a:cubicBezTo>
                      <a:cubicBezTo>
                        <a:pt x="2639" y="3400"/>
                        <a:pt x="3400" y="2638"/>
                        <a:pt x="3400" y="1686"/>
                      </a:cubicBezTo>
                      <a:cubicBezTo>
                        <a:pt x="3400" y="762"/>
                        <a:pt x="2639" y="0"/>
                        <a:pt x="1687" y="0"/>
                      </a:cubicBezTo>
                      <a:cubicBezTo>
                        <a:pt x="762"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08" name="Freeform 24">
                  <a:extLst>
                    <a:ext uri="{FF2B5EF4-FFF2-40B4-BE49-F238E27FC236}">
                      <a16:creationId xmlns:a16="http://schemas.microsoft.com/office/drawing/2014/main" id="{F2BBE12B-6B99-48DB-9707-2EBEA4C404B8}"/>
                    </a:ext>
                  </a:extLst>
                </p:cNvPr>
                <p:cNvSpPr>
                  <a:spLocks noChangeArrowheads="1"/>
                </p:cNvSpPr>
                <p:nvPr/>
              </p:nvSpPr>
              <p:spPr bwMode="auto">
                <a:xfrm>
                  <a:off x="2589213" y="4033838"/>
                  <a:ext cx="1644650" cy="1625600"/>
                </a:xfrm>
                <a:custGeom>
                  <a:avLst/>
                  <a:gdLst>
                    <a:gd name="T0" fmla="*/ 4134 w 4570"/>
                    <a:gd name="T1" fmla="*/ 4516 h 4517"/>
                    <a:gd name="T2" fmla="*/ 4134 w 4570"/>
                    <a:gd name="T3" fmla="*/ 4516 h 4517"/>
                    <a:gd name="T4" fmla="*/ 435 w 4570"/>
                    <a:gd name="T5" fmla="*/ 4516 h 4517"/>
                    <a:gd name="T6" fmla="*/ 0 w 4570"/>
                    <a:gd name="T7" fmla="*/ 4081 h 4517"/>
                    <a:gd name="T8" fmla="*/ 0 w 4570"/>
                    <a:gd name="T9" fmla="*/ 436 h 4517"/>
                    <a:gd name="T10" fmla="*/ 435 w 4570"/>
                    <a:gd name="T11" fmla="*/ 0 h 4517"/>
                    <a:gd name="T12" fmla="*/ 4134 w 4570"/>
                    <a:gd name="T13" fmla="*/ 0 h 4517"/>
                    <a:gd name="T14" fmla="*/ 4569 w 4570"/>
                    <a:gd name="T15" fmla="*/ 436 h 4517"/>
                    <a:gd name="T16" fmla="*/ 4569 w 4570"/>
                    <a:gd name="T17" fmla="*/ 4081 h 4517"/>
                    <a:gd name="T18" fmla="*/ 4134 w 4570"/>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7">
                      <a:moveTo>
                        <a:pt x="4134" y="4516"/>
                      </a:moveTo>
                      <a:lnTo>
                        <a:pt x="4134" y="4516"/>
                      </a:lnTo>
                      <a:cubicBezTo>
                        <a:pt x="435" y="4516"/>
                        <a:pt x="435" y="4516"/>
                        <a:pt x="435" y="4516"/>
                      </a:cubicBezTo>
                      <a:cubicBezTo>
                        <a:pt x="190" y="4516"/>
                        <a:pt x="0" y="4325"/>
                        <a:pt x="0" y="4081"/>
                      </a:cubicBezTo>
                      <a:cubicBezTo>
                        <a:pt x="0" y="436"/>
                        <a:pt x="0" y="436"/>
                        <a:pt x="0" y="436"/>
                      </a:cubicBezTo>
                      <a:cubicBezTo>
                        <a:pt x="0" y="219"/>
                        <a:pt x="190" y="0"/>
                        <a:pt x="435" y="0"/>
                      </a:cubicBezTo>
                      <a:cubicBezTo>
                        <a:pt x="4134" y="0"/>
                        <a:pt x="4134" y="0"/>
                        <a:pt x="4134" y="0"/>
                      </a:cubicBezTo>
                      <a:cubicBezTo>
                        <a:pt x="4352" y="0"/>
                        <a:pt x="4569" y="219"/>
                        <a:pt x="4569" y="436"/>
                      </a:cubicBezTo>
                      <a:cubicBezTo>
                        <a:pt x="4569" y="4081"/>
                        <a:pt x="4569" y="4081"/>
                        <a:pt x="4569" y="4081"/>
                      </a:cubicBezTo>
                      <a:cubicBezTo>
                        <a:pt x="4569" y="4325"/>
                        <a:pt x="4352" y="4516"/>
                        <a:pt x="4134"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09" name="Freeform 25">
                  <a:extLst>
                    <a:ext uri="{FF2B5EF4-FFF2-40B4-BE49-F238E27FC236}">
                      <a16:creationId xmlns:a16="http://schemas.microsoft.com/office/drawing/2014/main" id="{2A18C4DD-958D-45F6-A024-A3EB062699CB}"/>
                    </a:ext>
                  </a:extLst>
                </p:cNvPr>
                <p:cNvSpPr>
                  <a:spLocks noChangeArrowheads="1"/>
                </p:cNvSpPr>
                <p:nvPr/>
              </p:nvSpPr>
              <p:spPr bwMode="auto">
                <a:xfrm>
                  <a:off x="2795588" y="4240213"/>
                  <a:ext cx="1223962" cy="1223962"/>
                </a:xfrm>
                <a:custGeom>
                  <a:avLst/>
                  <a:gdLst>
                    <a:gd name="T0" fmla="*/ 0 w 3400"/>
                    <a:gd name="T1" fmla="*/ 1686 h 3401"/>
                    <a:gd name="T2" fmla="*/ 0 w 3400"/>
                    <a:gd name="T3" fmla="*/ 1686 h 3401"/>
                    <a:gd name="T4" fmla="*/ 1713 w 3400"/>
                    <a:gd name="T5" fmla="*/ 3400 h 3401"/>
                    <a:gd name="T6" fmla="*/ 3399 w 3400"/>
                    <a:gd name="T7" fmla="*/ 1686 h 3401"/>
                    <a:gd name="T8" fmla="*/ 1713 w 3400"/>
                    <a:gd name="T9" fmla="*/ 0 h 3401"/>
                    <a:gd name="T10" fmla="*/ 0 w 3400"/>
                    <a:gd name="T11" fmla="*/ 1686 h 3401"/>
                  </a:gdLst>
                  <a:ahLst/>
                  <a:cxnLst>
                    <a:cxn ang="0">
                      <a:pos x="T0" y="T1"/>
                    </a:cxn>
                    <a:cxn ang="0">
                      <a:pos x="T2" y="T3"/>
                    </a:cxn>
                    <a:cxn ang="0">
                      <a:pos x="T4" y="T5"/>
                    </a:cxn>
                    <a:cxn ang="0">
                      <a:pos x="T6" y="T7"/>
                    </a:cxn>
                    <a:cxn ang="0">
                      <a:pos x="T8" y="T9"/>
                    </a:cxn>
                    <a:cxn ang="0">
                      <a:pos x="T10" y="T11"/>
                    </a:cxn>
                  </a:cxnLst>
                  <a:rect l="0" t="0" r="r" b="b"/>
                  <a:pathLst>
                    <a:path w="3400" h="3401">
                      <a:moveTo>
                        <a:pt x="0" y="1686"/>
                      </a:moveTo>
                      <a:lnTo>
                        <a:pt x="0" y="1686"/>
                      </a:lnTo>
                      <a:cubicBezTo>
                        <a:pt x="0" y="2638"/>
                        <a:pt x="761" y="3400"/>
                        <a:pt x="1713" y="3400"/>
                      </a:cubicBezTo>
                      <a:cubicBezTo>
                        <a:pt x="2638" y="3400"/>
                        <a:pt x="3399" y="2638"/>
                        <a:pt x="3399" y="1686"/>
                      </a:cubicBezTo>
                      <a:cubicBezTo>
                        <a:pt x="3399" y="762"/>
                        <a:pt x="2638" y="0"/>
                        <a:pt x="1713" y="0"/>
                      </a:cubicBezTo>
                      <a:cubicBezTo>
                        <a:pt x="761"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10" name="Freeform 26">
                  <a:extLst>
                    <a:ext uri="{FF2B5EF4-FFF2-40B4-BE49-F238E27FC236}">
                      <a16:creationId xmlns:a16="http://schemas.microsoft.com/office/drawing/2014/main" id="{5A11721C-4442-4846-B248-06A92F474C90}"/>
                    </a:ext>
                  </a:extLst>
                </p:cNvPr>
                <p:cNvSpPr>
                  <a:spLocks noChangeArrowheads="1"/>
                </p:cNvSpPr>
                <p:nvPr/>
              </p:nvSpPr>
              <p:spPr bwMode="auto">
                <a:xfrm>
                  <a:off x="669925" y="5924550"/>
                  <a:ext cx="1646238" cy="1625600"/>
                </a:xfrm>
                <a:custGeom>
                  <a:avLst/>
                  <a:gdLst>
                    <a:gd name="T0" fmla="*/ 4135 w 4571"/>
                    <a:gd name="T1" fmla="*/ 4515 h 4516"/>
                    <a:gd name="T2" fmla="*/ 4135 w 4571"/>
                    <a:gd name="T3" fmla="*/ 4515 h 4516"/>
                    <a:gd name="T4" fmla="*/ 436 w 4571"/>
                    <a:gd name="T5" fmla="*/ 4515 h 4516"/>
                    <a:gd name="T6" fmla="*/ 0 w 4571"/>
                    <a:gd name="T7" fmla="*/ 4079 h 4516"/>
                    <a:gd name="T8" fmla="*/ 0 w 4571"/>
                    <a:gd name="T9" fmla="*/ 435 h 4516"/>
                    <a:gd name="T10" fmla="*/ 436 w 4571"/>
                    <a:gd name="T11" fmla="*/ 0 h 4516"/>
                    <a:gd name="T12" fmla="*/ 4135 w 4571"/>
                    <a:gd name="T13" fmla="*/ 0 h 4516"/>
                    <a:gd name="T14" fmla="*/ 4570 w 4571"/>
                    <a:gd name="T15" fmla="*/ 435 h 4516"/>
                    <a:gd name="T16" fmla="*/ 4570 w 4571"/>
                    <a:gd name="T17" fmla="*/ 4079 h 4516"/>
                    <a:gd name="T18" fmla="*/ 4135 w 4571"/>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6">
                      <a:moveTo>
                        <a:pt x="4135" y="4515"/>
                      </a:moveTo>
                      <a:lnTo>
                        <a:pt x="4135" y="4515"/>
                      </a:lnTo>
                      <a:cubicBezTo>
                        <a:pt x="436" y="4515"/>
                        <a:pt x="436" y="4515"/>
                        <a:pt x="436" y="4515"/>
                      </a:cubicBezTo>
                      <a:cubicBezTo>
                        <a:pt x="191" y="4515"/>
                        <a:pt x="0" y="4325"/>
                        <a:pt x="0" y="4079"/>
                      </a:cubicBezTo>
                      <a:cubicBezTo>
                        <a:pt x="0" y="435"/>
                        <a:pt x="0" y="435"/>
                        <a:pt x="0" y="435"/>
                      </a:cubicBezTo>
                      <a:cubicBezTo>
                        <a:pt x="0" y="190"/>
                        <a:pt x="191" y="0"/>
                        <a:pt x="436" y="0"/>
                      </a:cubicBezTo>
                      <a:cubicBezTo>
                        <a:pt x="4135" y="0"/>
                        <a:pt x="4135" y="0"/>
                        <a:pt x="4135" y="0"/>
                      </a:cubicBezTo>
                      <a:cubicBezTo>
                        <a:pt x="4379" y="0"/>
                        <a:pt x="4570" y="190"/>
                        <a:pt x="4570" y="435"/>
                      </a:cubicBezTo>
                      <a:cubicBezTo>
                        <a:pt x="4570" y="4079"/>
                        <a:pt x="4570" y="4079"/>
                        <a:pt x="4570" y="4079"/>
                      </a:cubicBezTo>
                      <a:cubicBezTo>
                        <a:pt x="4570" y="4325"/>
                        <a:pt x="4379" y="4515"/>
                        <a:pt x="4135"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11" name="Freeform 27">
                  <a:extLst>
                    <a:ext uri="{FF2B5EF4-FFF2-40B4-BE49-F238E27FC236}">
                      <a16:creationId xmlns:a16="http://schemas.microsoft.com/office/drawing/2014/main" id="{32A25C1B-6594-42F6-B6AB-649DFB5A8908}"/>
                    </a:ext>
                  </a:extLst>
                </p:cNvPr>
                <p:cNvSpPr>
                  <a:spLocks noChangeArrowheads="1"/>
                </p:cNvSpPr>
                <p:nvPr/>
              </p:nvSpPr>
              <p:spPr bwMode="auto">
                <a:xfrm>
                  <a:off x="885825" y="6121400"/>
                  <a:ext cx="1223963" cy="1223963"/>
                </a:xfrm>
                <a:custGeom>
                  <a:avLst/>
                  <a:gdLst>
                    <a:gd name="T0" fmla="*/ 0 w 3401"/>
                    <a:gd name="T1" fmla="*/ 1713 h 3401"/>
                    <a:gd name="T2" fmla="*/ 0 w 3401"/>
                    <a:gd name="T3" fmla="*/ 1713 h 3401"/>
                    <a:gd name="T4" fmla="*/ 1687 w 3401"/>
                    <a:gd name="T5" fmla="*/ 3400 h 3401"/>
                    <a:gd name="T6" fmla="*/ 3400 w 3401"/>
                    <a:gd name="T7" fmla="*/ 1713 h 3401"/>
                    <a:gd name="T8" fmla="*/ 1687 w 3401"/>
                    <a:gd name="T9" fmla="*/ 0 h 3401"/>
                    <a:gd name="T10" fmla="*/ 0 w 3401"/>
                    <a:gd name="T11" fmla="*/ 1713 h 3401"/>
                  </a:gdLst>
                  <a:ahLst/>
                  <a:cxnLst>
                    <a:cxn ang="0">
                      <a:pos x="T0" y="T1"/>
                    </a:cxn>
                    <a:cxn ang="0">
                      <a:pos x="T2" y="T3"/>
                    </a:cxn>
                    <a:cxn ang="0">
                      <a:pos x="T4" y="T5"/>
                    </a:cxn>
                    <a:cxn ang="0">
                      <a:pos x="T6" y="T7"/>
                    </a:cxn>
                    <a:cxn ang="0">
                      <a:pos x="T8" y="T9"/>
                    </a:cxn>
                    <a:cxn ang="0">
                      <a:pos x="T10" y="T11"/>
                    </a:cxn>
                  </a:cxnLst>
                  <a:rect l="0" t="0" r="r" b="b"/>
                  <a:pathLst>
                    <a:path w="3401" h="3401">
                      <a:moveTo>
                        <a:pt x="0" y="1713"/>
                      </a:moveTo>
                      <a:lnTo>
                        <a:pt x="0" y="1713"/>
                      </a:lnTo>
                      <a:cubicBezTo>
                        <a:pt x="0" y="2638"/>
                        <a:pt x="762" y="3400"/>
                        <a:pt x="1687" y="3400"/>
                      </a:cubicBezTo>
                      <a:cubicBezTo>
                        <a:pt x="2639" y="3400"/>
                        <a:pt x="3400" y="2638"/>
                        <a:pt x="3400" y="1713"/>
                      </a:cubicBezTo>
                      <a:cubicBezTo>
                        <a:pt x="3400" y="761"/>
                        <a:pt x="2639" y="0"/>
                        <a:pt x="1687" y="0"/>
                      </a:cubicBezTo>
                      <a:cubicBezTo>
                        <a:pt x="762"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12" name="Freeform 28">
                  <a:extLst>
                    <a:ext uri="{FF2B5EF4-FFF2-40B4-BE49-F238E27FC236}">
                      <a16:creationId xmlns:a16="http://schemas.microsoft.com/office/drawing/2014/main" id="{1B04E9AB-6C54-42B1-89F5-77CC5C5846D4}"/>
                    </a:ext>
                  </a:extLst>
                </p:cNvPr>
                <p:cNvSpPr>
                  <a:spLocks noChangeArrowheads="1"/>
                </p:cNvSpPr>
                <p:nvPr/>
              </p:nvSpPr>
              <p:spPr bwMode="auto">
                <a:xfrm>
                  <a:off x="2589213" y="5924550"/>
                  <a:ext cx="1644650" cy="1625600"/>
                </a:xfrm>
                <a:custGeom>
                  <a:avLst/>
                  <a:gdLst>
                    <a:gd name="T0" fmla="*/ 4134 w 4570"/>
                    <a:gd name="T1" fmla="*/ 4515 h 4516"/>
                    <a:gd name="T2" fmla="*/ 4134 w 4570"/>
                    <a:gd name="T3" fmla="*/ 4515 h 4516"/>
                    <a:gd name="T4" fmla="*/ 435 w 4570"/>
                    <a:gd name="T5" fmla="*/ 4515 h 4516"/>
                    <a:gd name="T6" fmla="*/ 0 w 4570"/>
                    <a:gd name="T7" fmla="*/ 4079 h 4516"/>
                    <a:gd name="T8" fmla="*/ 0 w 4570"/>
                    <a:gd name="T9" fmla="*/ 435 h 4516"/>
                    <a:gd name="T10" fmla="*/ 435 w 4570"/>
                    <a:gd name="T11" fmla="*/ 0 h 4516"/>
                    <a:gd name="T12" fmla="*/ 4134 w 4570"/>
                    <a:gd name="T13" fmla="*/ 0 h 4516"/>
                    <a:gd name="T14" fmla="*/ 4569 w 4570"/>
                    <a:gd name="T15" fmla="*/ 435 h 4516"/>
                    <a:gd name="T16" fmla="*/ 4569 w 4570"/>
                    <a:gd name="T17" fmla="*/ 4079 h 4516"/>
                    <a:gd name="T18" fmla="*/ 4134 w 4570"/>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6">
                      <a:moveTo>
                        <a:pt x="4134" y="4515"/>
                      </a:moveTo>
                      <a:lnTo>
                        <a:pt x="4134" y="4515"/>
                      </a:lnTo>
                      <a:cubicBezTo>
                        <a:pt x="435" y="4515"/>
                        <a:pt x="435" y="4515"/>
                        <a:pt x="435" y="4515"/>
                      </a:cubicBezTo>
                      <a:cubicBezTo>
                        <a:pt x="190" y="4515"/>
                        <a:pt x="0" y="4325"/>
                        <a:pt x="0" y="4079"/>
                      </a:cubicBezTo>
                      <a:cubicBezTo>
                        <a:pt x="0" y="435"/>
                        <a:pt x="0" y="435"/>
                        <a:pt x="0" y="435"/>
                      </a:cubicBezTo>
                      <a:cubicBezTo>
                        <a:pt x="0" y="190"/>
                        <a:pt x="190" y="0"/>
                        <a:pt x="435" y="0"/>
                      </a:cubicBezTo>
                      <a:cubicBezTo>
                        <a:pt x="4134" y="0"/>
                        <a:pt x="4134" y="0"/>
                        <a:pt x="4134" y="0"/>
                      </a:cubicBezTo>
                      <a:cubicBezTo>
                        <a:pt x="4352" y="0"/>
                        <a:pt x="4569" y="190"/>
                        <a:pt x="4569" y="435"/>
                      </a:cubicBezTo>
                      <a:cubicBezTo>
                        <a:pt x="4569" y="4079"/>
                        <a:pt x="4569" y="4079"/>
                        <a:pt x="4569" y="4079"/>
                      </a:cubicBezTo>
                      <a:cubicBezTo>
                        <a:pt x="4569" y="4325"/>
                        <a:pt x="4352" y="4515"/>
                        <a:pt x="4134"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213" name="Freeform 29">
                  <a:extLst>
                    <a:ext uri="{FF2B5EF4-FFF2-40B4-BE49-F238E27FC236}">
                      <a16:creationId xmlns:a16="http://schemas.microsoft.com/office/drawing/2014/main" id="{3DBD04F7-3260-4F49-85FD-D62873AEAB84}"/>
                    </a:ext>
                  </a:extLst>
                </p:cNvPr>
                <p:cNvSpPr>
                  <a:spLocks noChangeArrowheads="1"/>
                </p:cNvSpPr>
                <p:nvPr/>
              </p:nvSpPr>
              <p:spPr bwMode="auto">
                <a:xfrm>
                  <a:off x="2795588" y="6121400"/>
                  <a:ext cx="1223962" cy="1223963"/>
                </a:xfrm>
                <a:custGeom>
                  <a:avLst/>
                  <a:gdLst>
                    <a:gd name="T0" fmla="*/ 0 w 3400"/>
                    <a:gd name="T1" fmla="*/ 1713 h 3401"/>
                    <a:gd name="T2" fmla="*/ 0 w 3400"/>
                    <a:gd name="T3" fmla="*/ 1713 h 3401"/>
                    <a:gd name="T4" fmla="*/ 1713 w 3400"/>
                    <a:gd name="T5" fmla="*/ 3400 h 3401"/>
                    <a:gd name="T6" fmla="*/ 3399 w 3400"/>
                    <a:gd name="T7" fmla="*/ 1713 h 3401"/>
                    <a:gd name="T8" fmla="*/ 1713 w 3400"/>
                    <a:gd name="T9" fmla="*/ 0 h 3401"/>
                    <a:gd name="T10" fmla="*/ 0 w 3400"/>
                    <a:gd name="T11" fmla="*/ 1713 h 3401"/>
                  </a:gdLst>
                  <a:ahLst/>
                  <a:cxnLst>
                    <a:cxn ang="0">
                      <a:pos x="T0" y="T1"/>
                    </a:cxn>
                    <a:cxn ang="0">
                      <a:pos x="T2" y="T3"/>
                    </a:cxn>
                    <a:cxn ang="0">
                      <a:pos x="T4" y="T5"/>
                    </a:cxn>
                    <a:cxn ang="0">
                      <a:pos x="T6" y="T7"/>
                    </a:cxn>
                    <a:cxn ang="0">
                      <a:pos x="T8" y="T9"/>
                    </a:cxn>
                    <a:cxn ang="0">
                      <a:pos x="T10" y="T11"/>
                    </a:cxn>
                  </a:cxnLst>
                  <a:rect l="0" t="0" r="r" b="b"/>
                  <a:pathLst>
                    <a:path w="3400" h="3401">
                      <a:moveTo>
                        <a:pt x="0" y="1713"/>
                      </a:moveTo>
                      <a:lnTo>
                        <a:pt x="0" y="1713"/>
                      </a:lnTo>
                      <a:cubicBezTo>
                        <a:pt x="0" y="2638"/>
                        <a:pt x="761" y="3400"/>
                        <a:pt x="1713" y="3400"/>
                      </a:cubicBezTo>
                      <a:cubicBezTo>
                        <a:pt x="2638" y="3400"/>
                        <a:pt x="3399" y="2638"/>
                        <a:pt x="3399" y="1713"/>
                      </a:cubicBezTo>
                      <a:cubicBezTo>
                        <a:pt x="3399" y="761"/>
                        <a:pt x="2638" y="0"/>
                        <a:pt x="1713" y="0"/>
                      </a:cubicBezTo>
                      <a:cubicBezTo>
                        <a:pt x="761"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nvGrpSpPr>
              <p:cNvPr id="201" name="Group 200">
                <a:extLst>
                  <a:ext uri="{FF2B5EF4-FFF2-40B4-BE49-F238E27FC236}">
                    <a16:creationId xmlns:a16="http://schemas.microsoft.com/office/drawing/2014/main" id="{5154DC76-0BFD-4FE8-8C54-6A17D08D343F}"/>
                  </a:ext>
                </a:extLst>
              </p:cNvPr>
              <p:cNvGrpSpPr/>
              <p:nvPr/>
            </p:nvGrpSpPr>
            <p:grpSpPr>
              <a:xfrm>
                <a:off x="681430" y="1988513"/>
                <a:ext cx="425069" cy="321221"/>
                <a:chOff x="4459288" y="4830763"/>
                <a:chExt cx="1046162" cy="790575"/>
              </a:xfrm>
            </p:grpSpPr>
            <p:sp>
              <p:nvSpPr>
                <p:cNvPr id="202" name="Freeform 9">
                  <a:extLst>
                    <a:ext uri="{FF2B5EF4-FFF2-40B4-BE49-F238E27FC236}">
                      <a16:creationId xmlns:a16="http://schemas.microsoft.com/office/drawing/2014/main" id="{40340F5E-2671-4025-8150-BB87ABE8750A}"/>
                    </a:ext>
                  </a:extLst>
                </p:cNvPr>
                <p:cNvSpPr>
                  <a:spLocks noChangeArrowheads="1"/>
                </p:cNvSpPr>
                <p:nvPr/>
              </p:nvSpPr>
              <p:spPr bwMode="auto">
                <a:xfrm>
                  <a:off x="4459288" y="5118100"/>
                  <a:ext cx="1046162" cy="119063"/>
                </a:xfrm>
                <a:custGeom>
                  <a:avLst/>
                  <a:gdLst>
                    <a:gd name="T0" fmla="*/ 2907 w 2908"/>
                    <a:gd name="T1" fmla="*/ 0 h 330"/>
                    <a:gd name="T2" fmla="*/ 2907 w 2908"/>
                    <a:gd name="T3" fmla="*/ 0 h 330"/>
                    <a:gd name="T4" fmla="*/ 1482 w 2908"/>
                    <a:gd name="T5" fmla="*/ 329 h 330"/>
                    <a:gd name="T6" fmla="*/ 0 w 2908"/>
                    <a:gd name="T7" fmla="*/ 27 h 330"/>
                  </a:gdLst>
                  <a:ahLst/>
                  <a:cxnLst>
                    <a:cxn ang="0">
                      <a:pos x="T0" y="T1"/>
                    </a:cxn>
                    <a:cxn ang="0">
                      <a:pos x="T2" y="T3"/>
                    </a:cxn>
                    <a:cxn ang="0">
                      <a:pos x="T4" y="T5"/>
                    </a:cxn>
                    <a:cxn ang="0">
                      <a:pos x="T6" y="T7"/>
                    </a:cxn>
                  </a:cxnLst>
                  <a:rect l="0" t="0" r="r" b="b"/>
                  <a:pathLst>
                    <a:path w="2908" h="330">
                      <a:moveTo>
                        <a:pt x="2907" y="0"/>
                      </a:moveTo>
                      <a:lnTo>
                        <a:pt x="2907" y="0"/>
                      </a:lnTo>
                      <a:cubicBezTo>
                        <a:pt x="2907" y="164"/>
                        <a:pt x="2276" y="329"/>
                        <a:pt x="1482" y="329"/>
                      </a:cubicBezTo>
                      <a:cubicBezTo>
                        <a:pt x="685" y="329"/>
                        <a:pt x="0" y="191"/>
                        <a:pt x="0"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03" name="Freeform 10">
                  <a:extLst>
                    <a:ext uri="{FF2B5EF4-FFF2-40B4-BE49-F238E27FC236}">
                      <a16:creationId xmlns:a16="http://schemas.microsoft.com/office/drawing/2014/main" id="{D833FDD2-78C8-45E6-BA3C-C765DB2E0923}"/>
                    </a:ext>
                  </a:extLst>
                </p:cNvPr>
                <p:cNvSpPr>
                  <a:spLocks noChangeArrowheads="1"/>
                </p:cNvSpPr>
                <p:nvPr/>
              </p:nvSpPr>
              <p:spPr bwMode="auto">
                <a:xfrm>
                  <a:off x="4459288" y="4949825"/>
                  <a:ext cx="1046162" cy="100013"/>
                </a:xfrm>
                <a:custGeom>
                  <a:avLst/>
                  <a:gdLst>
                    <a:gd name="T0" fmla="*/ 2907 w 2908"/>
                    <a:gd name="T1" fmla="*/ 0 h 276"/>
                    <a:gd name="T2" fmla="*/ 2907 w 2908"/>
                    <a:gd name="T3" fmla="*/ 0 h 276"/>
                    <a:gd name="T4" fmla="*/ 1482 w 2908"/>
                    <a:gd name="T5" fmla="*/ 275 h 276"/>
                    <a:gd name="T6" fmla="*/ 0 w 2908"/>
                    <a:gd name="T7" fmla="*/ 0 h 276"/>
                  </a:gdLst>
                  <a:ahLst/>
                  <a:cxnLst>
                    <a:cxn ang="0">
                      <a:pos x="T0" y="T1"/>
                    </a:cxn>
                    <a:cxn ang="0">
                      <a:pos x="T2" y="T3"/>
                    </a:cxn>
                    <a:cxn ang="0">
                      <a:pos x="T4" y="T5"/>
                    </a:cxn>
                    <a:cxn ang="0">
                      <a:pos x="T6" y="T7"/>
                    </a:cxn>
                  </a:cxnLst>
                  <a:rect l="0" t="0" r="r" b="b"/>
                  <a:pathLst>
                    <a:path w="2908" h="276">
                      <a:moveTo>
                        <a:pt x="2907" y="0"/>
                      </a:moveTo>
                      <a:lnTo>
                        <a:pt x="2907" y="0"/>
                      </a:lnTo>
                      <a:cubicBezTo>
                        <a:pt x="2907" y="166"/>
                        <a:pt x="2276" y="275"/>
                        <a:pt x="1482" y="275"/>
                      </a:cubicBezTo>
                      <a:cubicBezTo>
                        <a:pt x="685" y="275"/>
                        <a:pt x="0" y="166"/>
                        <a:pt x="0"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04" name="Freeform 11">
                  <a:extLst>
                    <a:ext uri="{FF2B5EF4-FFF2-40B4-BE49-F238E27FC236}">
                      <a16:creationId xmlns:a16="http://schemas.microsoft.com/office/drawing/2014/main" id="{C149B063-FD86-42B4-A1E9-4FC92EB952E6}"/>
                    </a:ext>
                  </a:extLst>
                </p:cNvPr>
                <p:cNvSpPr>
                  <a:spLocks noChangeArrowheads="1"/>
                </p:cNvSpPr>
                <p:nvPr/>
              </p:nvSpPr>
              <p:spPr bwMode="auto">
                <a:xfrm>
                  <a:off x="4459288" y="5305425"/>
                  <a:ext cx="1046162" cy="119063"/>
                </a:xfrm>
                <a:custGeom>
                  <a:avLst/>
                  <a:gdLst>
                    <a:gd name="T0" fmla="*/ 2907 w 2908"/>
                    <a:gd name="T1" fmla="*/ 0 h 331"/>
                    <a:gd name="T2" fmla="*/ 2907 w 2908"/>
                    <a:gd name="T3" fmla="*/ 0 h 331"/>
                    <a:gd name="T4" fmla="*/ 1482 w 2908"/>
                    <a:gd name="T5" fmla="*/ 330 h 331"/>
                    <a:gd name="T6" fmla="*/ 0 w 2908"/>
                    <a:gd name="T7" fmla="*/ 28 h 331"/>
                  </a:gdLst>
                  <a:ahLst/>
                  <a:cxnLst>
                    <a:cxn ang="0">
                      <a:pos x="T0" y="T1"/>
                    </a:cxn>
                    <a:cxn ang="0">
                      <a:pos x="T2" y="T3"/>
                    </a:cxn>
                    <a:cxn ang="0">
                      <a:pos x="T4" y="T5"/>
                    </a:cxn>
                    <a:cxn ang="0">
                      <a:pos x="T6" y="T7"/>
                    </a:cxn>
                  </a:cxnLst>
                  <a:rect l="0" t="0" r="r" b="b"/>
                  <a:pathLst>
                    <a:path w="2908" h="331">
                      <a:moveTo>
                        <a:pt x="2907" y="0"/>
                      </a:moveTo>
                      <a:lnTo>
                        <a:pt x="2907" y="0"/>
                      </a:lnTo>
                      <a:cubicBezTo>
                        <a:pt x="2907" y="165"/>
                        <a:pt x="2276" y="330"/>
                        <a:pt x="1482" y="330"/>
                      </a:cubicBezTo>
                      <a:cubicBezTo>
                        <a:pt x="685" y="330"/>
                        <a:pt x="0" y="220"/>
                        <a:pt x="0" y="28"/>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205" name="Freeform 12">
                  <a:extLst>
                    <a:ext uri="{FF2B5EF4-FFF2-40B4-BE49-F238E27FC236}">
                      <a16:creationId xmlns:a16="http://schemas.microsoft.com/office/drawing/2014/main" id="{8DFB19BC-FD9C-47DE-BCDD-AA9D0E8E170D}"/>
                    </a:ext>
                  </a:extLst>
                </p:cNvPr>
                <p:cNvSpPr>
                  <a:spLocks noChangeArrowheads="1"/>
                </p:cNvSpPr>
                <p:nvPr/>
              </p:nvSpPr>
              <p:spPr bwMode="auto">
                <a:xfrm>
                  <a:off x="4459288" y="4830763"/>
                  <a:ext cx="1046162" cy="790575"/>
                </a:xfrm>
                <a:custGeom>
                  <a:avLst/>
                  <a:gdLst>
                    <a:gd name="T0" fmla="*/ 2907 w 2908"/>
                    <a:gd name="T1" fmla="*/ 329 h 2196"/>
                    <a:gd name="T2" fmla="*/ 2907 w 2908"/>
                    <a:gd name="T3" fmla="*/ 329 h 2196"/>
                    <a:gd name="T4" fmla="*/ 1454 w 2908"/>
                    <a:gd name="T5" fmla="*/ 0 h 2196"/>
                    <a:gd name="T6" fmla="*/ 0 w 2908"/>
                    <a:gd name="T7" fmla="*/ 329 h 2196"/>
                    <a:gd name="T8" fmla="*/ 0 w 2908"/>
                    <a:gd name="T9" fmla="*/ 1866 h 2196"/>
                    <a:gd name="T10" fmla="*/ 1454 w 2908"/>
                    <a:gd name="T11" fmla="*/ 2195 h 2196"/>
                    <a:gd name="T12" fmla="*/ 2907 w 2908"/>
                    <a:gd name="T13" fmla="*/ 1866 h 2196"/>
                    <a:gd name="T14" fmla="*/ 2907 w 2908"/>
                    <a:gd name="T15" fmla="*/ 329 h 2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8" h="2196">
                      <a:moveTo>
                        <a:pt x="2907" y="329"/>
                      </a:moveTo>
                      <a:lnTo>
                        <a:pt x="2907" y="329"/>
                      </a:lnTo>
                      <a:cubicBezTo>
                        <a:pt x="2907" y="138"/>
                        <a:pt x="2249" y="0"/>
                        <a:pt x="1454" y="0"/>
                      </a:cubicBezTo>
                      <a:cubicBezTo>
                        <a:pt x="658" y="0"/>
                        <a:pt x="0" y="138"/>
                        <a:pt x="0" y="329"/>
                      </a:cubicBezTo>
                      <a:lnTo>
                        <a:pt x="0" y="1866"/>
                      </a:lnTo>
                      <a:cubicBezTo>
                        <a:pt x="0" y="2058"/>
                        <a:pt x="658" y="2195"/>
                        <a:pt x="1454" y="2195"/>
                      </a:cubicBezTo>
                      <a:cubicBezTo>
                        <a:pt x="2249" y="2195"/>
                        <a:pt x="2907" y="2058"/>
                        <a:pt x="2907" y="1866"/>
                      </a:cubicBezTo>
                      <a:lnTo>
                        <a:pt x="2907" y="32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grpSp>
      <p:grpSp>
        <p:nvGrpSpPr>
          <p:cNvPr id="282" name="Group 281">
            <a:extLst>
              <a:ext uri="{FF2B5EF4-FFF2-40B4-BE49-F238E27FC236}">
                <a16:creationId xmlns:a16="http://schemas.microsoft.com/office/drawing/2014/main" id="{ED4F840A-B8B0-4481-8DDB-B1336D1F3A41}"/>
              </a:ext>
            </a:extLst>
          </p:cNvPr>
          <p:cNvGrpSpPr/>
          <p:nvPr/>
        </p:nvGrpSpPr>
        <p:grpSpPr>
          <a:xfrm>
            <a:off x="12331492" y="-11226"/>
            <a:ext cx="3839921" cy="6869226"/>
            <a:chOff x="8352076" y="-11226"/>
            <a:chExt cx="3839921" cy="6869226"/>
          </a:xfrm>
        </p:grpSpPr>
        <p:sp>
          <p:nvSpPr>
            <p:cNvPr id="283" name="Freeform: Shape 282">
              <a:extLst>
                <a:ext uri="{FF2B5EF4-FFF2-40B4-BE49-F238E27FC236}">
                  <a16:creationId xmlns:a16="http://schemas.microsoft.com/office/drawing/2014/main" id="{E8A934ED-B930-4AF1-891F-277BA69C382F}"/>
                </a:ext>
              </a:extLst>
            </p:cNvPr>
            <p:cNvSpPr/>
            <p:nvPr/>
          </p:nvSpPr>
          <p:spPr>
            <a:xfrm flipH="1">
              <a:off x="8352076" y="-11226"/>
              <a:ext cx="3839921" cy="6869226"/>
            </a:xfrm>
            <a:custGeom>
              <a:avLst/>
              <a:gdLst>
                <a:gd name="connsiteX0" fmla="*/ 0 w 3839921"/>
                <a:gd name="connsiteY0" fmla="*/ 0 h 6869226"/>
                <a:gd name="connsiteX1" fmla="*/ 1289067 w 3839921"/>
                <a:gd name="connsiteY1" fmla="*/ 0 h 6869226"/>
                <a:gd name="connsiteX2" fmla="*/ 1398147 w 3839921"/>
                <a:gd name="connsiteY2" fmla="*/ 36909 h 6869226"/>
                <a:gd name="connsiteX3" fmla="*/ 3839921 w 3839921"/>
                <a:gd name="connsiteY3" fmla="*/ 3532375 h 6869226"/>
                <a:gd name="connsiteX4" fmla="*/ 1892428 w 3839921"/>
                <a:gd name="connsiteY4" fmla="*/ 6804510 h 6869226"/>
                <a:gd name="connsiteX5" fmla="*/ 1766070 w 3839921"/>
                <a:gd name="connsiteY5" fmla="*/ 6869226 h 6869226"/>
                <a:gd name="connsiteX6" fmla="*/ 0 w 3839921"/>
                <a:gd name="connsiteY6" fmla="*/ 6869226 h 6869226"/>
                <a:gd name="connsiteX7" fmla="*/ 0 w 3839921"/>
                <a:gd name="connsiteY7" fmla="*/ 0 h 68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21" h="6869226">
                  <a:moveTo>
                    <a:pt x="0" y="0"/>
                  </a:moveTo>
                  <a:lnTo>
                    <a:pt x="1289067" y="0"/>
                  </a:lnTo>
                  <a:lnTo>
                    <a:pt x="1398147" y="36909"/>
                  </a:lnTo>
                  <a:cubicBezTo>
                    <a:pt x="2823033" y="558629"/>
                    <a:pt x="3839921" y="1926749"/>
                    <a:pt x="3839921" y="3532375"/>
                  </a:cubicBezTo>
                  <a:cubicBezTo>
                    <a:pt x="3839921" y="4945327"/>
                    <a:pt x="3052443" y="6174352"/>
                    <a:pt x="1892428" y="6804510"/>
                  </a:cubicBezTo>
                  <a:lnTo>
                    <a:pt x="1766070" y="6869226"/>
                  </a:lnTo>
                  <a:lnTo>
                    <a:pt x="0" y="6869226"/>
                  </a:lnTo>
                  <a:lnTo>
                    <a:pt x="0" y="0"/>
                  </a:lnTo>
                  <a:close/>
                </a:path>
              </a:pathLst>
            </a:custGeom>
            <a:solidFill>
              <a:sysClr val="windowText" lastClr="000000">
                <a:lumMod val="75000"/>
                <a:lumOff val="25000"/>
              </a:sysClr>
            </a:solidFill>
            <a:ln w="12700" cap="flat" cmpd="sng" algn="ctr">
              <a:noFill/>
              <a:prstDash val="solid"/>
              <a:miter lim="800000"/>
            </a:ln>
            <a:effectLst/>
          </p:spPr>
          <p:txBody>
            <a:bodyPr wrap="square" rtlCol="0" anchor="ctr">
              <a:noAutofit/>
            </a:bodyPr>
            <a:lstStyle/>
            <a:p>
              <a:pPr algn="ctr" defTabSz="457200"/>
              <a:endParaRPr lang="en-US" sz="1200" kern="0" dirty="0" err="1">
                <a:solidFill>
                  <a:prstClr val="white"/>
                </a:solidFill>
                <a:latin typeface="Citrix New Sans"/>
              </a:endParaRPr>
            </a:p>
          </p:txBody>
        </p:sp>
        <p:grpSp>
          <p:nvGrpSpPr>
            <p:cNvPr id="284" name="Group 283">
              <a:extLst>
                <a:ext uri="{FF2B5EF4-FFF2-40B4-BE49-F238E27FC236}">
                  <a16:creationId xmlns:a16="http://schemas.microsoft.com/office/drawing/2014/main" id="{5305CE03-A46C-4CB9-9E69-59D46837F420}"/>
                </a:ext>
              </a:extLst>
            </p:cNvPr>
            <p:cNvGrpSpPr/>
            <p:nvPr/>
          </p:nvGrpSpPr>
          <p:grpSpPr>
            <a:xfrm>
              <a:off x="8356339" y="2556169"/>
              <a:ext cx="3584790" cy="2677382"/>
              <a:chOff x="14116556" y="1954506"/>
              <a:chExt cx="6055869" cy="4522963"/>
            </a:xfrm>
          </p:grpSpPr>
          <p:sp>
            <p:nvSpPr>
              <p:cNvPr id="285" name="TextBox 284">
                <a:extLst>
                  <a:ext uri="{FF2B5EF4-FFF2-40B4-BE49-F238E27FC236}">
                    <a16:creationId xmlns:a16="http://schemas.microsoft.com/office/drawing/2014/main" id="{455595C3-669C-4229-8D8E-A4576727AA6C}"/>
                  </a:ext>
                </a:extLst>
              </p:cNvPr>
              <p:cNvSpPr txBox="1"/>
              <p:nvPr/>
            </p:nvSpPr>
            <p:spPr>
              <a:xfrm>
                <a:off x="14564806" y="1973937"/>
                <a:ext cx="4432292" cy="363955"/>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Multiple Cloud Storage Zones</a:t>
                </a:r>
              </a:p>
            </p:txBody>
          </p:sp>
          <p:sp>
            <p:nvSpPr>
              <p:cNvPr id="286" name="TextBox 285">
                <a:extLst>
                  <a:ext uri="{FF2B5EF4-FFF2-40B4-BE49-F238E27FC236}">
                    <a16:creationId xmlns:a16="http://schemas.microsoft.com/office/drawing/2014/main" id="{0AB3BFD4-E498-4A87-B4C6-29FF4B845A2E}"/>
                  </a:ext>
                </a:extLst>
              </p:cNvPr>
              <p:cNvSpPr txBox="1"/>
              <p:nvPr/>
            </p:nvSpPr>
            <p:spPr>
              <a:xfrm>
                <a:off x="15895939" y="2921147"/>
                <a:ext cx="3107013" cy="363955"/>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SaaS and Mobile Apps</a:t>
                </a:r>
              </a:p>
            </p:txBody>
          </p:sp>
          <p:sp>
            <p:nvSpPr>
              <p:cNvPr id="287" name="TextBox 286">
                <a:extLst>
                  <a:ext uri="{FF2B5EF4-FFF2-40B4-BE49-F238E27FC236}">
                    <a16:creationId xmlns:a16="http://schemas.microsoft.com/office/drawing/2014/main" id="{8FD070E4-165D-49C9-8EEC-9D596DD45033}"/>
                  </a:ext>
                </a:extLst>
              </p:cNvPr>
              <p:cNvSpPr txBox="1"/>
              <p:nvPr/>
            </p:nvSpPr>
            <p:spPr>
              <a:xfrm>
                <a:off x="14116556" y="3756691"/>
                <a:ext cx="4880543" cy="727907"/>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PC’s, Laptops, Tablets, Smartphones, Connected Things</a:t>
                </a:r>
              </a:p>
            </p:txBody>
          </p:sp>
          <p:sp>
            <p:nvSpPr>
              <p:cNvPr id="288" name="TextBox 287">
                <a:extLst>
                  <a:ext uri="{FF2B5EF4-FFF2-40B4-BE49-F238E27FC236}">
                    <a16:creationId xmlns:a16="http://schemas.microsoft.com/office/drawing/2014/main" id="{8EF73C35-DDA2-4058-A45B-A4F8092CEE85}"/>
                  </a:ext>
                </a:extLst>
              </p:cNvPr>
              <p:cNvSpPr txBox="1"/>
              <p:nvPr/>
            </p:nvSpPr>
            <p:spPr>
              <a:xfrm>
                <a:off x="14211349" y="4781262"/>
                <a:ext cx="4785750" cy="727907"/>
              </a:xfrm>
              <a:prstGeom prst="rect">
                <a:avLst/>
              </a:prstGeom>
              <a:noFill/>
              <a:ln>
                <a:noFill/>
              </a:ln>
            </p:spPr>
            <p:txBody>
              <a:bodyPr wrap="square" lIns="0" tIns="0" rIns="0" bIns="0" rtlCol="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Work Anywhere, Contractors, </a:t>
                </a:r>
                <a:b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b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Multi-Generational Workforce</a:t>
                </a:r>
              </a:p>
            </p:txBody>
          </p:sp>
          <p:sp>
            <p:nvSpPr>
              <p:cNvPr id="289" name="Rectangle 288">
                <a:extLst>
                  <a:ext uri="{FF2B5EF4-FFF2-40B4-BE49-F238E27FC236}">
                    <a16:creationId xmlns:a16="http://schemas.microsoft.com/office/drawing/2014/main" id="{81EC65FF-C795-4095-97D9-80478219E328}"/>
                  </a:ext>
                </a:extLst>
              </p:cNvPr>
              <p:cNvSpPr/>
              <p:nvPr/>
            </p:nvSpPr>
            <p:spPr>
              <a:xfrm>
                <a:off x="14933244" y="5749562"/>
                <a:ext cx="4063855" cy="727907"/>
              </a:xfrm>
              <a:prstGeom prst="rect">
                <a:avLst/>
              </a:prstGeom>
            </p:spPr>
            <p:txBody>
              <a:bodyPr wrap="square" lIns="0" tIns="0" rIns="0" bIns="0" anchor="ctr" anchorCtr="0">
                <a:spAutoFit/>
              </a:bodyPr>
              <a:lstStyle/>
              <a:p>
                <a:pPr marL="0" marR="0" lvl="0" indent="0" algn="r" defTabSz="5413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Branch Operations, and </a:t>
                </a:r>
                <a:b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br>
                <a:r>
                  <a:rPr kumimoji="0" lang="en-US" sz="1400" b="0" i="0" u="none" strike="noStrike" kern="0" cap="none" spc="0" normalizeH="0" baseline="0" noProof="0" dirty="0">
                    <a:ln>
                      <a:noFill/>
                    </a:ln>
                    <a:solidFill>
                      <a:prstClr val="white"/>
                    </a:solidFill>
                    <a:effectLst/>
                    <a:uLnTx/>
                    <a:uFillTx/>
                    <a:latin typeface="Citrix New Sans Semibold" panose="020F0703040200060004" pitchFamily="34" charset="0"/>
                  </a:rPr>
                  <a:t>Hybrid-Multi Cloud</a:t>
                </a:r>
              </a:p>
            </p:txBody>
          </p:sp>
          <p:grpSp>
            <p:nvGrpSpPr>
              <p:cNvPr id="290" name="Group 289">
                <a:extLst>
                  <a:ext uri="{FF2B5EF4-FFF2-40B4-BE49-F238E27FC236}">
                    <a16:creationId xmlns:a16="http://schemas.microsoft.com/office/drawing/2014/main" id="{E9C1983B-0F74-45A4-980B-19C8613B0A0C}"/>
                  </a:ext>
                </a:extLst>
              </p:cNvPr>
              <p:cNvGrpSpPr/>
              <p:nvPr/>
            </p:nvGrpSpPr>
            <p:grpSpPr>
              <a:xfrm>
                <a:off x="19266778" y="5879724"/>
                <a:ext cx="592476" cy="360340"/>
                <a:chOff x="8321675" y="4762500"/>
                <a:chExt cx="1511300" cy="919163"/>
              </a:xfrm>
            </p:grpSpPr>
            <p:sp>
              <p:nvSpPr>
                <p:cNvPr id="345" name="Freeform 13">
                  <a:extLst>
                    <a:ext uri="{FF2B5EF4-FFF2-40B4-BE49-F238E27FC236}">
                      <a16:creationId xmlns:a16="http://schemas.microsoft.com/office/drawing/2014/main" id="{1EF06D04-F7FC-4A26-82C1-A0D907B8E480}"/>
                    </a:ext>
                  </a:extLst>
                </p:cNvPr>
                <p:cNvSpPr>
                  <a:spLocks noChangeArrowheads="1"/>
                </p:cNvSpPr>
                <p:nvPr/>
              </p:nvSpPr>
              <p:spPr bwMode="auto">
                <a:xfrm>
                  <a:off x="8321675" y="4762500"/>
                  <a:ext cx="1511300" cy="919163"/>
                </a:xfrm>
                <a:custGeom>
                  <a:avLst/>
                  <a:gdLst>
                    <a:gd name="T0" fmla="*/ 933 w 4199"/>
                    <a:gd name="T1" fmla="*/ 988 h 2552"/>
                    <a:gd name="T2" fmla="*/ 933 w 4199"/>
                    <a:gd name="T3" fmla="*/ 988 h 2552"/>
                    <a:gd name="T4" fmla="*/ 768 w 4199"/>
                    <a:gd name="T5" fmla="*/ 959 h 2552"/>
                    <a:gd name="T6" fmla="*/ 0 w 4199"/>
                    <a:gd name="T7" fmla="*/ 1756 h 2552"/>
                    <a:gd name="T8" fmla="*/ 768 w 4199"/>
                    <a:gd name="T9" fmla="*/ 2551 h 2552"/>
                    <a:gd name="T10" fmla="*/ 2963 w 4199"/>
                    <a:gd name="T11" fmla="*/ 2551 h 2552"/>
                    <a:gd name="T12" fmla="*/ 4198 w 4199"/>
                    <a:gd name="T13" fmla="*/ 1262 h 2552"/>
                    <a:gd name="T14" fmla="*/ 2963 w 4199"/>
                    <a:gd name="T15" fmla="*/ 0 h 2552"/>
                    <a:gd name="T16" fmla="*/ 1920 w 4199"/>
                    <a:gd name="T17" fmla="*/ 603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9" h="2552">
                      <a:moveTo>
                        <a:pt x="933" y="988"/>
                      </a:moveTo>
                      <a:lnTo>
                        <a:pt x="933" y="988"/>
                      </a:lnTo>
                      <a:cubicBezTo>
                        <a:pt x="905" y="959"/>
                        <a:pt x="823" y="959"/>
                        <a:pt x="768" y="959"/>
                      </a:cubicBezTo>
                      <a:cubicBezTo>
                        <a:pt x="329" y="959"/>
                        <a:pt x="0" y="1317"/>
                        <a:pt x="0" y="1756"/>
                      </a:cubicBezTo>
                      <a:cubicBezTo>
                        <a:pt x="0" y="2195"/>
                        <a:pt x="329" y="2551"/>
                        <a:pt x="768" y="2551"/>
                      </a:cubicBezTo>
                      <a:cubicBezTo>
                        <a:pt x="2963" y="2551"/>
                        <a:pt x="2963" y="2551"/>
                        <a:pt x="2963" y="2551"/>
                      </a:cubicBezTo>
                      <a:cubicBezTo>
                        <a:pt x="3649" y="2551"/>
                        <a:pt x="4198" y="1975"/>
                        <a:pt x="4198" y="1262"/>
                      </a:cubicBezTo>
                      <a:cubicBezTo>
                        <a:pt x="4198" y="576"/>
                        <a:pt x="3649" y="0"/>
                        <a:pt x="2963" y="0"/>
                      </a:cubicBezTo>
                      <a:cubicBezTo>
                        <a:pt x="2552" y="0"/>
                        <a:pt x="2113" y="219"/>
                        <a:pt x="1920" y="603"/>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46" name="Freeform 14">
                  <a:extLst>
                    <a:ext uri="{FF2B5EF4-FFF2-40B4-BE49-F238E27FC236}">
                      <a16:creationId xmlns:a16="http://schemas.microsoft.com/office/drawing/2014/main" id="{FAF81C36-59B6-4B6C-A585-613B79AD504C}"/>
                    </a:ext>
                  </a:extLst>
                </p:cNvPr>
                <p:cNvSpPr>
                  <a:spLocks noChangeArrowheads="1"/>
                </p:cNvSpPr>
                <p:nvPr/>
              </p:nvSpPr>
              <p:spPr bwMode="auto">
                <a:xfrm>
                  <a:off x="8628063" y="4910138"/>
                  <a:ext cx="425450" cy="296862"/>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291" name="Group 290">
                <a:extLst>
                  <a:ext uri="{FF2B5EF4-FFF2-40B4-BE49-F238E27FC236}">
                    <a16:creationId xmlns:a16="http://schemas.microsoft.com/office/drawing/2014/main" id="{4386384A-0A93-424A-9B69-318C16A84AB9}"/>
                  </a:ext>
                </a:extLst>
              </p:cNvPr>
              <p:cNvGrpSpPr/>
              <p:nvPr/>
            </p:nvGrpSpPr>
            <p:grpSpPr>
              <a:xfrm>
                <a:off x="19200117" y="1954506"/>
                <a:ext cx="725798" cy="449824"/>
                <a:chOff x="13914641" y="1968574"/>
                <a:chExt cx="725798" cy="449824"/>
              </a:xfrm>
            </p:grpSpPr>
            <p:sp>
              <p:nvSpPr>
                <p:cNvPr id="337" name="Freeform: Shape 336">
                  <a:extLst>
                    <a:ext uri="{FF2B5EF4-FFF2-40B4-BE49-F238E27FC236}">
                      <a16:creationId xmlns:a16="http://schemas.microsoft.com/office/drawing/2014/main" id="{E30BF30B-F4C6-4D28-8AE3-7F63A23874E3}"/>
                    </a:ext>
                  </a:extLst>
                </p:cNvPr>
                <p:cNvSpPr>
                  <a:spLocks noChangeArrowheads="1"/>
                </p:cNvSpPr>
                <p:nvPr/>
              </p:nvSpPr>
              <p:spPr bwMode="auto">
                <a:xfrm>
                  <a:off x="14185553" y="1968574"/>
                  <a:ext cx="320644" cy="174258"/>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366286 w 591555"/>
                    <a:gd name="connsiteY10" fmla="*/ 360199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402721 w 591555"/>
                    <a:gd name="connsiteY10" fmla="*/ 214453 h 360199"/>
                    <a:gd name="connsiteX11" fmla="*/ 366286 w 591555"/>
                    <a:gd name="connsiteY11" fmla="*/ 360199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11" fmla="*/ 223086 w 591555"/>
                    <a:gd name="connsiteY11" fmla="*/ 230945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9" fmla="*/ 108364 w 591555"/>
                    <a:gd name="connsiteY9"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0" fmla="*/ 162547 w 483191"/>
                    <a:gd name="connsiteY0" fmla="*/ 85143 h 360199"/>
                    <a:gd name="connsiteX1" fmla="*/ 309713 w 483191"/>
                    <a:gd name="connsiteY1" fmla="*/ 0 h 360199"/>
                    <a:gd name="connsiteX2" fmla="*/ 470355 w 483191"/>
                    <a:gd name="connsiteY2" fmla="*/ 109487 h 360199"/>
                    <a:gd name="connsiteX3" fmla="*/ 483191 w 483191"/>
                    <a:gd name="connsiteY3" fmla="*/ 174258 h 360199"/>
                    <a:gd name="connsiteX4" fmla="*/ 294357 w 483191"/>
                    <a:gd name="connsiteY4" fmla="*/ 214453 h 360199"/>
                    <a:gd name="connsiteX5" fmla="*/ 257922 w 483191"/>
                    <a:gd name="connsiteY5" fmla="*/ 360199 h 360199"/>
                    <a:gd name="connsiteX6" fmla="*/ 234099 w 483191"/>
                    <a:gd name="connsiteY6" fmla="*/ 360199 h 360199"/>
                    <a:gd name="connsiteX7" fmla="*/ 0 w 483191"/>
                    <a:gd name="connsiteY7"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6" fmla="*/ 71552 w 320644"/>
                    <a:gd name="connsiteY6"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0" fmla="*/ 0 w 320644"/>
                    <a:gd name="connsiteY0" fmla="*/ 85143 h 214453"/>
                    <a:gd name="connsiteX1" fmla="*/ 147166 w 320644"/>
                    <a:gd name="connsiteY1" fmla="*/ 0 h 214453"/>
                    <a:gd name="connsiteX2" fmla="*/ 307808 w 320644"/>
                    <a:gd name="connsiteY2" fmla="*/ 109487 h 214453"/>
                    <a:gd name="connsiteX3" fmla="*/ 320644 w 320644"/>
                    <a:gd name="connsiteY3" fmla="*/ 174258 h 214453"/>
                    <a:gd name="connsiteX4" fmla="*/ 131810 w 320644"/>
                    <a:gd name="connsiteY4" fmla="*/ 214453 h 214453"/>
                    <a:gd name="connsiteX0" fmla="*/ 0 w 320644"/>
                    <a:gd name="connsiteY0" fmla="*/ 85143 h 174258"/>
                    <a:gd name="connsiteX1" fmla="*/ 147166 w 320644"/>
                    <a:gd name="connsiteY1" fmla="*/ 0 h 174258"/>
                    <a:gd name="connsiteX2" fmla="*/ 307808 w 320644"/>
                    <a:gd name="connsiteY2" fmla="*/ 109487 h 174258"/>
                    <a:gd name="connsiteX3" fmla="*/ 320644 w 320644"/>
                    <a:gd name="connsiteY3" fmla="*/ 174258 h 174258"/>
                  </a:gdLst>
                  <a:ahLst/>
                  <a:cxnLst>
                    <a:cxn ang="0">
                      <a:pos x="connsiteX0" y="connsiteY0"/>
                    </a:cxn>
                    <a:cxn ang="0">
                      <a:pos x="connsiteX1" y="connsiteY1"/>
                    </a:cxn>
                    <a:cxn ang="0">
                      <a:pos x="connsiteX2" y="connsiteY2"/>
                    </a:cxn>
                    <a:cxn ang="0">
                      <a:pos x="connsiteX3" y="connsiteY3"/>
                    </a:cxn>
                  </a:cxnLst>
                  <a:rect l="l" t="t" r="r" b="b"/>
                  <a:pathLst>
                    <a:path w="320644" h="174258">
                      <a:moveTo>
                        <a:pt x="0" y="85143"/>
                      </a:moveTo>
                      <a:cubicBezTo>
                        <a:pt x="27232" y="30923"/>
                        <a:pt x="89174" y="0"/>
                        <a:pt x="147166" y="0"/>
                      </a:cubicBezTo>
                      <a:cubicBezTo>
                        <a:pt x="219762" y="0"/>
                        <a:pt x="281484" y="45749"/>
                        <a:pt x="307808" y="109487"/>
                      </a:cubicBezTo>
                      <a:lnTo>
                        <a:pt x="320644" y="174258"/>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8" name="Freeform 14">
                  <a:extLst>
                    <a:ext uri="{FF2B5EF4-FFF2-40B4-BE49-F238E27FC236}">
                      <a16:creationId xmlns:a16="http://schemas.microsoft.com/office/drawing/2014/main" id="{4B34DC3C-242F-4292-A283-8862CE483192}"/>
                    </a:ext>
                  </a:extLst>
                </p:cNvPr>
                <p:cNvSpPr>
                  <a:spLocks noChangeArrowheads="1"/>
                </p:cNvSpPr>
                <p:nvPr/>
              </p:nvSpPr>
              <p:spPr bwMode="auto">
                <a:xfrm>
                  <a:off x="14034754" y="2026452"/>
                  <a:ext cx="166789" cy="116379"/>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nvGrpSpPr>
                <p:cNvPr id="339" name="Group 338">
                  <a:extLst>
                    <a:ext uri="{FF2B5EF4-FFF2-40B4-BE49-F238E27FC236}">
                      <a16:creationId xmlns:a16="http://schemas.microsoft.com/office/drawing/2014/main" id="{E3309861-2BEC-4733-80C5-1961D71BE0E4}"/>
                    </a:ext>
                  </a:extLst>
                </p:cNvPr>
                <p:cNvGrpSpPr/>
                <p:nvPr/>
              </p:nvGrpSpPr>
              <p:grpSpPr>
                <a:xfrm>
                  <a:off x="14324299" y="2179494"/>
                  <a:ext cx="316140" cy="238904"/>
                  <a:chOff x="4459288" y="4830763"/>
                  <a:chExt cx="1046162" cy="790575"/>
                </a:xfrm>
              </p:grpSpPr>
              <p:sp>
                <p:nvSpPr>
                  <p:cNvPr id="341" name="Freeform 9">
                    <a:extLst>
                      <a:ext uri="{FF2B5EF4-FFF2-40B4-BE49-F238E27FC236}">
                        <a16:creationId xmlns:a16="http://schemas.microsoft.com/office/drawing/2014/main" id="{83C0FF02-B7D7-4351-BC06-397A4B029F80}"/>
                      </a:ext>
                    </a:extLst>
                  </p:cNvPr>
                  <p:cNvSpPr>
                    <a:spLocks noChangeArrowheads="1"/>
                  </p:cNvSpPr>
                  <p:nvPr/>
                </p:nvSpPr>
                <p:spPr bwMode="auto">
                  <a:xfrm>
                    <a:off x="4459288" y="5118100"/>
                    <a:ext cx="1046162" cy="119063"/>
                  </a:xfrm>
                  <a:custGeom>
                    <a:avLst/>
                    <a:gdLst>
                      <a:gd name="T0" fmla="*/ 2907 w 2908"/>
                      <a:gd name="T1" fmla="*/ 0 h 330"/>
                      <a:gd name="T2" fmla="*/ 2907 w 2908"/>
                      <a:gd name="T3" fmla="*/ 0 h 330"/>
                      <a:gd name="T4" fmla="*/ 1482 w 2908"/>
                      <a:gd name="T5" fmla="*/ 329 h 330"/>
                      <a:gd name="T6" fmla="*/ 0 w 2908"/>
                      <a:gd name="T7" fmla="*/ 27 h 330"/>
                    </a:gdLst>
                    <a:ahLst/>
                    <a:cxnLst>
                      <a:cxn ang="0">
                        <a:pos x="T0" y="T1"/>
                      </a:cxn>
                      <a:cxn ang="0">
                        <a:pos x="T2" y="T3"/>
                      </a:cxn>
                      <a:cxn ang="0">
                        <a:pos x="T4" y="T5"/>
                      </a:cxn>
                      <a:cxn ang="0">
                        <a:pos x="T6" y="T7"/>
                      </a:cxn>
                    </a:cxnLst>
                    <a:rect l="0" t="0" r="r" b="b"/>
                    <a:pathLst>
                      <a:path w="2908" h="330">
                        <a:moveTo>
                          <a:pt x="2907" y="0"/>
                        </a:moveTo>
                        <a:lnTo>
                          <a:pt x="2907" y="0"/>
                        </a:lnTo>
                        <a:cubicBezTo>
                          <a:pt x="2907" y="164"/>
                          <a:pt x="2276" y="329"/>
                          <a:pt x="1482" y="329"/>
                        </a:cubicBezTo>
                        <a:cubicBezTo>
                          <a:pt x="685" y="329"/>
                          <a:pt x="0" y="191"/>
                          <a:pt x="0"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42" name="Freeform 10">
                    <a:extLst>
                      <a:ext uri="{FF2B5EF4-FFF2-40B4-BE49-F238E27FC236}">
                        <a16:creationId xmlns:a16="http://schemas.microsoft.com/office/drawing/2014/main" id="{A4E80518-21C9-4EE6-BB49-4567C8F2F49E}"/>
                      </a:ext>
                    </a:extLst>
                  </p:cNvPr>
                  <p:cNvSpPr>
                    <a:spLocks noChangeArrowheads="1"/>
                  </p:cNvSpPr>
                  <p:nvPr/>
                </p:nvSpPr>
                <p:spPr bwMode="auto">
                  <a:xfrm>
                    <a:off x="4459288" y="4949825"/>
                    <a:ext cx="1046162" cy="100013"/>
                  </a:xfrm>
                  <a:custGeom>
                    <a:avLst/>
                    <a:gdLst>
                      <a:gd name="T0" fmla="*/ 2907 w 2908"/>
                      <a:gd name="T1" fmla="*/ 0 h 276"/>
                      <a:gd name="T2" fmla="*/ 2907 w 2908"/>
                      <a:gd name="T3" fmla="*/ 0 h 276"/>
                      <a:gd name="T4" fmla="*/ 1482 w 2908"/>
                      <a:gd name="T5" fmla="*/ 275 h 276"/>
                      <a:gd name="T6" fmla="*/ 0 w 2908"/>
                      <a:gd name="T7" fmla="*/ 0 h 276"/>
                    </a:gdLst>
                    <a:ahLst/>
                    <a:cxnLst>
                      <a:cxn ang="0">
                        <a:pos x="T0" y="T1"/>
                      </a:cxn>
                      <a:cxn ang="0">
                        <a:pos x="T2" y="T3"/>
                      </a:cxn>
                      <a:cxn ang="0">
                        <a:pos x="T4" y="T5"/>
                      </a:cxn>
                      <a:cxn ang="0">
                        <a:pos x="T6" y="T7"/>
                      </a:cxn>
                    </a:cxnLst>
                    <a:rect l="0" t="0" r="r" b="b"/>
                    <a:pathLst>
                      <a:path w="2908" h="276">
                        <a:moveTo>
                          <a:pt x="2907" y="0"/>
                        </a:moveTo>
                        <a:lnTo>
                          <a:pt x="2907" y="0"/>
                        </a:lnTo>
                        <a:cubicBezTo>
                          <a:pt x="2907" y="166"/>
                          <a:pt x="2276" y="275"/>
                          <a:pt x="1482" y="275"/>
                        </a:cubicBezTo>
                        <a:cubicBezTo>
                          <a:pt x="685" y="275"/>
                          <a:pt x="0" y="166"/>
                          <a:pt x="0"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43" name="Freeform 11">
                    <a:extLst>
                      <a:ext uri="{FF2B5EF4-FFF2-40B4-BE49-F238E27FC236}">
                        <a16:creationId xmlns:a16="http://schemas.microsoft.com/office/drawing/2014/main" id="{8B2DCAB5-D60D-4C7F-9BA1-A042B9D6C24E}"/>
                      </a:ext>
                    </a:extLst>
                  </p:cNvPr>
                  <p:cNvSpPr>
                    <a:spLocks noChangeArrowheads="1"/>
                  </p:cNvSpPr>
                  <p:nvPr/>
                </p:nvSpPr>
                <p:spPr bwMode="auto">
                  <a:xfrm>
                    <a:off x="4459288" y="5305425"/>
                    <a:ext cx="1046162" cy="119063"/>
                  </a:xfrm>
                  <a:custGeom>
                    <a:avLst/>
                    <a:gdLst>
                      <a:gd name="T0" fmla="*/ 2907 w 2908"/>
                      <a:gd name="T1" fmla="*/ 0 h 331"/>
                      <a:gd name="T2" fmla="*/ 2907 w 2908"/>
                      <a:gd name="T3" fmla="*/ 0 h 331"/>
                      <a:gd name="T4" fmla="*/ 1482 w 2908"/>
                      <a:gd name="T5" fmla="*/ 330 h 331"/>
                      <a:gd name="T6" fmla="*/ 0 w 2908"/>
                      <a:gd name="T7" fmla="*/ 28 h 331"/>
                    </a:gdLst>
                    <a:ahLst/>
                    <a:cxnLst>
                      <a:cxn ang="0">
                        <a:pos x="T0" y="T1"/>
                      </a:cxn>
                      <a:cxn ang="0">
                        <a:pos x="T2" y="T3"/>
                      </a:cxn>
                      <a:cxn ang="0">
                        <a:pos x="T4" y="T5"/>
                      </a:cxn>
                      <a:cxn ang="0">
                        <a:pos x="T6" y="T7"/>
                      </a:cxn>
                    </a:cxnLst>
                    <a:rect l="0" t="0" r="r" b="b"/>
                    <a:pathLst>
                      <a:path w="2908" h="331">
                        <a:moveTo>
                          <a:pt x="2907" y="0"/>
                        </a:moveTo>
                        <a:lnTo>
                          <a:pt x="2907" y="0"/>
                        </a:lnTo>
                        <a:cubicBezTo>
                          <a:pt x="2907" y="165"/>
                          <a:pt x="2276" y="330"/>
                          <a:pt x="1482" y="330"/>
                        </a:cubicBezTo>
                        <a:cubicBezTo>
                          <a:pt x="685" y="330"/>
                          <a:pt x="0" y="220"/>
                          <a:pt x="0" y="28"/>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44" name="Freeform 12">
                    <a:extLst>
                      <a:ext uri="{FF2B5EF4-FFF2-40B4-BE49-F238E27FC236}">
                        <a16:creationId xmlns:a16="http://schemas.microsoft.com/office/drawing/2014/main" id="{426D0E3F-80C5-44D2-B8ED-A2F498FBB6F3}"/>
                      </a:ext>
                    </a:extLst>
                  </p:cNvPr>
                  <p:cNvSpPr>
                    <a:spLocks noChangeArrowheads="1"/>
                  </p:cNvSpPr>
                  <p:nvPr/>
                </p:nvSpPr>
                <p:spPr bwMode="auto">
                  <a:xfrm>
                    <a:off x="4459288" y="4830763"/>
                    <a:ext cx="1046162" cy="790575"/>
                  </a:xfrm>
                  <a:custGeom>
                    <a:avLst/>
                    <a:gdLst>
                      <a:gd name="T0" fmla="*/ 2907 w 2908"/>
                      <a:gd name="T1" fmla="*/ 329 h 2196"/>
                      <a:gd name="T2" fmla="*/ 2907 w 2908"/>
                      <a:gd name="T3" fmla="*/ 329 h 2196"/>
                      <a:gd name="T4" fmla="*/ 1454 w 2908"/>
                      <a:gd name="T5" fmla="*/ 0 h 2196"/>
                      <a:gd name="T6" fmla="*/ 0 w 2908"/>
                      <a:gd name="T7" fmla="*/ 329 h 2196"/>
                      <a:gd name="T8" fmla="*/ 0 w 2908"/>
                      <a:gd name="T9" fmla="*/ 1866 h 2196"/>
                      <a:gd name="T10" fmla="*/ 1454 w 2908"/>
                      <a:gd name="T11" fmla="*/ 2195 h 2196"/>
                      <a:gd name="T12" fmla="*/ 2907 w 2908"/>
                      <a:gd name="T13" fmla="*/ 1866 h 2196"/>
                      <a:gd name="T14" fmla="*/ 2907 w 2908"/>
                      <a:gd name="T15" fmla="*/ 329 h 2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8" h="2196">
                        <a:moveTo>
                          <a:pt x="2907" y="329"/>
                        </a:moveTo>
                        <a:lnTo>
                          <a:pt x="2907" y="329"/>
                        </a:lnTo>
                        <a:cubicBezTo>
                          <a:pt x="2907" y="138"/>
                          <a:pt x="2249" y="0"/>
                          <a:pt x="1454" y="0"/>
                        </a:cubicBezTo>
                        <a:cubicBezTo>
                          <a:pt x="658" y="0"/>
                          <a:pt x="0" y="138"/>
                          <a:pt x="0" y="329"/>
                        </a:cubicBezTo>
                        <a:lnTo>
                          <a:pt x="0" y="1866"/>
                        </a:lnTo>
                        <a:cubicBezTo>
                          <a:pt x="0" y="2058"/>
                          <a:pt x="658" y="2195"/>
                          <a:pt x="1454" y="2195"/>
                        </a:cubicBezTo>
                        <a:cubicBezTo>
                          <a:pt x="2249" y="2195"/>
                          <a:pt x="2907" y="2058"/>
                          <a:pt x="2907" y="1866"/>
                        </a:cubicBezTo>
                        <a:lnTo>
                          <a:pt x="2907" y="32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sp>
              <p:nvSpPr>
                <p:cNvPr id="340" name="Freeform: Shape 339">
                  <a:extLst>
                    <a:ext uri="{FF2B5EF4-FFF2-40B4-BE49-F238E27FC236}">
                      <a16:creationId xmlns:a16="http://schemas.microsoft.com/office/drawing/2014/main" id="{2321C720-7E24-409A-B158-FAFE3BAC6376}"/>
                    </a:ext>
                  </a:extLst>
                </p:cNvPr>
                <p:cNvSpPr>
                  <a:spLocks noChangeArrowheads="1"/>
                </p:cNvSpPr>
                <p:nvPr/>
              </p:nvSpPr>
              <p:spPr bwMode="auto">
                <a:xfrm>
                  <a:off x="13914641" y="2103985"/>
                  <a:ext cx="366286" cy="224789"/>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78719"/>
                    <a:gd name="connsiteY0" fmla="*/ 360199 h 360199"/>
                    <a:gd name="connsiteX1" fmla="*/ 342463 w 578719"/>
                    <a:gd name="connsiteY1" fmla="*/ 360199 h 360199"/>
                    <a:gd name="connsiteX2" fmla="*/ 108364 w 578719"/>
                    <a:gd name="connsiteY2" fmla="*/ 360199 h 360199"/>
                    <a:gd name="connsiteX3" fmla="*/ 0 w 578719"/>
                    <a:gd name="connsiteY3" fmla="*/ 247946 h 360199"/>
                    <a:gd name="connsiteX4" fmla="*/ 108364 w 578719"/>
                    <a:gd name="connsiteY4" fmla="*/ 135410 h 360199"/>
                    <a:gd name="connsiteX5" fmla="*/ 131646 w 578719"/>
                    <a:gd name="connsiteY5" fmla="*/ 139505 h 360199"/>
                    <a:gd name="connsiteX6" fmla="*/ 270911 w 578719"/>
                    <a:gd name="connsiteY6" fmla="*/ 85143 h 360199"/>
                    <a:gd name="connsiteX7" fmla="*/ 418077 w 578719"/>
                    <a:gd name="connsiteY7" fmla="*/ 0 h 360199"/>
                    <a:gd name="connsiteX8" fmla="*/ 578719 w 578719"/>
                    <a:gd name="connsiteY8" fmla="*/ 109487 h 360199"/>
                    <a:gd name="connsiteX0" fmla="*/ 366286 w 418077"/>
                    <a:gd name="connsiteY0" fmla="*/ 360199 h 360199"/>
                    <a:gd name="connsiteX1" fmla="*/ 342463 w 418077"/>
                    <a:gd name="connsiteY1" fmla="*/ 360199 h 360199"/>
                    <a:gd name="connsiteX2" fmla="*/ 108364 w 418077"/>
                    <a:gd name="connsiteY2" fmla="*/ 360199 h 360199"/>
                    <a:gd name="connsiteX3" fmla="*/ 0 w 418077"/>
                    <a:gd name="connsiteY3" fmla="*/ 247946 h 360199"/>
                    <a:gd name="connsiteX4" fmla="*/ 108364 w 418077"/>
                    <a:gd name="connsiteY4" fmla="*/ 135410 h 360199"/>
                    <a:gd name="connsiteX5" fmla="*/ 131646 w 418077"/>
                    <a:gd name="connsiteY5" fmla="*/ 139505 h 360199"/>
                    <a:gd name="connsiteX6" fmla="*/ 270911 w 418077"/>
                    <a:gd name="connsiteY6" fmla="*/ 85143 h 360199"/>
                    <a:gd name="connsiteX7" fmla="*/ 418077 w 418077"/>
                    <a:gd name="connsiteY7" fmla="*/ 0 h 360199"/>
                    <a:gd name="connsiteX0" fmla="*/ 366286 w 366286"/>
                    <a:gd name="connsiteY0" fmla="*/ 275056 h 275056"/>
                    <a:gd name="connsiteX1" fmla="*/ 342463 w 366286"/>
                    <a:gd name="connsiteY1" fmla="*/ 275056 h 275056"/>
                    <a:gd name="connsiteX2" fmla="*/ 108364 w 366286"/>
                    <a:gd name="connsiteY2" fmla="*/ 275056 h 275056"/>
                    <a:gd name="connsiteX3" fmla="*/ 0 w 366286"/>
                    <a:gd name="connsiteY3" fmla="*/ 162803 h 275056"/>
                    <a:gd name="connsiteX4" fmla="*/ 108364 w 366286"/>
                    <a:gd name="connsiteY4" fmla="*/ 50267 h 275056"/>
                    <a:gd name="connsiteX5" fmla="*/ 131646 w 366286"/>
                    <a:gd name="connsiteY5" fmla="*/ 54362 h 275056"/>
                    <a:gd name="connsiteX6" fmla="*/ 270911 w 366286"/>
                    <a:gd name="connsiteY6" fmla="*/ 0 h 275056"/>
                    <a:gd name="connsiteX0" fmla="*/ 366286 w 366286"/>
                    <a:gd name="connsiteY0" fmla="*/ 224789 h 224789"/>
                    <a:gd name="connsiteX1" fmla="*/ 342463 w 366286"/>
                    <a:gd name="connsiteY1" fmla="*/ 224789 h 224789"/>
                    <a:gd name="connsiteX2" fmla="*/ 108364 w 366286"/>
                    <a:gd name="connsiteY2" fmla="*/ 224789 h 224789"/>
                    <a:gd name="connsiteX3" fmla="*/ 0 w 366286"/>
                    <a:gd name="connsiteY3" fmla="*/ 112536 h 224789"/>
                    <a:gd name="connsiteX4" fmla="*/ 108364 w 366286"/>
                    <a:gd name="connsiteY4" fmla="*/ 0 h 224789"/>
                    <a:gd name="connsiteX5" fmla="*/ 131646 w 366286"/>
                    <a:gd name="connsiteY5" fmla="*/ 4095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86" h="224789">
                      <a:moveTo>
                        <a:pt x="366286" y="224789"/>
                      </a:moveTo>
                      <a:lnTo>
                        <a:pt x="342463" y="224789"/>
                      </a:lnTo>
                      <a:lnTo>
                        <a:pt x="108364" y="224789"/>
                      </a:lnTo>
                      <a:cubicBezTo>
                        <a:pt x="46422" y="224789"/>
                        <a:pt x="0" y="174522"/>
                        <a:pt x="0" y="112536"/>
                      </a:cubicBezTo>
                      <a:cubicBezTo>
                        <a:pt x="0" y="50549"/>
                        <a:pt x="46422" y="0"/>
                        <a:pt x="108364" y="0"/>
                      </a:cubicBezTo>
                      <a:cubicBezTo>
                        <a:pt x="116125" y="0"/>
                        <a:pt x="127695" y="0"/>
                        <a:pt x="131646" y="4095"/>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cxnSp>
            <p:nvCxnSpPr>
              <p:cNvPr id="292" name="Straight Connector 291">
                <a:extLst>
                  <a:ext uri="{FF2B5EF4-FFF2-40B4-BE49-F238E27FC236}">
                    <a16:creationId xmlns:a16="http://schemas.microsoft.com/office/drawing/2014/main" id="{7ACC2CDA-B754-4410-9627-E7A5EF09D8C9}"/>
                  </a:ext>
                </a:extLst>
              </p:cNvPr>
              <p:cNvCxnSpPr>
                <a:cxnSpLocks/>
              </p:cNvCxnSpPr>
              <p:nvPr/>
            </p:nvCxnSpPr>
            <p:spPr>
              <a:xfrm>
                <a:off x="14670264" y="2539468"/>
                <a:ext cx="5502161" cy="0"/>
              </a:xfrm>
              <a:prstGeom prst="line">
                <a:avLst/>
              </a:prstGeom>
              <a:noFill/>
              <a:ln w="12700" cap="flat" cmpd="sng" algn="ctr">
                <a:solidFill>
                  <a:sysClr val="window" lastClr="FFFFFF">
                    <a:alpha val="26000"/>
                  </a:sysClr>
                </a:solidFill>
                <a:prstDash val="solid"/>
                <a:miter lim="800000"/>
              </a:ln>
              <a:effectLst/>
            </p:spPr>
          </p:cxnSp>
          <p:cxnSp>
            <p:nvCxnSpPr>
              <p:cNvPr id="293" name="Straight Connector 292">
                <a:extLst>
                  <a:ext uri="{FF2B5EF4-FFF2-40B4-BE49-F238E27FC236}">
                    <a16:creationId xmlns:a16="http://schemas.microsoft.com/office/drawing/2014/main" id="{109B4DFA-7A31-4B6C-9AFF-70771857A7FC}"/>
                  </a:ext>
                </a:extLst>
              </p:cNvPr>
              <p:cNvCxnSpPr>
                <a:cxnSpLocks/>
              </p:cNvCxnSpPr>
              <p:nvPr/>
            </p:nvCxnSpPr>
            <p:spPr>
              <a:xfrm>
                <a:off x="14546450" y="3584668"/>
                <a:ext cx="5625975" cy="0"/>
              </a:xfrm>
              <a:prstGeom prst="line">
                <a:avLst/>
              </a:prstGeom>
              <a:noFill/>
              <a:ln w="12700" cap="flat" cmpd="sng" algn="ctr">
                <a:solidFill>
                  <a:sysClr val="window" lastClr="FFFFFF">
                    <a:alpha val="26000"/>
                  </a:sysClr>
                </a:solidFill>
                <a:prstDash val="solid"/>
                <a:miter lim="800000"/>
              </a:ln>
              <a:effectLst/>
            </p:spPr>
          </p:cxnSp>
          <p:cxnSp>
            <p:nvCxnSpPr>
              <p:cNvPr id="294" name="Straight Connector 293">
                <a:extLst>
                  <a:ext uri="{FF2B5EF4-FFF2-40B4-BE49-F238E27FC236}">
                    <a16:creationId xmlns:a16="http://schemas.microsoft.com/office/drawing/2014/main" id="{6C38C7A2-C268-4905-B993-198EC6A65C6F}"/>
                  </a:ext>
                </a:extLst>
              </p:cNvPr>
              <p:cNvCxnSpPr>
                <a:cxnSpLocks/>
              </p:cNvCxnSpPr>
              <p:nvPr/>
            </p:nvCxnSpPr>
            <p:spPr>
              <a:xfrm>
                <a:off x="14831597" y="4629868"/>
                <a:ext cx="5340828" cy="0"/>
              </a:xfrm>
              <a:prstGeom prst="line">
                <a:avLst/>
              </a:prstGeom>
              <a:noFill/>
              <a:ln w="12700" cap="flat" cmpd="sng" algn="ctr">
                <a:solidFill>
                  <a:sysClr val="window" lastClr="FFFFFF">
                    <a:alpha val="26000"/>
                  </a:sysClr>
                </a:solidFill>
                <a:prstDash val="solid"/>
                <a:miter lim="800000"/>
              </a:ln>
              <a:effectLst/>
            </p:spPr>
          </p:cxnSp>
          <p:cxnSp>
            <p:nvCxnSpPr>
              <p:cNvPr id="295" name="Straight Connector 294">
                <a:extLst>
                  <a:ext uri="{FF2B5EF4-FFF2-40B4-BE49-F238E27FC236}">
                    <a16:creationId xmlns:a16="http://schemas.microsoft.com/office/drawing/2014/main" id="{9E1D294D-FBDF-4B1D-8140-9111651653C8}"/>
                  </a:ext>
                </a:extLst>
              </p:cNvPr>
              <p:cNvCxnSpPr>
                <a:cxnSpLocks/>
              </p:cNvCxnSpPr>
              <p:nvPr/>
            </p:nvCxnSpPr>
            <p:spPr>
              <a:xfrm>
                <a:off x="15456319" y="5675068"/>
                <a:ext cx="4716106" cy="0"/>
              </a:xfrm>
              <a:prstGeom prst="line">
                <a:avLst/>
              </a:prstGeom>
              <a:noFill/>
              <a:ln w="12700" cap="flat" cmpd="sng" algn="ctr">
                <a:solidFill>
                  <a:sysClr val="window" lastClr="FFFFFF">
                    <a:alpha val="26000"/>
                  </a:sysClr>
                </a:solidFill>
                <a:prstDash val="solid"/>
                <a:miter lim="800000"/>
              </a:ln>
              <a:effectLst/>
            </p:spPr>
          </p:cxnSp>
          <p:grpSp>
            <p:nvGrpSpPr>
              <p:cNvPr id="296" name="Group 295">
                <a:extLst>
                  <a:ext uri="{FF2B5EF4-FFF2-40B4-BE49-F238E27FC236}">
                    <a16:creationId xmlns:a16="http://schemas.microsoft.com/office/drawing/2014/main" id="{44A5E174-E73B-4084-A81C-5744A7BA7749}"/>
                  </a:ext>
                </a:extLst>
              </p:cNvPr>
              <p:cNvGrpSpPr/>
              <p:nvPr/>
            </p:nvGrpSpPr>
            <p:grpSpPr>
              <a:xfrm>
                <a:off x="19200825" y="3855586"/>
                <a:ext cx="724383" cy="497004"/>
                <a:chOff x="2137289" y="2658063"/>
                <a:chExt cx="3423533" cy="2348911"/>
              </a:xfrm>
            </p:grpSpPr>
            <p:sp>
              <p:nvSpPr>
                <p:cNvPr id="327" name="Freeform 11">
                  <a:extLst>
                    <a:ext uri="{FF2B5EF4-FFF2-40B4-BE49-F238E27FC236}">
                      <a16:creationId xmlns:a16="http://schemas.microsoft.com/office/drawing/2014/main" id="{B4F006D3-6D2A-453F-9ABF-6F00A37CAB07}"/>
                    </a:ext>
                  </a:extLst>
                </p:cNvPr>
                <p:cNvSpPr>
                  <a:spLocks noChangeArrowheads="1"/>
                </p:cNvSpPr>
                <p:nvPr/>
              </p:nvSpPr>
              <p:spPr bwMode="auto">
                <a:xfrm>
                  <a:off x="3694577" y="2658063"/>
                  <a:ext cx="1336673" cy="850020"/>
                </a:xfrm>
                <a:custGeom>
                  <a:avLst/>
                  <a:gdLst>
                    <a:gd name="T0" fmla="*/ 0 w 1817"/>
                    <a:gd name="T1" fmla="*/ 907 h 1157"/>
                    <a:gd name="T2" fmla="*/ 0 w 1817"/>
                    <a:gd name="T3" fmla="*/ 907 h 1157"/>
                    <a:gd name="T4" fmla="*/ 0 w 1817"/>
                    <a:gd name="T5" fmla="*/ 110 h 1157"/>
                    <a:gd name="T6" fmla="*/ 138 w 1817"/>
                    <a:gd name="T7" fmla="*/ 0 h 1157"/>
                    <a:gd name="T8" fmla="*/ 1706 w 1817"/>
                    <a:gd name="T9" fmla="*/ 0 h 1157"/>
                    <a:gd name="T10" fmla="*/ 1816 w 1817"/>
                    <a:gd name="T11" fmla="*/ 110 h 1157"/>
                    <a:gd name="T12" fmla="*/ 1816 w 1817"/>
                    <a:gd name="T13" fmla="*/ 1156 h 1157"/>
                  </a:gdLst>
                  <a:ahLst/>
                  <a:cxnLst>
                    <a:cxn ang="0">
                      <a:pos x="T0" y="T1"/>
                    </a:cxn>
                    <a:cxn ang="0">
                      <a:pos x="T2" y="T3"/>
                    </a:cxn>
                    <a:cxn ang="0">
                      <a:pos x="T4" y="T5"/>
                    </a:cxn>
                    <a:cxn ang="0">
                      <a:pos x="T6" y="T7"/>
                    </a:cxn>
                    <a:cxn ang="0">
                      <a:pos x="T8" y="T9"/>
                    </a:cxn>
                    <a:cxn ang="0">
                      <a:pos x="T10" y="T11"/>
                    </a:cxn>
                    <a:cxn ang="0">
                      <a:pos x="T12" y="T13"/>
                    </a:cxn>
                  </a:cxnLst>
                  <a:rect l="0" t="0" r="r" b="b"/>
                  <a:pathLst>
                    <a:path w="1817" h="1157">
                      <a:moveTo>
                        <a:pt x="0" y="907"/>
                      </a:moveTo>
                      <a:lnTo>
                        <a:pt x="0" y="907"/>
                      </a:lnTo>
                      <a:cubicBezTo>
                        <a:pt x="0" y="110"/>
                        <a:pt x="0" y="110"/>
                        <a:pt x="0" y="110"/>
                      </a:cubicBezTo>
                      <a:cubicBezTo>
                        <a:pt x="0" y="55"/>
                        <a:pt x="55" y="0"/>
                        <a:pt x="138" y="0"/>
                      </a:cubicBezTo>
                      <a:cubicBezTo>
                        <a:pt x="1706" y="0"/>
                        <a:pt x="1706" y="0"/>
                        <a:pt x="1706" y="0"/>
                      </a:cubicBezTo>
                      <a:cubicBezTo>
                        <a:pt x="1760" y="0"/>
                        <a:pt x="1816" y="55"/>
                        <a:pt x="1816" y="110"/>
                      </a:cubicBezTo>
                      <a:cubicBezTo>
                        <a:pt x="1816" y="1156"/>
                        <a:pt x="1816" y="1156"/>
                        <a:pt x="1816" y="1156"/>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28" name="Line 12">
                  <a:extLst>
                    <a:ext uri="{FF2B5EF4-FFF2-40B4-BE49-F238E27FC236}">
                      <a16:creationId xmlns:a16="http://schemas.microsoft.com/office/drawing/2014/main" id="{561022C9-CE2C-4518-905A-93068DE7BB6F}"/>
                    </a:ext>
                  </a:extLst>
                </p:cNvPr>
                <p:cNvSpPr>
                  <a:spLocks noChangeShapeType="1"/>
                </p:cNvSpPr>
                <p:nvPr/>
              </p:nvSpPr>
              <p:spPr bwMode="auto">
                <a:xfrm flipH="1">
                  <a:off x="4398601" y="4377570"/>
                  <a:ext cx="392567" cy="324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29" name="Freeform 13">
                  <a:extLst>
                    <a:ext uri="{FF2B5EF4-FFF2-40B4-BE49-F238E27FC236}">
                      <a16:creationId xmlns:a16="http://schemas.microsoft.com/office/drawing/2014/main" id="{93114C83-4EC4-40F2-A056-B8BBC4712B65}"/>
                    </a:ext>
                  </a:extLst>
                </p:cNvPr>
                <p:cNvSpPr>
                  <a:spLocks noChangeArrowheads="1"/>
                </p:cNvSpPr>
                <p:nvPr/>
              </p:nvSpPr>
              <p:spPr bwMode="auto">
                <a:xfrm>
                  <a:off x="3817863" y="2817037"/>
                  <a:ext cx="1073879" cy="687803"/>
                </a:xfrm>
                <a:custGeom>
                  <a:avLst/>
                  <a:gdLst>
                    <a:gd name="T0" fmla="*/ 0 w 1459"/>
                    <a:gd name="T1" fmla="*/ 743 h 937"/>
                    <a:gd name="T2" fmla="*/ 0 w 1459"/>
                    <a:gd name="T3" fmla="*/ 0 h 937"/>
                    <a:gd name="T4" fmla="*/ 1458 w 1459"/>
                    <a:gd name="T5" fmla="*/ 0 h 937"/>
                    <a:gd name="T6" fmla="*/ 1458 w 1459"/>
                    <a:gd name="T7" fmla="*/ 936 h 937"/>
                  </a:gdLst>
                  <a:ahLst/>
                  <a:cxnLst>
                    <a:cxn ang="0">
                      <a:pos x="T0" y="T1"/>
                    </a:cxn>
                    <a:cxn ang="0">
                      <a:pos x="T2" y="T3"/>
                    </a:cxn>
                    <a:cxn ang="0">
                      <a:pos x="T4" y="T5"/>
                    </a:cxn>
                    <a:cxn ang="0">
                      <a:pos x="T6" y="T7"/>
                    </a:cxn>
                  </a:cxnLst>
                  <a:rect l="0" t="0" r="r" b="b"/>
                  <a:pathLst>
                    <a:path w="1459" h="937">
                      <a:moveTo>
                        <a:pt x="0" y="743"/>
                      </a:moveTo>
                      <a:lnTo>
                        <a:pt x="0" y="0"/>
                      </a:lnTo>
                      <a:lnTo>
                        <a:pt x="1458" y="0"/>
                      </a:lnTo>
                      <a:lnTo>
                        <a:pt x="1458" y="936"/>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0" name="Line 14">
                  <a:extLst>
                    <a:ext uri="{FF2B5EF4-FFF2-40B4-BE49-F238E27FC236}">
                      <a16:creationId xmlns:a16="http://schemas.microsoft.com/office/drawing/2014/main" id="{68791870-A069-41BA-BACD-A253CF1551CA}"/>
                    </a:ext>
                  </a:extLst>
                </p:cNvPr>
                <p:cNvSpPr>
                  <a:spLocks noChangeShapeType="1"/>
                </p:cNvSpPr>
                <p:nvPr/>
              </p:nvSpPr>
              <p:spPr bwMode="auto">
                <a:xfrm flipH="1">
                  <a:off x="4398601" y="4092067"/>
                  <a:ext cx="392567" cy="3245"/>
                </a:xfrm>
                <a:prstGeom prst="line">
                  <a:avLst/>
                </a:prstGeom>
                <a:noFill/>
                <a:ln w="12700" cap="rnd">
                  <a:solidFill>
                    <a:sysClr val="window" lastClr="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1" name="Freeform 15">
                  <a:extLst>
                    <a:ext uri="{FF2B5EF4-FFF2-40B4-BE49-F238E27FC236}">
                      <a16:creationId xmlns:a16="http://schemas.microsoft.com/office/drawing/2014/main" id="{D25ED813-B2DC-4066-9DCF-CF0115A0965B}"/>
                    </a:ext>
                  </a:extLst>
                </p:cNvPr>
                <p:cNvSpPr>
                  <a:spLocks noChangeArrowheads="1"/>
                </p:cNvSpPr>
                <p:nvPr/>
              </p:nvSpPr>
              <p:spPr bwMode="auto">
                <a:xfrm>
                  <a:off x="2380614" y="3345866"/>
                  <a:ext cx="2005009" cy="1437249"/>
                </a:xfrm>
                <a:custGeom>
                  <a:avLst/>
                  <a:gdLst>
                    <a:gd name="T0" fmla="*/ 2724 w 2725"/>
                    <a:gd name="T1" fmla="*/ 1044 h 1953"/>
                    <a:gd name="T2" fmla="*/ 2724 w 2725"/>
                    <a:gd name="T3" fmla="*/ 1044 h 1953"/>
                    <a:gd name="T4" fmla="*/ 2724 w 2725"/>
                    <a:gd name="T5" fmla="*/ 1952 h 1953"/>
                    <a:gd name="T6" fmla="*/ 0 w 2725"/>
                    <a:gd name="T7" fmla="*/ 1952 h 1953"/>
                    <a:gd name="T8" fmla="*/ 0 w 2725"/>
                    <a:gd name="T9" fmla="*/ 137 h 1953"/>
                    <a:gd name="T10" fmla="*/ 138 w 2725"/>
                    <a:gd name="T11" fmla="*/ 0 h 1953"/>
                    <a:gd name="T12" fmla="*/ 2586 w 2725"/>
                    <a:gd name="T13" fmla="*/ 0 h 1953"/>
                    <a:gd name="T14" fmla="*/ 2724 w 2725"/>
                    <a:gd name="T15" fmla="*/ 137 h 1953"/>
                    <a:gd name="T16" fmla="*/ 2724 w 2725"/>
                    <a:gd name="T17" fmla="*/ 1044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5" h="1953">
                      <a:moveTo>
                        <a:pt x="2724" y="1044"/>
                      </a:moveTo>
                      <a:lnTo>
                        <a:pt x="2724" y="1044"/>
                      </a:lnTo>
                      <a:cubicBezTo>
                        <a:pt x="2724" y="1952"/>
                        <a:pt x="2724" y="1952"/>
                        <a:pt x="2724" y="1952"/>
                      </a:cubicBezTo>
                      <a:cubicBezTo>
                        <a:pt x="0" y="1952"/>
                        <a:pt x="0" y="1952"/>
                        <a:pt x="0" y="1952"/>
                      </a:cubicBezTo>
                      <a:cubicBezTo>
                        <a:pt x="0" y="137"/>
                        <a:pt x="0" y="137"/>
                        <a:pt x="0" y="137"/>
                      </a:cubicBezTo>
                      <a:cubicBezTo>
                        <a:pt x="0" y="54"/>
                        <a:pt x="56" y="0"/>
                        <a:pt x="138" y="0"/>
                      </a:cubicBezTo>
                      <a:cubicBezTo>
                        <a:pt x="2586" y="0"/>
                        <a:pt x="2586" y="0"/>
                        <a:pt x="2586" y="0"/>
                      </a:cubicBezTo>
                      <a:cubicBezTo>
                        <a:pt x="2668" y="0"/>
                        <a:pt x="2724" y="54"/>
                        <a:pt x="2724" y="137"/>
                      </a:cubicBezTo>
                      <a:cubicBezTo>
                        <a:pt x="2724" y="1044"/>
                        <a:pt x="2724" y="1044"/>
                        <a:pt x="2724" y="1044"/>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2" name="Freeform 16">
                  <a:extLst>
                    <a:ext uri="{FF2B5EF4-FFF2-40B4-BE49-F238E27FC236}">
                      <a16:creationId xmlns:a16="http://schemas.microsoft.com/office/drawing/2014/main" id="{E80F33E1-CD6C-4EB7-85DF-98E75ACD3AD4}"/>
                    </a:ext>
                  </a:extLst>
                </p:cNvPr>
                <p:cNvSpPr>
                  <a:spLocks noChangeArrowheads="1"/>
                </p:cNvSpPr>
                <p:nvPr/>
              </p:nvSpPr>
              <p:spPr bwMode="auto">
                <a:xfrm>
                  <a:off x="2523366" y="3485374"/>
                  <a:ext cx="1719506" cy="1154989"/>
                </a:xfrm>
                <a:custGeom>
                  <a:avLst/>
                  <a:gdLst>
                    <a:gd name="T0" fmla="*/ 0 w 2339"/>
                    <a:gd name="T1" fmla="*/ 1569 h 1570"/>
                    <a:gd name="T2" fmla="*/ 0 w 2339"/>
                    <a:gd name="T3" fmla="*/ 0 h 1570"/>
                    <a:gd name="T4" fmla="*/ 2338 w 2339"/>
                    <a:gd name="T5" fmla="*/ 0 h 1570"/>
                    <a:gd name="T6" fmla="*/ 2338 w 2339"/>
                    <a:gd name="T7" fmla="*/ 1569 h 1570"/>
                    <a:gd name="T8" fmla="*/ 0 w 2339"/>
                    <a:gd name="T9" fmla="*/ 1569 h 1570"/>
                  </a:gdLst>
                  <a:ahLst/>
                  <a:cxnLst>
                    <a:cxn ang="0">
                      <a:pos x="T0" y="T1"/>
                    </a:cxn>
                    <a:cxn ang="0">
                      <a:pos x="T2" y="T3"/>
                    </a:cxn>
                    <a:cxn ang="0">
                      <a:pos x="T4" y="T5"/>
                    </a:cxn>
                    <a:cxn ang="0">
                      <a:pos x="T6" y="T7"/>
                    </a:cxn>
                    <a:cxn ang="0">
                      <a:pos x="T8" y="T9"/>
                    </a:cxn>
                  </a:cxnLst>
                  <a:rect l="0" t="0" r="r" b="b"/>
                  <a:pathLst>
                    <a:path w="2339" h="1570">
                      <a:moveTo>
                        <a:pt x="0" y="1569"/>
                      </a:moveTo>
                      <a:lnTo>
                        <a:pt x="0" y="0"/>
                      </a:lnTo>
                      <a:lnTo>
                        <a:pt x="2338" y="0"/>
                      </a:lnTo>
                      <a:lnTo>
                        <a:pt x="2338" y="1569"/>
                      </a:lnTo>
                      <a:lnTo>
                        <a:pt x="0" y="1569"/>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3" name="Freeform 17">
                  <a:extLst>
                    <a:ext uri="{FF2B5EF4-FFF2-40B4-BE49-F238E27FC236}">
                      <a16:creationId xmlns:a16="http://schemas.microsoft.com/office/drawing/2014/main" id="{F5858258-76AC-4011-8475-C2109C2B93B4}"/>
                    </a:ext>
                  </a:extLst>
                </p:cNvPr>
                <p:cNvSpPr>
                  <a:spLocks noChangeArrowheads="1"/>
                </p:cNvSpPr>
                <p:nvPr/>
              </p:nvSpPr>
              <p:spPr bwMode="auto">
                <a:xfrm>
                  <a:off x="2137289" y="4783115"/>
                  <a:ext cx="2511128" cy="223859"/>
                </a:xfrm>
                <a:custGeom>
                  <a:avLst/>
                  <a:gdLst>
                    <a:gd name="T0" fmla="*/ 3301 w 3412"/>
                    <a:gd name="T1" fmla="*/ 0 h 303"/>
                    <a:gd name="T2" fmla="*/ 3301 w 3412"/>
                    <a:gd name="T3" fmla="*/ 0 h 303"/>
                    <a:gd name="T4" fmla="*/ 2118 w 3412"/>
                    <a:gd name="T5" fmla="*/ 0 h 303"/>
                    <a:gd name="T6" fmla="*/ 2008 w 3412"/>
                    <a:gd name="T7" fmla="*/ 55 h 303"/>
                    <a:gd name="T8" fmla="*/ 1431 w 3412"/>
                    <a:gd name="T9" fmla="*/ 55 h 303"/>
                    <a:gd name="T10" fmla="*/ 1320 w 3412"/>
                    <a:gd name="T11" fmla="*/ 0 h 303"/>
                    <a:gd name="T12" fmla="*/ 138 w 3412"/>
                    <a:gd name="T13" fmla="*/ 0 h 303"/>
                    <a:gd name="T14" fmla="*/ 0 w 3412"/>
                    <a:gd name="T15" fmla="*/ 110 h 303"/>
                    <a:gd name="T16" fmla="*/ 0 w 3412"/>
                    <a:gd name="T17" fmla="*/ 192 h 303"/>
                    <a:gd name="T18" fmla="*/ 138 w 3412"/>
                    <a:gd name="T19" fmla="*/ 302 h 303"/>
                    <a:gd name="T20" fmla="*/ 3301 w 3412"/>
                    <a:gd name="T21" fmla="*/ 302 h 303"/>
                    <a:gd name="T22" fmla="*/ 3411 w 3412"/>
                    <a:gd name="T23" fmla="*/ 192 h 303"/>
                    <a:gd name="T24" fmla="*/ 3411 w 3412"/>
                    <a:gd name="T25" fmla="*/ 110 h 303"/>
                    <a:gd name="T26" fmla="*/ 3301 w 3412"/>
                    <a:gd name="T2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2" h="303">
                      <a:moveTo>
                        <a:pt x="3301" y="0"/>
                      </a:moveTo>
                      <a:lnTo>
                        <a:pt x="3301" y="0"/>
                      </a:lnTo>
                      <a:cubicBezTo>
                        <a:pt x="2118" y="0"/>
                        <a:pt x="2118" y="0"/>
                        <a:pt x="2118" y="0"/>
                      </a:cubicBezTo>
                      <a:cubicBezTo>
                        <a:pt x="2118" y="0"/>
                        <a:pt x="2091" y="55"/>
                        <a:pt x="2008" y="55"/>
                      </a:cubicBezTo>
                      <a:cubicBezTo>
                        <a:pt x="1431" y="55"/>
                        <a:pt x="1431" y="55"/>
                        <a:pt x="1431" y="55"/>
                      </a:cubicBezTo>
                      <a:cubicBezTo>
                        <a:pt x="1348" y="55"/>
                        <a:pt x="1320" y="0"/>
                        <a:pt x="1320" y="0"/>
                      </a:cubicBezTo>
                      <a:cubicBezTo>
                        <a:pt x="138" y="0"/>
                        <a:pt x="138" y="0"/>
                        <a:pt x="138" y="0"/>
                      </a:cubicBezTo>
                      <a:cubicBezTo>
                        <a:pt x="56" y="0"/>
                        <a:pt x="0" y="55"/>
                        <a:pt x="0" y="110"/>
                      </a:cubicBezTo>
                      <a:cubicBezTo>
                        <a:pt x="0" y="192"/>
                        <a:pt x="0" y="192"/>
                        <a:pt x="0" y="192"/>
                      </a:cubicBezTo>
                      <a:cubicBezTo>
                        <a:pt x="0" y="275"/>
                        <a:pt x="56" y="302"/>
                        <a:pt x="138" y="302"/>
                      </a:cubicBezTo>
                      <a:cubicBezTo>
                        <a:pt x="3301" y="302"/>
                        <a:pt x="3301" y="302"/>
                        <a:pt x="3301" y="302"/>
                      </a:cubicBezTo>
                      <a:cubicBezTo>
                        <a:pt x="3356" y="302"/>
                        <a:pt x="3411" y="275"/>
                        <a:pt x="3411" y="192"/>
                      </a:cubicBezTo>
                      <a:cubicBezTo>
                        <a:pt x="3411" y="110"/>
                        <a:pt x="3411" y="110"/>
                        <a:pt x="3411" y="110"/>
                      </a:cubicBezTo>
                      <a:cubicBezTo>
                        <a:pt x="3411" y="55"/>
                        <a:pt x="3356" y="0"/>
                        <a:pt x="3301" y="0"/>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4" name="Freeform 19">
                  <a:extLst>
                    <a:ext uri="{FF2B5EF4-FFF2-40B4-BE49-F238E27FC236}">
                      <a16:creationId xmlns:a16="http://schemas.microsoft.com/office/drawing/2014/main" id="{AAC2A777-67CC-47AF-95A3-839C546B6173}"/>
                    </a:ext>
                  </a:extLst>
                </p:cNvPr>
                <p:cNvSpPr>
                  <a:spLocks noChangeArrowheads="1"/>
                </p:cNvSpPr>
                <p:nvPr/>
              </p:nvSpPr>
              <p:spPr bwMode="auto">
                <a:xfrm>
                  <a:off x="4901474" y="3647591"/>
                  <a:ext cx="525585" cy="869486"/>
                </a:xfrm>
                <a:custGeom>
                  <a:avLst/>
                  <a:gdLst>
                    <a:gd name="T0" fmla="*/ 715 w 716"/>
                    <a:gd name="T1" fmla="*/ 0 h 1184"/>
                    <a:gd name="T2" fmla="*/ 715 w 716"/>
                    <a:gd name="T3" fmla="*/ 1183 h 1184"/>
                    <a:gd name="T4" fmla="*/ 0 w 716"/>
                    <a:gd name="T5" fmla="*/ 1183 h 1184"/>
                    <a:gd name="T6" fmla="*/ 0 w 716"/>
                    <a:gd name="T7" fmla="*/ 0 h 1184"/>
                    <a:gd name="T8" fmla="*/ 715 w 716"/>
                    <a:gd name="T9" fmla="*/ 0 h 1184"/>
                  </a:gdLst>
                  <a:ahLst/>
                  <a:cxnLst>
                    <a:cxn ang="0">
                      <a:pos x="T0" y="T1"/>
                    </a:cxn>
                    <a:cxn ang="0">
                      <a:pos x="T2" y="T3"/>
                    </a:cxn>
                    <a:cxn ang="0">
                      <a:pos x="T4" y="T5"/>
                    </a:cxn>
                    <a:cxn ang="0">
                      <a:pos x="T6" y="T7"/>
                    </a:cxn>
                    <a:cxn ang="0">
                      <a:pos x="T8" y="T9"/>
                    </a:cxn>
                  </a:cxnLst>
                  <a:rect l="0" t="0" r="r" b="b"/>
                  <a:pathLst>
                    <a:path w="716" h="1184">
                      <a:moveTo>
                        <a:pt x="715" y="0"/>
                      </a:moveTo>
                      <a:lnTo>
                        <a:pt x="715" y="1183"/>
                      </a:lnTo>
                      <a:lnTo>
                        <a:pt x="0" y="1183"/>
                      </a:lnTo>
                      <a:lnTo>
                        <a:pt x="0" y="0"/>
                      </a:lnTo>
                      <a:lnTo>
                        <a:pt x="715" y="0"/>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5" name="Freeform 33">
                  <a:extLst>
                    <a:ext uri="{FF2B5EF4-FFF2-40B4-BE49-F238E27FC236}">
                      <a16:creationId xmlns:a16="http://schemas.microsoft.com/office/drawing/2014/main" id="{67F80E10-F5CD-46A4-99EB-C4B6280E8235}"/>
                    </a:ext>
                  </a:extLst>
                </p:cNvPr>
                <p:cNvSpPr>
                  <a:spLocks noChangeArrowheads="1"/>
                </p:cNvSpPr>
                <p:nvPr/>
              </p:nvSpPr>
              <p:spPr bwMode="auto">
                <a:xfrm>
                  <a:off x="4791910" y="3508083"/>
                  <a:ext cx="768912" cy="1236099"/>
                </a:xfrm>
                <a:custGeom>
                  <a:avLst/>
                  <a:gdLst>
                    <a:gd name="T0" fmla="*/ 138 w 1046"/>
                    <a:gd name="T1" fmla="*/ 0 h 1678"/>
                    <a:gd name="T2" fmla="*/ 138 w 1046"/>
                    <a:gd name="T3" fmla="*/ 0 h 1678"/>
                    <a:gd name="T4" fmla="*/ 0 w 1046"/>
                    <a:gd name="T5" fmla="*/ 110 h 1678"/>
                    <a:gd name="T6" fmla="*/ 0 w 1046"/>
                    <a:gd name="T7" fmla="*/ 1567 h 1678"/>
                    <a:gd name="T8" fmla="*/ 138 w 1046"/>
                    <a:gd name="T9" fmla="*/ 1677 h 1678"/>
                    <a:gd name="T10" fmla="*/ 935 w 1046"/>
                    <a:gd name="T11" fmla="*/ 1677 h 1678"/>
                    <a:gd name="T12" fmla="*/ 1045 w 1046"/>
                    <a:gd name="T13" fmla="*/ 1567 h 1678"/>
                    <a:gd name="T14" fmla="*/ 1045 w 1046"/>
                    <a:gd name="T15" fmla="*/ 110 h 1678"/>
                    <a:gd name="T16" fmla="*/ 935 w 1046"/>
                    <a:gd name="T17" fmla="*/ 0 h 1678"/>
                    <a:gd name="T18" fmla="*/ 138 w 1046"/>
                    <a:gd name="T19"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678">
                      <a:moveTo>
                        <a:pt x="138" y="0"/>
                      </a:moveTo>
                      <a:lnTo>
                        <a:pt x="138" y="0"/>
                      </a:lnTo>
                      <a:cubicBezTo>
                        <a:pt x="55" y="0"/>
                        <a:pt x="0" y="54"/>
                        <a:pt x="0" y="110"/>
                      </a:cubicBezTo>
                      <a:cubicBezTo>
                        <a:pt x="0" y="191"/>
                        <a:pt x="0" y="1567"/>
                        <a:pt x="0" y="1567"/>
                      </a:cubicBezTo>
                      <a:cubicBezTo>
                        <a:pt x="0" y="1650"/>
                        <a:pt x="55" y="1677"/>
                        <a:pt x="138" y="1677"/>
                      </a:cubicBezTo>
                      <a:cubicBezTo>
                        <a:pt x="935" y="1677"/>
                        <a:pt x="935" y="1677"/>
                        <a:pt x="935" y="1677"/>
                      </a:cubicBezTo>
                      <a:cubicBezTo>
                        <a:pt x="990" y="1677"/>
                        <a:pt x="1045" y="1650"/>
                        <a:pt x="1045" y="1567"/>
                      </a:cubicBezTo>
                      <a:cubicBezTo>
                        <a:pt x="1045" y="1484"/>
                        <a:pt x="1045" y="110"/>
                        <a:pt x="1045" y="110"/>
                      </a:cubicBezTo>
                      <a:cubicBezTo>
                        <a:pt x="1045" y="54"/>
                        <a:pt x="990" y="0"/>
                        <a:pt x="935" y="0"/>
                      </a:cubicBezTo>
                      <a:lnTo>
                        <a:pt x="138" y="0"/>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36" name="Oval 335">
                  <a:extLst>
                    <a:ext uri="{FF2B5EF4-FFF2-40B4-BE49-F238E27FC236}">
                      <a16:creationId xmlns:a16="http://schemas.microsoft.com/office/drawing/2014/main" id="{C480B4E4-B2A3-4834-80C9-3E025A6CE452}"/>
                    </a:ext>
                  </a:extLst>
                </p:cNvPr>
                <p:cNvSpPr/>
                <p:nvPr/>
              </p:nvSpPr>
              <p:spPr bwMode="auto">
                <a:xfrm>
                  <a:off x="5122090" y="4562497"/>
                  <a:ext cx="93435" cy="93435"/>
                </a:xfrm>
                <a:prstGeom prst="ellipse">
                  <a:avLst/>
                </a:prstGeom>
                <a:noFill/>
                <a:ln w="12700" cap="rnd" cmpd="sng" algn="ctr">
                  <a:solidFill>
                    <a:sysClr val="window" lastClr="FFFFFF"/>
                  </a:solidFill>
                  <a:prstDash val="solid"/>
                  <a:round/>
                  <a:headEnd type="none" w="med" len="med"/>
                  <a:tailEnd type="none" w="med" len="med"/>
                </a:ln>
                <a:effectLst/>
              </p:spPr>
              <p:txBody>
                <a:bodyPr vert="horz" wrap="square" lIns="54128" tIns="27064" rIns="54128" bIns="27064" numCol="1" rtlCol="0" anchor="t" anchorCtr="0" compatLnSpc="1">
                  <a:prstTxWarp prst="textNoShape">
                    <a:avLst/>
                  </a:prstTxWarp>
                </a:bodyPr>
                <a:lstStyle/>
                <a:p>
                  <a:pPr marL="0" marR="0" lvl="0" indent="0" defTabSz="270662" eaLnBrk="1" fontAlgn="base" latinLnBrk="0" hangingPunct="0">
                    <a:lnSpc>
                      <a:spcPct val="93000"/>
                    </a:lnSpc>
                    <a:spcBef>
                      <a:spcPct val="0"/>
                    </a:spcBef>
                    <a:spcAft>
                      <a:spcPct val="0"/>
                    </a:spcAft>
                    <a:buClr>
                      <a:srgbClr val="000000"/>
                    </a:buClr>
                    <a:buSzPct val="100000"/>
                    <a:buFontTx/>
                    <a:buNone/>
                    <a:tabLst/>
                    <a:defRPr/>
                  </a:pPr>
                  <a:endParaRPr kumimoji="0" lang="en-US" sz="1200" b="0" i="0" u="none" strike="noStrike" kern="0" cap="none" spc="0" normalizeH="0" baseline="0" noProof="0" dirty="0">
                    <a:ln>
                      <a:noFill/>
                    </a:ln>
                    <a:solidFill>
                      <a:prstClr val="black"/>
                    </a:solidFill>
                    <a:effectLst/>
                    <a:uLnTx/>
                    <a:uFillTx/>
                    <a:latin typeface="Arial" charset="0"/>
                    <a:ea typeface="SimSun" charset="0"/>
                    <a:cs typeface="SimSun" charset="0"/>
                  </a:endParaRPr>
                </a:p>
              </p:txBody>
            </p:sp>
          </p:grpSp>
          <p:grpSp>
            <p:nvGrpSpPr>
              <p:cNvPr id="297" name="Group 4">
                <a:extLst>
                  <a:ext uri="{FF2B5EF4-FFF2-40B4-BE49-F238E27FC236}">
                    <a16:creationId xmlns:a16="http://schemas.microsoft.com/office/drawing/2014/main" id="{B389B416-B11F-4496-B5A2-6F25BBC63E79}"/>
                  </a:ext>
                </a:extLst>
              </p:cNvPr>
              <p:cNvGrpSpPr>
                <a:grpSpLocks noChangeAspect="1"/>
              </p:cNvGrpSpPr>
              <p:nvPr/>
            </p:nvGrpSpPr>
            <p:grpSpPr bwMode="auto">
              <a:xfrm>
                <a:off x="19196548" y="4875993"/>
                <a:ext cx="732937" cy="435089"/>
                <a:chOff x="8741" y="2663"/>
                <a:chExt cx="696" cy="455"/>
              </a:xfrm>
              <a:solidFill>
                <a:sysClr val="window" lastClr="FFFFFF"/>
              </a:solidFill>
              <a:effectLst>
                <a:outerShdw dir="2700000" algn="tl" rotWithShape="0">
                  <a:sysClr val="window" lastClr="FFFFFF"/>
                </a:outerShdw>
              </a:effectLst>
            </p:grpSpPr>
            <p:sp>
              <p:nvSpPr>
                <p:cNvPr id="311" name="Freeform 5">
                  <a:extLst>
                    <a:ext uri="{FF2B5EF4-FFF2-40B4-BE49-F238E27FC236}">
                      <a16:creationId xmlns:a16="http://schemas.microsoft.com/office/drawing/2014/main" id="{8F292CEF-F723-4DC4-80DC-4CF61001A8B8}"/>
                    </a:ext>
                  </a:extLst>
                </p:cNvPr>
                <p:cNvSpPr>
                  <a:spLocks/>
                </p:cNvSpPr>
                <p:nvPr/>
              </p:nvSpPr>
              <p:spPr bwMode="auto">
                <a:xfrm>
                  <a:off x="8901"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7"/>
                        <a:pt x="0" y="15"/>
                      </a:cubicBezTo>
                      <a:cubicBezTo>
                        <a:pt x="0" y="3"/>
                        <a:pt x="0" y="3"/>
                        <a:pt x="0" y="3"/>
                      </a:cubicBezTo>
                      <a:cubicBezTo>
                        <a:pt x="0" y="1"/>
                        <a:pt x="1" y="0"/>
                        <a:pt x="3" y="0"/>
                      </a:cubicBezTo>
                      <a:cubicBezTo>
                        <a:pt x="5" y="0"/>
                        <a:pt x="6" y="1"/>
                        <a:pt x="6" y="3"/>
                      </a:cubicBezTo>
                      <a:cubicBezTo>
                        <a:pt x="6" y="15"/>
                        <a:pt x="6" y="15"/>
                        <a:pt x="6" y="15"/>
                      </a:cubicBezTo>
                      <a:cubicBezTo>
                        <a:pt x="6" y="17"/>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2" name="Freeform 6">
                  <a:extLst>
                    <a:ext uri="{FF2B5EF4-FFF2-40B4-BE49-F238E27FC236}">
                      <a16:creationId xmlns:a16="http://schemas.microsoft.com/office/drawing/2014/main" id="{C6F132E1-135C-4F3C-81A3-E9E43BBF7DC5}"/>
                    </a:ext>
                  </a:extLst>
                </p:cNvPr>
                <p:cNvSpPr>
                  <a:spLocks/>
                </p:cNvSpPr>
                <p:nvPr/>
              </p:nvSpPr>
              <p:spPr bwMode="auto">
                <a:xfrm>
                  <a:off x="8874" y="3023"/>
                  <a:ext cx="67" cy="95"/>
                </a:xfrm>
                <a:custGeom>
                  <a:avLst/>
                  <a:gdLst>
                    <a:gd name="T0" fmla="*/ 3 w 32"/>
                    <a:gd name="T1" fmla="*/ 45 h 45"/>
                    <a:gd name="T2" fmla="*/ 0 w 32"/>
                    <a:gd name="T3" fmla="*/ 42 h 45"/>
                    <a:gd name="T4" fmla="*/ 0 w 32"/>
                    <a:gd name="T5" fmla="*/ 17 h 45"/>
                    <a:gd name="T6" fmla="*/ 15 w 32"/>
                    <a:gd name="T7" fmla="*/ 4 h 45"/>
                    <a:gd name="T8" fmla="*/ 25 w 32"/>
                    <a:gd name="T9" fmla="*/ 4 h 45"/>
                    <a:gd name="T10" fmla="*/ 26 w 32"/>
                    <a:gd name="T11" fmla="*/ 3 h 45"/>
                    <a:gd name="T12" fmla="*/ 29 w 32"/>
                    <a:gd name="T13" fmla="*/ 1 h 45"/>
                    <a:gd name="T14" fmla="*/ 32 w 32"/>
                    <a:gd name="T15" fmla="*/ 4 h 45"/>
                    <a:gd name="T16" fmla="*/ 26 w 32"/>
                    <a:gd name="T17" fmla="*/ 10 h 45"/>
                    <a:gd name="T18" fmla="*/ 15 w 32"/>
                    <a:gd name="T19" fmla="*/ 10 h 45"/>
                    <a:gd name="T20" fmla="*/ 6 w 32"/>
                    <a:gd name="T21" fmla="*/ 17 h 45"/>
                    <a:gd name="T22" fmla="*/ 6 w 32"/>
                    <a:gd name="T23" fmla="*/ 42 h 45"/>
                    <a:gd name="T24" fmla="*/ 3 w 32"/>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5">
                      <a:moveTo>
                        <a:pt x="3" y="45"/>
                      </a:moveTo>
                      <a:cubicBezTo>
                        <a:pt x="1" y="45"/>
                        <a:pt x="0" y="44"/>
                        <a:pt x="0" y="42"/>
                      </a:cubicBezTo>
                      <a:cubicBezTo>
                        <a:pt x="0" y="17"/>
                        <a:pt x="0" y="17"/>
                        <a:pt x="0" y="17"/>
                      </a:cubicBezTo>
                      <a:cubicBezTo>
                        <a:pt x="0" y="7"/>
                        <a:pt x="10" y="4"/>
                        <a:pt x="15" y="4"/>
                      </a:cubicBezTo>
                      <a:cubicBezTo>
                        <a:pt x="25" y="4"/>
                        <a:pt x="25" y="4"/>
                        <a:pt x="25" y="4"/>
                      </a:cubicBezTo>
                      <a:cubicBezTo>
                        <a:pt x="25" y="4"/>
                        <a:pt x="26" y="4"/>
                        <a:pt x="26" y="3"/>
                      </a:cubicBezTo>
                      <a:cubicBezTo>
                        <a:pt x="26" y="2"/>
                        <a:pt x="28" y="0"/>
                        <a:pt x="29" y="1"/>
                      </a:cubicBezTo>
                      <a:cubicBezTo>
                        <a:pt x="31" y="1"/>
                        <a:pt x="32" y="2"/>
                        <a:pt x="32" y="4"/>
                      </a:cubicBezTo>
                      <a:cubicBezTo>
                        <a:pt x="32" y="7"/>
                        <a:pt x="29" y="10"/>
                        <a:pt x="26" y="10"/>
                      </a:cubicBezTo>
                      <a:cubicBezTo>
                        <a:pt x="15" y="10"/>
                        <a:pt x="15" y="10"/>
                        <a:pt x="15" y="10"/>
                      </a:cubicBezTo>
                      <a:cubicBezTo>
                        <a:pt x="14" y="10"/>
                        <a:pt x="6" y="10"/>
                        <a:pt x="6" y="17"/>
                      </a:cubicBezTo>
                      <a:cubicBezTo>
                        <a:pt x="6" y="42"/>
                        <a:pt x="6" y="42"/>
                        <a:pt x="6" y="42"/>
                      </a:cubicBezTo>
                      <a:cubicBezTo>
                        <a:pt x="6" y="44"/>
                        <a:pt x="5" y="45"/>
                        <a:pt x="3" y="45"/>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3" name="Freeform 7">
                  <a:extLst>
                    <a:ext uri="{FF2B5EF4-FFF2-40B4-BE49-F238E27FC236}">
                      <a16:creationId xmlns:a16="http://schemas.microsoft.com/office/drawing/2014/main" id="{4580029A-8C03-4BEF-8F35-D9BD95ADC960}"/>
                    </a:ext>
                  </a:extLst>
                </p:cNvPr>
                <p:cNvSpPr>
                  <a:spLocks/>
                </p:cNvSpPr>
                <p:nvPr/>
              </p:nvSpPr>
              <p:spPr bwMode="auto">
                <a:xfrm>
                  <a:off x="8990" y="3080"/>
                  <a:ext cx="12"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2" y="18"/>
                        <a:pt x="0" y="16"/>
                        <a:pt x="0" y="15"/>
                      </a:cubicBezTo>
                      <a:cubicBezTo>
                        <a:pt x="0" y="3"/>
                        <a:pt x="0" y="3"/>
                        <a:pt x="0" y="3"/>
                      </a:cubicBezTo>
                      <a:cubicBezTo>
                        <a:pt x="0" y="1"/>
                        <a:pt x="2" y="0"/>
                        <a:pt x="3" y="0"/>
                      </a:cubicBezTo>
                      <a:cubicBezTo>
                        <a:pt x="5" y="0"/>
                        <a:pt x="6" y="1"/>
                        <a:pt x="6" y="3"/>
                      </a:cubicBezTo>
                      <a:cubicBezTo>
                        <a:pt x="6" y="15"/>
                        <a:pt x="6" y="15"/>
                        <a:pt x="6" y="15"/>
                      </a:cubicBezTo>
                      <a:cubicBezTo>
                        <a:pt x="6" y="16"/>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4" name="Freeform 8">
                  <a:extLst>
                    <a:ext uri="{FF2B5EF4-FFF2-40B4-BE49-F238E27FC236}">
                      <a16:creationId xmlns:a16="http://schemas.microsoft.com/office/drawing/2014/main" id="{94185E2D-12CE-4DEB-8DD1-5B5A6AA617D4}"/>
                    </a:ext>
                  </a:extLst>
                </p:cNvPr>
                <p:cNvSpPr>
                  <a:spLocks/>
                </p:cNvSpPr>
                <p:nvPr/>
              </p:nvSpPr>
              <p:spPr bwMode="auto">
                <a:xfrm>
                  <a:off x="8965" y="3025"/>
                  <a:ext cx="40" cy="19"/>
                </a:xfrm>
                <a:custGeom>
                  <a:avLst/>
                  <a:gdLst>
                    <a:gd name="T0" fmla="*/ 6 w 19"/>
                    <a:gd name="T1" fmla="*/ 9 h 9"/>
                    <a:gd name="T2" fmla="*/ 2 w 19"/>
                    <a:gd name="T3" fmla="*/ 7 h 9"/>
                    <a:gd name="T4" fmla="*/ 0 w 19"/>
                    <a:gd name="T5" fmla="*/ 3 h 9"/>
                    <a:gd name="T6" fmla="*/ 3 w 19"/>
                    <a:gd name="T7" fmla="*/ 0 h 9"/>
                    <a:gd name="T8" fmla="*/ 3 w 19"/>
                    <a:gd name="T9" fmla="*/ 0 h 9"/>
                    <a:gd name="T10" fmla="*/ 6 w 19"/>
                    <a:gd name="T11" fmla="*/ 3 h 9"/>
                    <a:gd name="T12" fmla="*/ 6 w 19"/>
                    <a:gd name="T13" fmla="*/ 3 h 9"/>
                    <a:gd name="T14" fmla="*/ 16 w 19"/>
                    <a:gd name="T15" fmla="*/ 3 h 9"/>
                    <a:gd name="T16" fmla="*/ 19 w 19"/>
                    <a:gd name="T17" fmla="*/ 6 h 9"/>
                    <a:gd name="T18" fmla="*/ 16 w 19"/>
                    <a:gd name="T19" fmla="*/ 9 h 9"/>
                    <a:gd name="T20" fmla="*/ 6 w 19"/>
                    <a:gd name="T21" fmla="*/ 9 h 9"/>
                    <a:gd name="T22" fmla="*/ 6 w 19"/>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9"/>
                      </a:moveTo>
                      <a:cubicBezTo>
                        <a:pt x="5" y="9"/>
                        <a:pt x="3" y="9"/>
                        <a:pt x="2" y="7"/>
                      </a:cubicBezTo>
                      <a:cubicBezTo>
                        <a:pt x="1" y="6"/>
                        <a:pt x="0" y="5"/>
                        <a:pt x="0" y="3"/>
                      </a:cubicBezTo>
                      <a:cubicBezTo>
                        <a:pt x="0" y="1"/>
                        <a:pt x="1" y="0"/>
                        <a:pt x="3" y="0"/>
                      </a:cubicBezTo>
                      <a:cubicBezTo>
                        <a:pt x="3" y="0"/>
                        <a:pt x="3" y="0"/>
                        <a:pt x="3" y="0"/>
                      </a:cubicBezTo>
                      <a:cubicBezTo>
                        <a:pt x="5" y="0"/>
                        <a:pt x="6" y="1"/>
                        <a:pt x="6" y="3"/>
                      </a:cubicBezTo>
                      <a:cubicBezTo>
                        <a:pt x="6" y="3"/>
                        <a:pt x="6" y="3"/>
                        <a:pt x="6" y="3"/>
                      </a:cubicBezTo>
                      <a:cubicBezTo>
                        <a:pt x="16" y="3"/>
                        <a:pt x="16" y="3"/>
                        <a:pt x="16" y="3"/>
                      </a:cubicBezTo>
                      <a:cubicBezTo>
                        <a:pt x="18" y="3"/>
                        <a:pt x="19" y="4"/>
                        <a:pt x="19" y="6"/>
                      </a:cubicBezTo>
                      <a:cubicBezTo>
                        <a:pt x="19" y="8"/>
                        <a:pt x="18" y="9"/>
                        <a:pt x="16" y="9"/>
                      </a:cubicBezTo>
                      <a:cubicBezTo>
                        <a:pt x="6" y="9"/>
                        <a:pt x="6" y="9"/>
                        <a:pt x="6" y="9"/>
                      </a:cubicBezTo>
                      <a:cubicBezTo>
                        <a:pt x="6" y="9"/>
                        <a:pt x="6" y="9"/>
                        <a:pt x="6" y="9"/>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5" name="Freeform 9">
                  <a:extLst>
                    <a:ext uri="{FF2B5EF4-FFF2-40B4-BE49-F238E27FC236}">
                      <a16:creationId xmlns:a16="http://schemas.microsoft.com/office/drawing/2014/main" id="{7517CB53-1CBC-40FD-8CC6-4DA5F5B39C40}"/>
                    </a:ext>
                  </a:extLst>
                </p:cNvPr>
                <p:cNvSpPr>
                  <a:spLocks noEditPoints="1"/>
                </p:cNvSpPr>
                <p:nvPr/>
              </p:nvSpPr>
              <p:spPr bwMode="auto">
                <a:xfrm>
                  <a:off x="8910" y="2919"/>
                  <a:ext cx="84" cy="95"/>
                </a:xfrm>
                <a:custGeom>
                  <a:avLst/>
                  <a:gdLst>
                    <a:gd name="T0" fmla="*/ 20 w 40"/>
                    <a:gd name="T1" fmla="*/ 45 h 45"/>
                    <a:gd name="T2" fmla="*/ 0 w 40"/>
                    <a:gd name="T3" fmla="*/ 23 h 45"/>
                    <a:gd name="T4" fmla="*/ 20 w 40"/>
                    <a:gd name="T5" fmla="*/ 0 h 45"/>
                    <a:gd name="T6" fmla="*/ 40 w 40"/>
                    <a:gd name="T7" fmla="*/ 23 h 45"/>
                    <a:gd name="T8" fmla="*/ 20 w 40"/>
                    <a:gd name="T9" fmla="*/ 45 h 45"/>
                    <a:gd name="T10" fmla="*/ 20 w 40"/>
                    <a:gd name="T11" fmla="*/ 6 h 45"/>
                    <a:gd name="T12" fmla="*/ 6 w 40"/>
                    <a:gd name="T13" fmla="*/ 23 h 45"/>
                    <a:gd name="T14" fmla="*/ 20 w 40"/>
                    <a:gd name="T15" fmla="*/ 39 h 45"/>
                    <a:gd name="T16" fmla="*/ 34 w 40"/>
                    <a:gd name="T17" fmla="*/ 23 h 45"/>
                    <a:gd name="T18" fmla="*/ 20 w 40"/>
                    <a:gd name="T1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5">
                      <a:moveTo>
                        <a:pt x="20" y="45"/>
                      </a:moveTo>
                      <a:cubicBezTo>
                        <a:pt x="9" y="45"/>
                        <a:pt x="0" y="35"/>
                        <a:pt x="0" y="23"/>
                      </a:cubicBezTo>
                      <a:cubicBezTo>
                        <a:pt x="0" y="10"/>
                        <a:pt x="9" y="0"/>
                        <a:pt x="20" y="0"/>
                      </a:cubicBezTo>
                      <a:cubicBezTo>
                        <a:pt x="31" y="0"/>
                        <a:pt x="40" y="10"/>
                        <a:pt x="40" y="23"/>
                      </a:cubicBezTo>
                      <a:cubicBezTo>
                        <a:pt x="40" y="35"/>
                        <a:pt x="31" y="45"/>
                        <a:pt x="20" y="45"/>
                      </a:cubicBezTo>
                      <a:close/>
                      <a:moveTo>
                        <a:pt x="20" y="6"/>
                      </a:moveTo>
                      <a:cubicBezTo>
                        <a:pt x="12" y="6"/>
                        <a:pt x="6" y="14"/>
                        <a:pt x="6" y="23"/>
                      </a:cubicBezTo>
                      <a:cubicBezTo>
                        <a:pt x="6" y="32"/>
                        <a:pt x="12" y="39"/>
                        <a:pt x="20" y="39"/>
                      </a:cubicBezTo>
                      <a:cubicBezTo>
                        <a:pt x="28" y="39"/>
                        <a:pt x="34" y="32"/>
                        <a:pt x="34" y="23"/>
                      </a:cubicBezTo>
                      <a:cubicBezTo>
                        <a:pt x="34" y="14"/>
                        <a:pt x="28" y="6"/>
                        <a:pt x="20"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6" name="Freeform 10">
                  <a:extLst>
                    <a:ext uri="{FF2B5EF4-FFF2-40B4-BE49-F238E27FC236}">
                      <a16:creationId xmlns:a16="http://schemas.microsoft.com/office/drawing/2014/main" id="{C66EC5CA-7D08-45C0-8187-AAE9DC20EDBF}"/>
                    </a:ext>
                  </a:extLst>
                </p:cNvPr>
                <p:cNvSpPr>
                  <a:spLocks/>
                </p:cNvSpPr>
                <p:nvPr/>
              </p:nvSpPr>
              <p:spPr bwMode="auto">
                <a:xfrm>
                  <a:off x="9222"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7"/>
                        <a:pt x="0" y="15"/>
                      </a:cubicBezTo>
                      <a:cubicBezTo>
                        <a:pt x="0" y="3"/>
                        <a:pt x="0" y="3"/>
                        <a:pt x="0" y="3"/>
                      </a:cubicBezTo>
                      <a:cubicBezTo>
                        <a:pt x="0" y="1"/>
                        <a:pt x="1" y="0"/>
                        <a:pt x="3" y="0"/>
                      </a:cubicBezTo>
                      <a:cubicBezTo>
                        <a:pt x="5" y="0"/>
                        <a:pt x="6" y="1"/>
                        <a:pt x="6" y="3"/>
                      </a:cubicBezTo>
                      <a:cubicBezTo>
                        <a:pt x="6" y="15"/>
                        <a:pt x="6" y="15"/>
                        <a:pt x="6" y="15"/>
                      </a:cubicBezTo>
                      <a:cubicBezTo>
                        <a:pt x="6" y="17"/>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7" name="Freeform 11">
                  <a:extLst>
                    <a:ext uri="{FF2B5EF4-FFF2-40B4-BE49-F238E27FC236}">
                      <a16:creationId xmlns:a16="http://schemas.microsoft.com/office/drawing/2014/main" id="{DA64061F-5690-4B45-B501-0E9533B85BAF}"/>
                    </a:ext>
                  </a:extLst>
                </p:cNvPr>
                <p:cNvSpPr>
                  <a:spLocks/>
                </p:cNvSpPr>
                <p:nvPr/>
              </p:nvSpPr>
              <p:spPr bwMode="auto">
                <a:xfrm>
                  <a:off x="9220" y="3023"/>
                  <a:ext cx="42" cy="21"/>
                </a:xfrm>
                <a:custGeom>
                  <a:avLst/>
                  <a:gdLst>
                    <a:gd name="T0" fmla="*/ 3 w 20"/>
                    <a:gd name="T1" fmla="*/ 10 h 10"/>
                    <a:gd name="T2" fmla="*/ 0 w 20"/>
                    <a:gd name="T3" fmla="*/ 7 h 10"/>
                    <a:gd name="T4" fmla="*/ 3 w 20"/>
                    <a:gd name="T5" fmla="*/ 4 h 10"/>
                    <a:gd name="T6" fmla="*/ 13 w 20"/>
                    <a:gd name="T7" fmla="*/ 4 h 10"/>
                    <a:gd name="T8" fmla="*/ 14 w 20"/>
                    <a:gd name="T9" fmla="*/ 3 h 10"/>
                    <a:gd name="T10" fmla="*/ 17 w 20"/>
                    <a:gd name="T11" fmla="*/ 1 h 10"/>
                    <a:gd name="T12" fmla="*/ 20 w 20"/>
                    <a:gd name="T13" fmla="*/ 4 h 10"/>
                    <a:gd name="T14" fmla="*/ 13 w 20"/>
                    <a:gd name="T15" fmla="*/ 10 h 10"/>
                    <a:gd name="T16" fmla="*/ 3 w 2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3" y="10"/>
                      </a:moveTo>
                      <a:cubicBezTo>
                        <a:pt x="1" y="10"/>
                        <a:pt x="0" y="9"/>
                        <a:pt x="0" y="7"/>
                      </a:cubicBezTo>
                      <a:cubicBezTo>
                        <a:pt x="0" y="5"/>
                        <a:pt x="1" y="4"/>
                        <a:pt x="3" y="4"/>
                      </a:cubicBezTo>
                      <a:cubicBezTo>
                        <a:pt x="13" y="4"/>
                        <a:pt x="13" y="4"/>
                        <a:pt x="13" y="4"/>
                      </a:cubicBezTo>
                      <a:cubicBezTo>
                        <a:pt x="13" y="4"/>
                        <a:pt x="14" y="4"/>
                        <a:pt x="14" y="3"/>
                      </a:cubicBezTo>
                      <a:cubicBezTo>
                        <a:pt x="14" y="2"/>
                        <a:pt x="15" y="0"/>
                        <a:pt x="17" y="1"/>
                      </a:cubicBezTo>
                      <a:cubicBezTo>
                        <a:pt x="19" y="1"/>
                        <a:pt x="20" y="2"/>
                        <a:pt x="20" y="4"/>
                      </a:cubicBezTo>
                      <a:cubicBezTo>
                        <a:pt x="20" y="7"/>
                        <a:pt x="16" y="10"/>
                        <a:pt x="13" y="10"/>
                      </a:cubicBezTo>
                      <a:lnTo>
                        <a:pt x="3" y="10"/>
                      </a:ln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8" name="Freeform 12">
                  <a:extLst>
                    <a:ext uri="{FF2B5EF4-FFF2-40B4-BE49-F238E27FC236}">
                      <a16:creationId xmlns:a16="http://schemas.microsoft.com/office/drawing/2014/main" id="{7B0500CB-75B9-4A4A-B428-052A833C7A3B}"/>
                    </a:ext>
                  </a:extLst>
                </p:cNvPr>
                <p:cNvSpPr>
                  <a:spLocks/>
                </p:cNvSpPr>
                <p:nvPr/>
              </p:nvSpPr>
              <p:spPr bwMode="auto">
                <a:xfrm>
                  <a:off x="9310" y="3080"/>
                  <a:ext cx="13" cy="38"/>
                </a:xfrm>
                <a:custGeom>
                  <a:avLst/>
                  <a:gdLst>
                    <a:gd name="T0" fmla="*/ 3 w 6"/>
                    <a:gd name="T1" fmla="*/ 18 h 18"/>
                    <a:gd name="T2" fmla="*/ 0 w 6"/>
                    <a:gd name="T3" fmla="*/ 15 h 18"/>
                    <a:gd name="T4" fmla="*/ 0 w 6"/>
                    <a:gd name="T5" fmla="*/ 3 h 18"/>
                    <a:gd name="T6" fmla="*/ 3 w 6"/>
                    <a:gd name="T7" fmla="*/ 0 h 18"/>
                    <a:gd name="T8" fmla="*/ 6 w 6"/>
                    <a:gd name="T9" fmla="*/ 3 h 18"/>
                    <a:gd name="T10" fmla="*/ 6 w 6"/>
                    <a:gd name="T11" fmla="*/ 15 h 18"/>
                    <a:gd name="T12" fmla="*/ 3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3" y="18"/>
                      </a:moveTo>
                      <a:cubicBezTo>
                        <a:pt x="1" y="18"/>
                        <a:pt x="0" y="16"/>
                        <a:pt x="0" y="15"/>
                      </a:cubicBezTo>
                      <a:cubicBezTo>
                        <a:pt x="0" y="3"/>
                        <a:pt x="0" y="3"/>
                        <a:pt x="0" y="3"/>
                      </a:cubicBezTo>
                      <a:cubicBezTo>
                        <a:pt x="0" y="1"/>
                        <a:pt x="1" y="0"/>
                        <a:pt x="3" y="0"/>
                      </a:cubicBezTo>
                      <a:cubicBezTo>
                        <a:pt x="5" y="0"/>
                        <a:pt x="6" y="1"/>
                        <a:pt x="6" y="3"/>
                      </a:cubicBezTo>
                      <a:cubicBezTo>
                        <a:pt x="6" y="15"/>
                        <a:pt x="6" y="15"/>
                        <a:pt x="6" y="15"/>
                      </a:cubicBezTo>
                      <a:cubicBezTo>
                        <a:pt x="6" y="16"/>
                        <a:pt x="5" y="18"/>
                        <a:pt x="3" y="18"/>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19" name="Freeform 13">
                  <a:extLst>
                    <a:ext uri="{FF2B5EF4-FFF2-40B4-BE49-F238E27FC236}">
                      <a16:creationId xmlns:a16="http://schemas.microsoft.com/office/drawing/2014/main" id="{2BC2CC0B-9B82-47E4-B7ED-1F91AAD9DC69}"/>
                    </a:ext>
                  </a:extLst>
                </p:cNvPr>
                <p:cNvSpPr>
                  <a:spLocks/>
                </p:cNvSpPr>
                <p:nvPr/>
              </p:nvSpPr>
              <p:spPr bwMode="auto">
                <a:xfrm>
                  <a:off x="9285" y="3025"/>
                  <a:ext cx="66" cy="93"/>
                </a:xfrm>
                <a:custGeom>
                  <a:avLst/>
                  <a:gdLst>
                    <a:gd name="T0" fmla="*/ 28 w 31"/>
                    <a:gd name="T1" fmla="*/ 44 h 44"/>
                    <a:gd name="T2" fmla="*/ 25 w 31"/>
                    <a:gd name="T3" fmla="*/ 41 h 44"/>
                    <a:gd name="T4" fmla="*/ 25 w 31"/>
                    <a:gd name="T5" fmla="*/ 16 h 44"/>
                    <a:gd name="T6" fmla="*/ 16 w 31"/>
                    <a:gd name="T7" fmla="*/ 9 h 44"/>
                    <a:gd name="T8" fmla="*/ 6 w 31"/>
                    <a:gd name="T9" fmla="*/ 9 h 44"/>
                    <a:gd name="T10" fmla="*/ 2 w 31"/>
                    <a:gd name="T11" fmla="*/ 7 h 44"/>
                    <a:gd name="T12" fmla="*/ 0 w 31"/>
                    <a:gd name="T13" fmla="*/ 3 h 44"/>
                    <a:gd name="T14" fmla="*/ 3 w 31"/>
                    <a:gd name="T15" fmla="*/ 0 h 44"/>
                    <a:gd name="T16" fmla="*/ 3 w 31"/>
                    <a:gd name="T17" fmla="*/ 0 h 44"/>
                    <a:gd name="T18" fmla="*/ 6 w 31"/>
                    <a:gd name="T19" fmla="*/ 3 h 44"/>
                    <a:gd name="T20" fmla="*/ 6 w 31"/>
                    <a:gd name="T21" fmla="*/ 3 h 44"/>
                    <a:gd name="T22" fmla="*/ 16 w 31"/>
                    <a:gd name="T23" fmla="*/ 3 h 44"/>
                    <a:gd name="T24" fmla="*/ 31 w 31"/>
                    <a:gd name="T25" fmla="*/ 16 h 44"/>
                    <a:gd name="T26" fmla="*/ 31 w 31"/>
                    <a:gd name="T27" fmla="*/ 41 h 44"/>
                    <a:gd name="T28" fmla="*/ 28 w 31"/>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4">
                      <a:moveTo>
                        <a:pt x="28" y="44"/>
                      </a:moveTo>
                      <a:cubicBezTo>
                        <a:pt x="27" y="44"/>
                        <a:pt x="25" y="43"/>
                        <a:pt x="25" y="41"/>
                      </a:cubicBezTo>
                      <a:cubicBezTo>
                        <a:pt x="25" y="16"/>
                        <a:pt x="25" y="16"/>
                        <a:pt x="25" y="16"/>
                      </a:cubicBezTo>
                      <a:cubicBezTo>
                        <a:pt x="25" y="9"/>
                        <a:pt x="16" y="9"/>
                        <a:pt x="16" y="9"/>
                      </a:cubicBezTo>
                      <a:cubicBezTo>
                        <a:pt x="6" y="9"/>
                        <a:pt x="6" y="9"/>
                        <a:pt x="6" y="9"/>
                      </a:cubicBezTo>
                      <a:cubicBezTo>
                        <a:pt x="5" y="9"/>
                        <a:pt x="3" y="9"/>
                        <a:pt x="2" y="7"/>
                      </a:cubicBezTo>
                      <a:cubicBezTo>
                        <a:pt x="1" y="6"/>
                        <a:pt x="0" y="5"/>
                        <a:pt x="0" y="3"/>
                      </a:cubicBezTo>
                      <a:cubicBezTo>
                        <a:pt x="0" y="1"/>
                        <a:pt x="1" y="0"/>
                        <a:pt x="3" y="0"/>
                      </a:cubicBezTo>
                      <a:cubicBezTo>
                        <a:pt x="3" y="0"/>
                        <a:pt x="3" y="0"/>
                        <a:pt x="3" y="0"/>
                      </a:cubicBezTo>
                      <a:cubicBezTo>
                        <a:pt x="4" y="0"/>
                        <a:pt x="6" y="1"/>
                        <a:pt x="6" y="3"/>
                      </a:cubicBezTo>
                      <a:cubicBezTo>
                        <a:pt x="6" y="3"/>
                        <a:pt x="6" y="3"/>
                        <a:pt x="6" y="3"/>
                      </a:cubicBezTo>
                      <a:cubicBezTo>
                        <a:pt x="16" y="3"/>
                        <a:pt x="16" y="3"/>
                        <a:pt x="16" y="3"/>
                      </a:cubicBezTo>
                      <a:cubicBezTo>
                        <a:pt x="21" y="3"/>
                        <a:pt x="31" y="6"/>
                        <a:pt x="31" y="16"/>
                      </a:cubicBezTo>
                      <a:cubicBezTo>
                        <a:pt x="31" y="41"/>
                        <a:pt x="31" y="41"/>
                        <a:pt x="31" y="41"/>
                      </a:cubicBezTo>
                      <a:cubicBezTo>
                        <a:pt x="31" y="43"/>
                        <a:pt x="30" y="44"/>
                        <a:pt x="28" y="44"/>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0" name="Freeform 14">
                  <a:extLst>
                    <a:ext uri="{FF2B5EF4-FFF2-40B4-BE49-F238E27FC236}">
                      <a16:creationId xmlns:a16="http://schemas.microsoft.com/office/drawing/2014/main" id="{9BF46BBB-63EA-45FE-B39E-2F4307DE9A36}"/>
                    </a:ext>
                  </a:extLst>
                </p:cNvPr>
                <p:cNvSpPr>
                  <a:spLocks noEditPoints="1"/>
                </p:cNvSpPr>
                <p:nvPr/>
              </p:nvSpPr>
              <p:spPr bwMode="auto">
                <a:xfrm>
                  <a:off x="9230" y="2919"/>
                  <a:ext cx="85" cy="95"/>
                </a:xfrm>
                <a:custGeom>
                  <a:avLst/>
                  <a:gdLst>
                    <a:gd name="T0" fmla="*/ 20 w 40"/>
                    <a:gd name="T1" fmla="*/ 45 h 45"/>
                    <a:gd name="T2" fmla="*/ 0 w 40"/>
                    <a:gd name="T3" fmla="*/ 23 h 45"/>
                    <a:gd name="T4" fmla="*/ 20 w 40"/>
                    <a:gd name="T5" fmla="*/ 0 h 45"/>
                    <a:gd name="T6" fmla="*/ 40 w 40"/>
                    <a:gd name="T7" fmla="*/ 23 h 45"/>
                    <a:gd name="T8" fmla="*/ 20 w 40"/>
                    <a:gd name="T9" fmla="*/ 45 h 45"/>
                    <a:gd name="T10" fmla="*/ 20 w 40"/>
                    <a:gd name="T11" fmla="*/ 6 h 45"/>
                    <a:gd name="T12" fmla="*/ 6 w 40"/>
                    <a:gd name="T13" fmla="*/ 23 h 45"/>
                    <a:gd name="T14" fmla="*/ 20 w 40"/>
                    <a:gd name="T15" fmla="*/ 39 h 45"/>
                    <a:gd name="T16" fmla="*/ 34 w 40"/>
                    <a:gd name="T17" fmla="*/ 23 h 45"/>
                    <a:gd name="T18" fmla="*/ 20 w 40"/>
                    <a:gd name="T1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5">
                      <a:moveTo>
                        <a:pt x="20" y="45"/>
                      </a:moveTo>
                      <a:cubicBezTo>
                        <a:pt x="9" y="45"/>
                        <a:pt x="0" y="35"/>
                        <a:pt x="0" y="23"/>
                      </a:cubicBezTo>
                      <a:cubicBezTo>
                        <a:pt x="0" y="10"/>
                        <a:pt x="9" y="0"/>
                        <a:pt x="20" y="0"/>
                      </a:cubicBezTo>
                      <a:cubicBezTo>
                        <a:pt x="31" y="0"/>
                        <a:pt x="40" y="10"/>
                        <a:pt x="40" y="23"/>
                      </a:cubicBezTo>
                      <a:cubicBezTo>
                        <a:pt x="40" y="35"/>
                        <a:pt x="31" y="45"/>
                        <a:pt x="20" y="45"/>
                      </a:cubicBezTo>
                      <a:close/>
                      <a:moveTo>
                        <a:pt x="20" y="6"/>
                      </a:moveTo>
                      <a:cubicBezTo>
                        <a:pt x="12" y="6"/>
                        <a:pt x="6" y="14"/>
                        <a:pt x="6" y="23"/>
                      </a:cubicBezTo>
                      <a:cubicBezTo>
                        <a:pt x="6" y="32"/>
                        <a:pt x="12" y="39"/>
                        <a:pt x="20" y="39"/>
                      </a:cubicBezTo>
                      <a:cubicBezTo>
                        <a:pt x="28" y="39"/>
                        <a:pt x="34" y="32"/>
                        <a:pt x="34" y="23"/>
                      </a:cubicBezTo>
                      <a:cubicBezTo>
                        <a:pt x="34" y="14"/>
                        <a:pt x="28" y="6"/>
                        <a:pt x="20"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1" name="Freeform 15">
                  <a:extLst>
                    <a:ext uri="{FF2B5EF4-FFF2-40B4-BE49-F238E27FC236}">
                      <a16:creationId xmlns:a16="http://schemas.microsoft.com/office/drawing/2014/main" id="{A234BB6B-ED20-496E-98EC-C87016C97698}"/>
                    </a:ext>
                  </a:extLst>
                </p:cNvPr>
                <p:cNvSpPr>
                  <a:spLocks/>
                </p:cNvSpPr>
                <p:nvPr/>
              </p:nvSpPr>
              <p:spPr bwMode="auto">
                <a:xfrm>
                  <a:off x="9047" y="3071"/>
                  <a:ext cx="12" cy="47"/>
                </a:xfrm>
                <a:custGeom>
                  <a:avLst/>
                  <a:gdLst>
                    <a:gd name="T0" fmla="*/ 3 w 6"/>
                    <a:gd name="T1" fmla="*/ 22 h 22"/>
                    <a:gd name="T2" fmla="*/ 0 w 6"/>
                    <a:gd name="T3" fmla="*/ 19 h 22"/>
                    <a:gd name="T4" fmla="*/ 0 w 6"/>
                    <a:gd name="T5" fmla="*/ 3 h 22"/>
                    <a:gd name="T6" fmla="*/ 3 w 6"/>
                    <a:gd name="T7" fmla="*/ 0 h 22"/>
                    <a:gd name="T8" fmla="*/ 6 w 6"/>
                    <a:gd name="T9" fmla="*/ 3 h 22"/>
                    <a:gd name="T10" fmla="*/ 6 w 6"/>
                    <a:gd name="T11" fmla="*/ 19 h 22"/>
                    <a:gd name="T12" fmla="*/ 3 w 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3" y="22"/>
                      </a:moveTo>
                      <a:cubicBezTo>
                        <a:pt x="2" y="22"/>
                        <a:pt x="0" y="21"/>
                        <a:pt x="0" y="19"/>
                      </a:cubicBezTo>
                      <a:cubicBezTo>
                        <a:pt x="0" y="3"/>
                        <a:pt x="0" y="3"/>
                        <a:pt x="0" y="3"/>
                      </a:cubicBezTo>
                      <a:cubicBezTo>
                        <a:pt x="0" y="1"/>
                        <a:pt x="2" y="0"/>
                        <a:pt x="3" y="0"/>
                      </a:cubicBezTo>
                      <a:cubicBezTo>
                        <a:pt x="5" y="0"/>
                        <a:pt x="6" y="1"/>
                        <a:pt x="6" y="3"/>
                      </a:cubicBezTo>
                      <a:cubicBezTo>
                        <a:pt x="6" y="19"/>
                        <a:pt x="6" y="19"/>
                        <a:pt x="6" y="19"/>
                      </a:cubicBezTo>
                      <a:cubicBezTo>
                        <a:pt x="6" y="21"/>
                        <a:pt x="5" y="22"/>
                        <a:pt x="3" y="22"/>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2" name="Freeform 16">
                  <a:extLst>
                    <a:ext uri="{FF2B5EF4-FFF2-40B4-BE49-F238E27FC236}">
                      <a16:creationId xmlns:a16="http://schemas.microsoft.com/office/drawing/2014/main" id="{5037C667-CDF0-49BD-995D-419C0DC12DDC}"/>
                    </a:ext>
                  </a:extLst>
                </p:cNvPr>
                <p:cNvSpPr>
                  <a:spLocks/>
                </p:cNvSpPr>
                <p:nvPr/>
              </p:nvSpPr>
              <p:spPr bwMode="auto">
                <a:xfrm>
                  <a:off x="9011" y="2997"/>
                  <a:ext cx="86" cy="121"/>
                </a:xfrm>
                <a:custGeom>
                  <a:avLst/>
                  <a:gdLst>
                    <a:gd name="T0" fmla="*/ 3 w 41"/>
                    <a:gd name="T1" fmla="*/ 57 h 57"/>
                    <a:gd name="T2" fmla="*/ 0 w 41"/>
                    <a:gd name="T3" fmla="*/ 54 h 57"/>
                    <a:gd name="T4" fmla="*/ 0 w 41"/>
                    <a:gd name="T5" fmla="*/ 22 h 57"/>
                    <a:gd name="T6" fmla="*/ 19 w 41"/>
                    <a:gd name="T7" fmla="*/ 5 h 57"/>
                    <a:gd name="T8" fmla="*/ 32 w 41"/>
                    <a:gd name="T9" fmla="*/ 5 h 57"/>
                    <a:gd name="T10" fmla="*/ 35 w 41"/>
                    <a:gd name="T11" fmla="*/ 3 h 57"/>
                    <a:gd name="T12" fmla="*/ 38 w 41"/>
                    <a:gd name="T13" fmla="*/ 0 h 57"/>
                    <a:gd name="T14" fmla="*/ 41 w 41"/>
                    <a:gd name="T15" fmla="*/ 4 h 57"/>
                    <a:gd name="T16" fmla="*/ 33 w 41"/>
                    <a:gd name="T17" fmla="*/ 11 h 57"/>
                    <a:gd name="T18" fmla="*/ 19 w 41"/>
                    <a:gd name="T19" fmla="*/ 11 h 57"/>
                    <a:gd name="T20" fmla="*/ 6 w 41"/>
                    <a:gd name="T21" fmla="*/ 22 h 57"/>
                    <a:gd name="T22" fmla="*/ 6 w 41"/>
                    <a:gd name="T23" fmla="*/ 54 h 57"/>
                    <a:gd name="T24" fmla="*/ 3 w 41"/>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7">
                      <a:moveTo>
                        <a:pt x="3" y="57"/>
                      </a:moveTo>
                      <a:cubicBezTo>
                        <a:pt x="1" y="57"/>
                        <a:pt x="0" y="56"/>
                        <a:pt x="0" y="54"/>
                      </a:cubicBezTo>
                      <a:cubicBezTo>
                        <a:pt x="0" y="22"/>
                        <a:pt x="0" y="22"/>
                        <a:pt x="0" y="22"/>
                      </a:cubicBezTo>
                      <a:cubicBezTo>
                        <a:pt x="0" y="8"/>
                        <a:pt x="13" y="5"/>
                        <a:pt x="19" y="5"/>
                      </a:cubicBezTo>
                      <a:cubicBezTo>
                        <a:pt x="32" y="5"/>
                        <a:pt x="32" y="5"/>
                        <a:pt x="32" y="5"/>
                      </a:cubicBezTo>
                      <a:cubicBezTo>
                        <a:pt x="32" y="5"/>
                        <a:pt x="34" y="4"/>
                        <a:pt x="35" y="3"/>
                      </a:cubicBezTo>
                      <a:cubicBezTo>
                        <a:pt x="35" y="2"/>
                        <a:pt x="36" y="1"/>
                        <a:pt x="38" y="0"/>
                      </a:cubicBezTo>
                      <a:cubicBezTo>
                        <a:pt x="39" y="1"/>
                        <a:pt x="41" y="2"/>
                        <a:pt x="41" y="4"/>
                      </a:cubicBezTo>
                      <a:cubicBezTo>
                        <a:pt x="40" y="8"/>
                        <a:pt x="36" y="10"/>
                        <a:pt x="33" y="11"/>
                      </a:cubicBezTo>
                      <a:cubicBezTo>
                        <a:pt x="19" y="11"/>
                        <a:pt x="19" y="11"/>
                        <a:pt x="19" y="11"/>
                      </a:cubicBezTo>
                      <a:cubicBezTo>
                        <a:pt x="18" y="11"/>
                        <a:pt x="6" y="11"/>
                        <a:pt x="6" y="22"/>
                      </a:cubicBezTo>
                      <a:cubicBezTo>
                        <a:pt x="6" y="54"/>
                        <a:pt x="6" y="54"/>
                        <a:pt x="6" y="54"/>
                      </a:cubicBezTo>
                      <a:cubicBezTo>
                        <a:pt x="6" y="56"/>
                        <a:pt x="5" y="57"/>
                        <a:pt x="3" y="57"/>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3" name="Freeform 17">
                  <a:extLst>
                    <a:ext uri="{FF2B5EF4-FFF2-40B4-BE49-F238E27FC236}">
                      <a16:creationId xmlns:a16="http://schemas.microsoft.com/office/drawing/2014/main" id="{DED285F1-BF0C-4AA1-8A82-23BAABB8AE64}"/>
                    </a:ext>
                  </a:extLst>
                </p:cNvPr>
                <p:cNvSpPr>
                  <a:spLocks/>
                </p:cNvSpPr>
                <p:nvPr/>
              </p:nvSpPr>
              <p:spPr bwMode="auto">
                <a:xfrm>
                  <a:off x="9165" y="3071"/>
                  <a:ext cx="13" cy="45"/>
                </a:xfrm>
                <a:custGeom>
                  <a:avLst/>
                  <a:gdLst>
                    <a:gd name="T0" fmla="*/ 3 w 6"/>
                    <a:gd name="T1" fmla="*/ 21 h 21"/>
                    <a:gd name="T2" fmla="*/ 0 w 6"/>
                    <a:gd name="T3" fmla="*/ 18 h 21"/>
                    <a:gd name="T4" fmla="*/ 0 w 6"/>
                    <a:gd name="T5" fmla="*/ 3 h 21"/>
                    <a:gd name="T6" fmla="*/ 3 w 6"/>
                    <a:gd name="T7" fmla="*/ 0 h 21"/>
                    <a:gd name="T8" fmla="*/ 6 w 6"/>
                    <a:gd name="T9" fmla="*/ 3 h 21"/>
                    <a:gd name="T10" fmla="*/ 6 w 6"/>
                    <a:gd name="T11" fmla="*/ 18 h 21"/>
                    <a:gd name="T12" fmla="*/ 3 w 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3" y="21"/>
                      </a:moveTo>
                      <a:cubicBezTo>
                        <a:pt x="1" y="21"/>
                        <a:pt x="0" y="20"/>
                        <a:pt x="0" y="18"/>
                      </a:cubicBezTo>
                      <a:cubicBezTo>
                        <a:pt x="0" y="3"/>
                        <a:pt x="0" y="3"/>
                        <a:pt x="0" y="3"/>
                      </a:cubicBezTo>
                      <a:cubicBezTo>
                        <a:pt x="0" y="2"/>
                        <a:pt x="1" y="0"/>
                        <a:pt x="3" y="0"/>
                      </a:cubicBezTo>
                      <a:cubicBezTo>
                        <a:pt x="4" y="0"/>
                        <a:pt x="6" y="2"/>
                        <a:pt x="6" y="3"/>
                      </a:cubicBezTo>
                      <a:cubicBezTo>
                        <a:pt x="6" y="18"/>
                        <a:pt x="6" y="18"/>
                        <a:pt x="6" y="18"/>
                      </a:cubicBezTo>
                      <a:cubicBezTo>
                        <a:pt x="6" y="20"/>
                        <a:pt x="4" y="21"/>
                        <a:pt x="3" y="21"/>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4" name="Freeform 18">
                  <a:extLst>
                    <a:ext uri="{FF2B5EF4-FFF2-40B4-BE49-F238E27FC236}">
                      <a16:creationId xmlns:a16="http://schemas.microsoft.com/office/drawing/2014/main" id="{2EEC6202-5866-4C4F-94B1-C4CB5F1BADB5}"/>
                    </a:ext>
                  </a:extLst>
                </p:cNvPr>
                <p:cNvSpPr>
                  <a:spLocks/>
                </p:cNvSpPr>
                <p:nvPr/>
              </p:nvSpPr>
              <p:spPr bwMode="auto">
                <a:xfrm>
                  <a:off x="9131" y="2997"/>
                  <a:ext cx="82" cy="121"/>
                </a:xfrm>
                <a:custGeom>
                  <a:avLst/>
                  <a:gdLst>
                    <a:gd name="T0" fmla="*/ 36 w 39"/>
                    <a:gd name="T1" fmla="*/ 57 h 57"/>
                    <a:gd name="T2" fmla="*/ 33 w 39"/>
                    <a:gd name="T3" fmla="*/ 54 h 57"/>
                    <a:gd name="T4" fmla="*/ 33 w 39"/>
                    <a:gd name="T5" fmla="*/ 22 h 57"/>
                    <a:gd name="T6" fmla="*/ 20 w 39"/>
                    <a:gd name="T7" fmla="*/ 11 h 57"/>
                    <a:gd name="T8" fmla="*/ 7 w 39"/>
                    <a:gd name="T9" fmla="*/ 11 h 57"/>
                    <a:gd name="T10" fmla="*/ 2 w 39"/>
                    <a:gd name="T11" fmla="*/ 9 h 57"/>
                    <a:gd name="T12" fmla="*/ 0 w 39"/>
                    <a:gd name="T13" fmla="*/ 4 h 57"/>
                    <a:gd name="T14" fmla="*/ 3 w 39"/>
                    <a:gd name="T15" fmla="*/ 0 h 57"/>
                    <a:gd name="T16" fmla="*/ 3 w 39"/>
                    <a:gd name="T17" fmla="*/ 0 h 57"/>
                    <a:gd name="T18" fmla="*/ 6 w 39"/>
                    <a:gd name="T19" fmla="*/ 3 h 57"/>
                    <a:gd name="T20" fmla="*/ 6 w 39"/>
                    <a:gd name="T21" fmla="*/ 5 h 57"/>
                    <a:gd name="T22" fmla="*/ 6 w 39"/>
                    <a:gd name="T23" fmla="*/ 5 h 57"/>
                    <a:gd name="T24" fmla="*/ 6 w 39"/>
                    <a:gd name="T25" fmla="*/ 5 h 57"/>
                    <a:gd name="T26" fmla="*/ 20 w 39"/>
                    <a:gd name="T27" fmla="*/ 5 h 57"/>
                    <a:gd name="T28" fmla="*/ 39 w 39"/>
                    <a:gd name="T29" fmla="*/ 22 h 57"/>
                    <a:gd name="T30" fmla="*/ 39 w 39"/>
                    <a:gd name="T31" fmla="*/ 54 h 57"/>
                    <a:gd name="T32" fmla="*/ 36 w 39"/>
                    <a:gd name="T3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7">
                      <a:moveTo>
                        <a:pt x="36" y="57"/>
                      </a:moveTo>
                      <a:cubicBezTo>
                        <a:pt x="34" y="57"/>
                        <a:pt x="33" y="55"/>
                        <a:pt x="33" y="54"/>
                      </a:cubicBezTo>
                      <a:cubicBezTo>
                        <a:pt x="33" y="22"/>
                        <a:pt x="33" y="22"/>
                        <a:pt x="33" y="22"/>
                      </a:cubicBezTo>
                      <a:cubicBezTo>
                        <a:pt x="33" y="11"/>
                        <a:pt x="21" y="11"/>
                        <a:pt x="20" y="11"/>
                      </a:cubicBezTo>
                      <a:cubicBezTo>
                        <a:pt x="7" y="11"/>
                        <a:pt x="7" y="11"/>
                        <a:pt x="7" y="11"/>
                      </a:cubicBezTo>
                      <a:cubicBezTo>
                        <a:pt x="6" y="11"/>
                        <a:pt x="4" y="11"/>
                        <a:pt x="2" y="9"/>
                      </a:cubicBezTo>
                      <a:cubicBezTo>
                        <a:pt x="1" y="8"/>
                        <a:pt x="0" y="6"/>
                        <a:pt x="0" y="4"/>
                      </a:cubicBezTo>
                      <a:cubicBezTo>
                        <a:pt x="0" y="2"/>
                        <a:pt x="1" y="1"/>
                        <a:pt x="3" y="0"/>
                      </a:cubicBezTo>
                      <a:cubicBezTo>
                        <a:pt x="3" y="0"/>
                        <a:pt x="3" y="0"/>
                        <a:pt x="3" y="0"/>
                      </a:cubicBezTo>
                      <a:cubicBezTo>
                        <a:pt x="4" y="0"/>
                        <a:pt x="6" y="2"/>
                        <a:pt x="6" y="3"/>
                      </a:cubicBezTo>
                      <a:cubicBezTo>
                        <a:pt x="6" y="4"/>
                        <a:pt x="6" y="4"/>
                        <a:pt x="6" y="5"/>
                      </a:cubicBezTo>
                      <a:cubicBezTo>
                        <a:pt x="6" y="5"/>
                        <a:pt x="6" y="5"/>
                        <a:pt x="6" y="5"/>
                      </a:cubicBezTo>
                      <a:cubicBezTo>
                        <a:pt x="6" y="5"/>
                        <a:pt x="6" y="5"/>
                        <a:pt x="6" y="5"/>
                      </a:cubicBezTo>
                      <a:cubicBezTo>
                        <a:pt x="20" y="5"/>
                        <a:pt x="20" y="5"/>
                        <a:pt x="20" y="5"/>
                      </a:cubicBezTo>
                      <a:cubicBezTo>
                        <a:pt x="26" y="5"/>
                        <a:pt x="39" y="8"/>
                        <a:pt x="39" y="22"/>
                      </a:cubicBezTo>
                      <a:cubicBezTo>
                        <a:pt x="39" y="54"/>
                        <a:pt x="39" y="54"/>
                        <a:pt x="39" y="54"/>
                      </a:cubicBezTo>
                      <a:cubicBezTo>
                        <a:pt x="39" y="55"/>
                        <a:pt x="38" y="57"/>
                        <a:pt x="36" y="57"/>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5" name="Freeform 19">
                  <a:extLst>
                    <a:ext uri="{FF2B5EF4-FFF2-40B4-BE49-F238E27FC236}">
                      <a16:creationId xmlns:a16="http://schemas.microsoft.com/office/drawing/2014/main" id="{416FC614-2A56-464A-9144-009F4105C0BF}"/>
                    </a:ext>
                  </a:extLst>
                </p:cNvPr>
                <p:cNvSpPr>
                  <a:spLocks noEditPoints="1"/>
                </p:cNvSpPr>
                <p:nvPr/>
              </p:nvSpPr>
              <p:spPr bwMode="auto">
                <a:xfrm>
                  <a:off x="9057" y="2868"/>
                  <a:ext cx="110" cy="123"/>
                </a:xfrm>
                <a:custGeom>
                  <a:avLst/>
                  <a:gdLst>
                    <a:gd name="T0" fmla="*/ 26 w 52"/>
                    <a:gd name="T1" fmla="*/ 58 h 58"/>
                    <a:gd name="T2" fmla="*/ 0 w 52"/>
                    <a:gd name="T3" fmla="*/ 29 h 58"/>
                    <a:gd name="T4" fmla="*/ 26 w 52"/>
                    <a:gd name="T5" fmla="*/ 0 h 58"/>
                    <a:gd name="T6" fmla="*/ 52 w 52"/>
                    <a:gd name="T7" fmla="*/ 29 h 58"/>
                    <a:gd name="T8" fmla="*/ 26 w 52"/>
                    <a:gd name="T9" fmla="*/ 58 h 58"/>
                    <a:gd name="T10" fmla="*/ 26 w 52"/>
                    <a:gd name="T11" fmla="*/ 6 h 58"/>
                    <a:gd name="T12" fmla="*/ 6 w 52"/>
                    <a:gd name="T13" fmla="*/ 29 h 58"/>
                    <a:gd name="T14" fmla="*/ 26 w 52"/>
                    <a:gd name="T15" fmla="*/ 52 h 58"/>
                    <a:gd name="T16" fmla="*/ 46 w 52"/>
                    <a:gd name="T17" fmla="*/ 29 h 58"/>
                    <a:gd name="T18" fmla="*/ 26 w 52"/>
                    <a:gd name="T19"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26" y="58"/>
                      </a:moveTo>
                      <a:cubicBezTo>
                        <a:pt x="12" y="58"/>
                        <a:pt x="0" y="45"/>
                        <a:pt x="0" y="29"/>
                      </a:cubicBezTo>
                      <a:cubicBezTo>
                        <a:pt x="0" y="13"/>
                        <a:pt x="12" y="0"/>
                        <a:pt x="26" y="0"/>
                      </a:cubicBezTo>
                      <a:cubicBezTo>
                        <a:pt x="40" y="0"/>
                        <a:pt x="52" y="13"/>
                        <a:pt x="52" y="29"/>
                      </a:cubicBezTo>
                      <a:cubicBezTo>
                        <a:pt x="52" y="45"/>
                        <a:pt x="40" y="58"/>
                        <a:pt x="26" y="58"/>
                      </a:cubicBezTo>
                      <a:close/>
                      <a:moveTo>
                        <a:pt x="26" y="6"/>
                      </a:moveTo>
                      <a:cubicBezTo>
                        <a:pt x="15" y="6"/>
                        <a:pt x="6" y="16"/>
                        <a:pt x="6" y="29"/>
                      </a:cubicBezTo>
                      <a:cubicBezTo>
                        <a:pt x="6" y="41"/>
                        <a:pt x="15" y="52"/>
                        <a:pt x="26" y="52"/>
                      </a:cubicBezTo>
                      <a:cubicBezTo>
                        <a:pt x="37" y="52"/>
                        <a:pt x="46" y="41"/>
                        <a:pt x="46" y="29"/>
                      </a:cubicBezTo>
                      <a:cubicBezTo>
                        <a:pt x="46" y="16"/>
                        <a:pt x="37" y="6"/>
                        <a:pt x="26" y="6"/>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26" name="Freeform 20">
                  <a:extLst>
                    <a:ext uri="{FF2B5EF4-FFF2-40B4-BE49-F238E27FC236}">
                      <a16:creationId xmlns:a16="http://schemas.microsoft.com/office/drawing/2014/main" id="{55F39FB8-C6E5-49A4-813D-15A1A34EBC05}"/>
                    </a:ext>
                  </a:extLst>
                </p:cNvPr>
                <p:cNvSpPr>
                  <a:spLocks/>
                </p:cNvSpPr>
                <p:nvPr/>
              </p:nvSpPr>
              <p:spPr bwMode="auto">
                <a:xfrm>
                  <a:off x="8741" y="2663"/>
                  <a:ext cx="696" cy="451"/>
                </a:xfrm>
                <a:custGeom>
                  <a:avLst/>
                  <a:gdLst>
                    <a:gd name="T0" fmla="*/ 43 w 330"/>
                    <a:gd name="T1" fmla="*/ 213 h 213"/>
                    <a:gd name="T2" fmla="*/ 42 w 330"/>
                    <a:gd name="T3" fmla="*/ 213 h 213"/>
                    <a:gd name="T4" fmla="*/ 0 w 330"/>
                    <a:gd name="T5" fmla="*/ 150 h 213"/>
                    <a:gd name="T6" fmla="*/ 38 w 330"/>
                    <a:gd name="T7" fmla="*/ 88 h 213"/>
                    <a:gd name="T8" fmla="*/ 106 w 330"/>
                    <a:gd name="T9" fmla="*/ 22 h 213"/>
                    <a:gd name="T10" fmla="*/ 148 w 330"/>
                    <a:gd name="T11" fmla="*/ 36 h 213"/>
                    <a:gd name="T12" fmla="*/ 211 w 330"/>
                    <a:gd name="T13" fmla="*/ 0 h 213"/>
                    <a:gd name="T14" fmla="*/ 284 w 330"/>
                    <a:gd name="T15" fmla="*/ 73 h 213"/>
                    <a:gd name="T16" fmla="*/ 278 w 330"/>
                    <a:gd name="T17" fmla="*/ 103 h 213"/>
                    <a:gd name="T18" fmla="*/ 330 w 330"/>
                    <a:gd name="T19" fmla="*/ 160 h 213"/>
                    <a:gd name="T20" fmla="*/ 300 w 330"/>
                    <a:gd name="T21" fmla="*/ 211 h 213"/>
                    <a:gd name="T22" fmla="*/ 296 w 330"/>
                    <a:gd name="T23" fmla="*/ 209 h 213"/>
                    <a:gd name="T24" fmla="*/ 297 w 330"/>
                    <a:gd name="T25" fmla="*/ 205 h 213"/>
                    <a:gd name="T26" fmla="*/ 324 w 330"/>
                    <a:gd name="T27" fmla="*/ 160 h 213"/>
                    <a:gd name="T28" fmla="*/ 273 w 330"/>
                    <a:gd name="T29" fmla="*/ 108 h 213"/>
                    <a:gd name="T30" fmla="*/ 271 w 330"/>
                    <a:gd name="T31" fmla="*/ 107 h 213"/>
                    <a:gd name="T32" fmla="*/ 271 w 330"/>
                    <a:gd name="T33" fmla="*/ 104 h 213"/>
                    <a:gd name="T34" fmla="*/ 278 w 330"/>
                    <a:gd name="T35" fmla="*/ 73 h 213"/>
                    <a:gd name="T36" fmla="*/ 211 w 330"/>
                    <a:gd name="T37" fmla="*/ 6 h 213"/>
                    <a:gd name="T38" fmla="*/ 151 w 330"/>
                    <a:gd name="T39" fmla="*/ 42 h 213"/>
                    <a:gd name="T40" fmla="*/ 149 w 330"/>
                    <a:gd name="T41" fmla="*/ 43 h 213"/>
                    <a:gd name="T42" fmla="*/ 147 w 330"/>
                    <a:gd name="T43" fmla="*/ 43 h 213"/>
                    <a:gd name="T44" fmla="*/ 106 w 330"/>
                    <a:gd name="T45" fmla="*/ 28 h 213"/>
                    <a:gd name="T46" fmla="*/ 44 w 330"/>
                    <a:gd name="T47" fmla="*/ 90 h 213"/>
                    <a:gd name="T48" fmla="*/ 42 w 330"/>
                    <a:gd name="T49" fmla="*/ 93 h 213"/>
                    <a:gd name="T50" fmla="*/ 6 w 330"/>
                    <a:gd name="T51" fmla="*/ 150 h 213"/>
                    <a:gd name="T52" fmla="*/ 44 w 330"/>
                    <a:gd name="T53" fmla="*/ 207 h 213"/>
                    <a:gd name="T54" fmla="*/ 46 w 330"/>
                    <a:gd name="T55" fmla="*/ 211 h 213"/>
                    <a:gd name="T56" fmla="*/ 43 w 330"/>
                    <a:gd name="T5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0" h="213">
                      <a:moveTo>
                        <a:pt x="43" y="213"/>
                      </a:moveTo>
                      <a:cubicBezTo>
                        <a:pt x="43" y="213"/>
                        <a:pt x="42" y="213"/>
                        <a:pt x="42" y="213"/>
                      </a:cubicBezTo>
                      <a:cubicBezTo>
                        <a:pt x="16" y="202"/>
                        <a:pt x="0" y="177"/>
                        <a:pt x="0" y="150"/>
                      </a:cubicBezTo>
                      <a:cubicBezTo>
                        <a:pt x="0" y="124"/>
                        <a:pt x="15" y="100"/>
                        <a:pt x="38" y="88"/>
                      </a:cubicBezTo>
                      <a:cubicBezTo>
                        <a:pt x="39" y="52"/>
                        <a:pt x="69" y="22"/>
                        <a:pt x="106" y="22"/>
                      </a:cubicBezTo>
                      <a:cubicBezTo>
                        <a:pt x="121" y="22"/>
                        <a:pt x="136" y="27"/>
                        <a:pt x="148" y="36"/>
                      </a:cubicBezTo>
                      <a:cubicBezTo>
                        <a:pt x="161" y="14"/>
                        <a:pt x="185" y="0"/>
                        <a:pt x="211" y="0"/>
                      </a:cubicBezTo>
                      <a:cubicBezTo>
                        <a:pt x="251" y="0"/>
                        <a:pt x="284" y="33"/>
                        <a:pt x="284" y="73"/>
                      </a:cubicBezTo>
                      <a:cubicBezTo>
                        <a:pt x="284" y="84"/>
                        <a:pt x="282" y="93"/>
                        <a:pt x="278" y="103"/>
                      </a:cubicBezTo>
                      <a:cubicBezTo>
                        <a:pt x="307" y="106"/>
                        <a:pt x="330" y="130"/>
                        <a:pt x="330" y="160"/>
                      </a:cubicBezTo>
                      <a:cubicBezTo>
                        <a:pt x="330" y="181"/>
                        <a:pt x="318" y="200"/>
                        <a:pt x="300" y="211"/>
                      </a:cubicBezTo>
                      <a:cubicBezTo>
                        <a:pt x="299" y="211"/>
                        <a:pt x="297" y="211"/>
                        <a:pt x="296" y="209"/>
                      </a:cubicBezTo>
                      <a:cubicBezTo>
                        <a:pt x="295" y="208"/>
                        <a:pt x="296" y="206"/>
                        <a:pt x="297" y="205"/>
                      </a:cubicBezTo>
                      <a:cubicBezTo>
                        <a:pt x="314" y="196"/>
                        <a:pt x="324" y="179"/>
                        <a:pt x="324" y="160"/>
                      </a:cubicBezTo>
                      <a:cubicBezTo>
                        <a:pt x="324" y="132"/>
                        <a:pt x="302" y="109"/>
                        <a:pt x="273" y="108"/>
                      </a:cubicBezTo>
                      <a:cubicBezTo>
                        <a:pt x="272" y="108"/>
                        <a:pt x="272" y="108"/>
                        <a:pt x="271" y="107"/>
                      </a:cubicBezTo>
                      <a:cubicBezTo>
                        <a:pt x="270" y="106"/>
                        <a:pt x="270" y="105"/>
                        <a:pt x="271" y="104"/>
                      </a:cubicBezTo>
                      <a:cubicBezTo>
                        <a:pt x="276" y="94"/>
                        <a:pt x="278" y="84"/>
                        <a:pt x="278" y="73"/>
                      </a:cubicBezTo>
                      <a:cubicBezTo>
                        <a:pt x="278" y="36"/>
                        <a:pt x="248" y="6"/>
                        <a:pt x="211" y="6"/>
                      </a:cubicBezTo>
                      <a:cubicBezTo>
                        <a:pt x="186" y="6"/>
                        <a:pt x="163" y="20"/>
                        <a:pt x="151" y="42"/>
                      </a:cubicBezTo>
                      <a:cubicBezTo>
                        <a:pt x="151" y="43"/>
                        <a:pt x="150" y="43"/>
                        <a:pt x="149" y="43"/>
                      </a:cubicBezTo>
                      <a:cubicBezTo>
                        <a:pt x="148" y="43"/>
                        <a:pt x="147" y="43"/>
                        <a:pt x="147" y="43"/>
                      </a:cubicBezTo>
                      <a:cubicBezTo>
                        <a:pt x="135" y="33"/>
                        <a:pt x="121" y="28"/>
                        <a:pt x="106" y="28"/>
                      </a:cubicBezTo>
                      <a:cubicBezTo>
                        <a:pt x="72" y="28"/>
                        <a:pt x="44" y="56"/>
                        <a:pt x="44" y="90"/>
                      </a:cubicBezTo>
                      <a:cubicBezTo>
                        <a:pt x="44" y="91"/>
                        <a:pt x="43" y="92"/>
                        <a:pt x="42" y="93"/>
                      </a:cubicBezTo>
                      <a:cubicBezTo>
                        <a:pt x="20" y="103"/>
                        <a:pt x="6" y="125"/>
                        <a:pt x="6" y="150"/>
                      </a:cubicBezTo>
                      <a:cubicBezTo>
                        <a:pt x="6" y="175"/>
                        <a:pt x="21" y="198"/>
                        <a:pt x="44" y="207"/>
                      </a:cubicBezTo>
                      <a:cubicBezTo>
                        <a:pt x="46" y="208"/>
                        <a:pt x="46" y="210"/>
                        <a:pt x="46" y="211"/>
                      </a:cubicBezTo>
                      <a:cubicBezTo>
                        <a:pt x="45" y="212"/>
                        <a:pt x="44" y="213"/>
                        <a:pt x="43" y="213"/>
                      </a:cubicBezTo>
                      <a:close/>
                    </a:path>
                  </a:pathLst>
                </a:custGeom>
                <a:grpFill/>
                <a:ln w="3175">
                  <a:noFill/>
                  <a:round/>
                  <a:headEnd/>
                  <a:tailEnd/>
                </a:ln>
              </p:spPr>
              <p:txBody>
                <a:bodyPr vert="horz" wrap="square" lIns="54128" tIns="27064" rIns="54128" bIns="27064"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298" name="Group 297">
                <a:extLst>
                  <a:ext uri="{FF2B5EF4-FFF2-40B4-BE49-F238E27FC236}">
                    <a16:creationId xmlns:a16="http://schemas.microsoft.com/office/drawing/2014/main" id="{3D83EDFA-AAC0-41DD-96E2-5D8FF73E44F8}"/>
                  </a:ext>
                </a:extLst>
              </p:cNvPr>
              <p:cNvGrpSpPr/>
              <p:nvPr/>
            </p:nvGrpSpPr>
            <p:grpSpPr>
              <a:xfrm>
                <a:off x="19180263" y="2904673"/>
                <a:ext cx="591556" cy="360200"/>
                <a:chOff x="13914641" y="1968574"/>
                <a:chExt cx="591556" cy="360200"/>
              </a:xfrm>
            </p:grpSpPr>
            <p:sp>
              <p:nvSpPr>
                <p:cNvPr id="308" name="Freeform: Shape 307">
                  <a:extLst>
                    <a:ext uri="{FF2B5EF4-FFF2-40B4-BE49-F238E27FC236}">
                      <a16:creationId xmlns:a16="http://schemas.microsoft.com/office/drawing/2014/main" id="{4410535B-38C3-48AF-8FE3-6004B308953B}"/>
                    </a:ext>
                  </a:extLst>
                </p:cNvPr>
                <p:cNvSpPr>
                  <a:spLocks noChangeArrowheads="1"/>
                </p:cNvSpPr>
                <p:nvPr/>
              </p:nvSpPr>
              <p:spPr bwMode="auto">
                <a:xfrm>
                  <a:off x="14185553" y="1968574"/>
                  <a:ext cx="320644" cy="174258"/>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366286 w 591555"/>
                    <a:gd name="connsiteY10" fmla="*/ 360199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10" fmla="*/ 402721 w 591555"/>
                    <a:gd name="connsiteY10" fmla="*/ 214453 h 360199"/>
                    <a:gd name="connsiteX11" fmla="*/ 366286 w 591555"/>
                    <a:gd name="connsiteY11" fmla="*/ 360199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11" fmla="*/ 223086 w 591555"/>
                    <a:gd name="connsiteY11" fmla="*/ 230945 h 360199"/>
                    <a:gd name="connsiteX0" fmla="*/ 131646 w 591555"/>
                    <a:gd name="connsiteY0" fmla="*/ 139505 h 360199"/>
                    <a:gd name="connsiteX1" fmla="*/ 270911 w 591555"/>
                    <a:gd name="connsiteY1" fmla="*/ 85143 h 360199"/>
                    <a:gd name="connsiteX2" fmla="*/ 418077 w 591555"/>
                    <a:gd name="connsiteY2" fmla="*/ 0 h 360199"/>
                    <a:gd name="connsiteX3" fmla="*/ 578719 w 591555"/>
                    <a:gd name="connsiteY3" fmla="*/ 109487 h 360199"/>
                    <a:gd name="connsiteX4" fmla="*/ 591555 w 591555"/>
                    <a:gd name="connsiteY4" fmla="*/ 174258 h 360199"/>
                    <a:gd name="connsiteX5" fmla="*/ 402721 w 591555"/>
                    <a:gd name="connsiteY5" fmla="*/ 214453 h 360199"/>
                    <a:gd name="connsiteX6" fmla="*/ 366286 w 591555"/>
                    <a:gd name="connsiteY6" fmla="*/ 360199 h 360199"/>
                    <a:gd name="connsiteX7" fmla="*/ 342463 w 591555"/>
                    <a:gd name="connsiteY7" fmla="*/ 360199 h 360199"/>
                    <a:gd name="connsiteX8" fmla="*/ 108364 w 591555"/>
                    <a:gd name="connsiteY8" fmla="*/ 360199 h 360199"/>
                    <a:gd name="connsiteX9" fmla="*/ 0 w 591555"/>
                    <a:gd name="connsiteY9" fmla="*/ 247946 h 360199"/>
                    <a:gd name="connsiteX10" fmla="*/ 108364 w 591555"/>
                    <a:gd name="connsiteY10"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9" fmla="*/ 108364 w 591555"/>
                    <a:gd name="connsiteY9" fmla="*/ 135410 h 360199"/>
                    <a:gd name="connsiteX0" fmla="*/ 270911 w 591555"/>
                    <a:gd name="connsiteY0" fmla="*/ 85143 h 360199"/>
                    <a:gd name="connsiteX1" fmla="*/ 418077 w 591555"/>
                    <a:gd name="connsiteY1" fmla="*/ 0 h 360199"/>
                    <a:gd name="connsiteX2" fmla="*/ 578719 w 591555"/>
                    <a:gd name="connsiteY2" fmla="*/ 109487 h 360199"/>
                    <a:gd name="connsiteX3" fmla="*/ 591555 w 591555"/>
                    <a:gd name="connsiteY3" fmla="*/ 174258 h 360199"/>
                    <a:gd name="connsiteX4" fmla="*/ 402721 w 591555"/>
                    <a:gd name="connsiteY4" fmla="*/ 214453 h 360199"/>
                    <a:gd name="connsiteX5" fmla="*/ 366286 w 591555"/>
                    <a:gd name="connsiteY5" fmla="*/ 360199 h 360199"/>
                    <a:gd name="connsiteX6" fmla="*/ 342463 w 591555"/>
                    <a:gd name="connsiteY6" fmla="*/ 360199 h 360199"/>
                    <a:gd name="connsiteX7" fmla="*/ 108364 w 591555"/>
                    <a:gd name="connsiteY7" fmla="*/ 360199 h 360199"/>
                    <a:gd name="connsiteX8" fmla="*/ 0 w 591555"/>
                    <a:gd name="connsiteY8" fmla="*/ 247946 h 360199"/>
                    <a:gd name="connsiteX0" fmla="*/ 162547 w 483191"/>
                    <a:gd name="connsiteY0" fmla="*/ 85143 h 360199"/>
                    <a:gd name="connsiteX1" fmla="*/ 309713 w 483191"/>
                    <a:gd name="connsiteY1" fmla="*/ 0 h 360199"/>
                    <a:gd name="connsiteX2" fmla="*/ 470355 w 483191"/>
                    <a:gd name="connsiteY2" fmla="*/ 109487 h 360199"/>
                    <a:gd name="connsiteX3" fmla="*/ 483191 w 483191"/>
                    <a:gd name="connsiteY3" fmla="*/ 174258 h 360199"/>
                    <a:gd name="connsiteX4" fmla="*/ 294357 w 483191"/>
                    <a:gd name="connsiteY4" fmla="*/ 214453 h 360199"/>
                    <a:gd name="connsiteX5" fmla="*/ 257922 w 483191"/>
                    <a:gd name="connsiteY5" fmla="*/ 360199 h 360199"/>
                    <a:gd name="connsiteX6" fmla="*/ 234099 w 483191"/>
                    <a:gd name="connsiteY6" fmla="*/ 360199 h 360199"/>
                    <a:gd name="connsiteX7" fmla="*/ 0 w 483191"/>
                    <a:gd name="connsiteY7"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6" fmla="*/ 71552 w 320644"/>
                    <a:gd name="connsiteY6" fmla="*/ 360199 h 360199"/>
                    <a:gd name="connsiteX0" fmla="*/ 0 w 320644"/>
                    <a:gd name="connsiteY0" fmla="*/ 85143 h 360199"/>
                    <a:gd name="connsiteX1" fmla="*/ 147166 w 320644"/>
                    <a:gd name="connsiteY1" fmla="*/ 0 h 360199"/>
                    <a:gd name="connsiteX2" fmla="*/ 307808 w 320644"/>
                    <a:gd name="connsiteY2" fmla="*/ 109487 h 360199"/>
                    <a:gd name="connsiteX3" fmla="*/ 320644 w 320644"/>
                    <a:gd name="connsiteY3" fmla="*/ 174258 h 360199"/>
                    <a:gd name="connsiteX4" fmla="*/ 131810 w 320644"/>
                    <a:gd name="connsiteY4" fmla="*/ 214453 h 360199"/>
                    <a:gd name="connsiteX5" fmla="*/ 95375 w 320644"/>
                    <a:gd name="connsiteY5" fmla="*/ 360199 h 360199"/>
                    <a:gd name="connsiteX0" fmla="*/ 0 w 320644"/>
                    <a:gd name="connsiteY0" fmla="*/ 85143 h 214453"/>
                    <a:gd name="connsiteX1" fmla="*/ 147166 w 320644"/>
                    <a:gd name="connsiteY1" fmla="*/ 0 h 214453"/>
                    <a:gd name="connsiteX2" fmla="*/ 307808 w 320644"/>
                    <a:gd name="connsiteY2" fmla="*/ 109487 h 214453"/>
                    <a:gd name="connsiteX3" fmla="*/ 320644 w 320644"/>
                    <a:gd name="connsiteY3" fmla="*/ 174258 h 214453"/>
                    <a:gd name="connsiteX4" fmla="*/ 131810 w 320644"/>
                    <a:gd name="connsiteY4" fmla="*/ 214453 h 214453"/>
                    <a:gd name="connsiteX0" fmla="*/ 0 w 320644"/>
                    <a:gd name="connsiteY0" fmla="*/ 85143 h 174258"/>
                    <a:gd name="connsiteX1" fmla="*/ 147166 w 320644"/>
                    <a:gd name="connsiteY1" fmla="*/ 0 h 174258"/>
                    <a:gd name="connsiteX2" fmla="*/ 307808 w 320644"/>
                    <a:gd name="connsiteY2" fmla="*/ 109487 h 174258"/>
                    <a:gd name="connsiteX3" fmla="*/ 320644 w 320644"/>
                    <a:gd name="connsiteY3" fmla="*/ 174258 h 174258"/>
                  </a:gdLst>
                  <a:ahLst/>
                  <a:cxnLst>
                    <a:cxn ang="0">
                      <a:pos x="connsiteX0" y="connsiteY0"/>
                    </a:cxn>
                    <a:cxn ang="0">
                      <a:pos x="connsiteX1" y="connsiteY1"/>
                    </a:cxn>
                    <a:cxn ang="0">
                      <a:pos x="connsiteX2" y="connsiteY2"/>
                    </a:cxn>
                    <a:cxn ang="0">
                      <a:pos x="connsiteX3" y="connsiteY3"/>
                    </a:cxn>
                  </a:cxnLst>
                  <a:rect l="l" t="t" r="r" b="b"/>
                  <a:pathLst>
                    <a:path w="320644" h="174258">
                      <a:moveTo>
                        <a:pt x="0" y="85143"/>
                      </a:moveTo>
                      <a:cubicBezTo>
                        <a:pt x="27232" y="30923"/>
                        <a:pt x="89174" y="0"/>
                        <a:pt x="147166" y="0"/>
                      </a:cubicBezTo>
                      <a:cubicBezTo>
                        <a:pt x="219762" y="0"/>
                        <a:pt x="281484" y="45749"/>
                        <a:pt x="307808" y="109487"/>
                      </a:cubicBezTo>
                      <a:lnTo>
                        <a:pt x="320644" y="174258"/>
                      </a:ln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09" name="Freeform 14">
                  <a:extLst>
                    <a:ext uri="{FF2B5EF4-FFF2-40B4-BE49-F238E27FC236}">
                      <a16:creationId xmlns:a16="http://schemas.microsoft.com/office/drawing/2014/main" id="{BF2E94B1-19B1-4E71-A6A6-C168F4E040E0}"/>
                    </a:ext>
                  </a:extLst>
                </p:cNvPr>
                <p:cNvSpPr>
                  <a:spLocks noChangeArrowheads="1"/>
                </p:cNvSpPr>
                <p:nvPr/>
              </p:nvSpPr>
              <p:spPr bwMode="auto">
                <a:xfrm>
                  <a:off x="14034754" y="2026452"/>
                  <a:ext cx="166789" cy="116379"/>
                </a:xfrm>
                <a:custGeom>
                  <a:avLst/>
                  <a:gdLst>
                    <a:gd name="T0" fmla="*/ 0 w 1180"/>
                    <a:gd name="T1" fmla="*/ 823 h 824"/>
                    <a:gd name="T2" fmla="*/ 0 w 1180"/>
                    <a:gd name="T3" fmla="*/ 823 h 824"/>
                    <a:gd name="T4" fmla="*/ 988 w 1180"/>
                    <a:gd name="T5" fmla="*/ 0 h 824"/>
                    <a:gd name="T6" fmla="*/ 1179 w 1180"/>
                    <a:gd name="T7" fmla="*/ 27 h 824"/>
                  </a:gdLst>
                  <a:ahLst/>
                  <a:cxnLst>
                    <a:cxn ang="0">
                      <a:pos x="T0" y="T1"/>
                    </a:cxn>
                    <a:cxn ang="0">
                      <a:pos x="T2" y="T3"/>
                    </a:cxn>
                    <a:cxn ang="0">
                      <a:pos x="T4" y="T5"/>
                    </a:cxn>
                    <a:cxn ang="0">
                      <a:pos x="T6" y="T7"/>
                    </a:cxn>
                  </a:cxnLst>
                  <a:rect l="0" t="0" r="r" b="b"/>
                  <a:pathLst>
                    <a:path w="1180" h="824">
                      <a:moveTo>
                        <a:pt x="0" y="823"/>
                      </a:moveTo>
                      <a:lnTo>
                        <a:pt x="0" y="823"/>
                      </a:lnTo>
                      <a:cubicBezTo>
                        <a:pt x="82" y="329"/>
                        <a:pt x="576" y="0"/>
                        <a:pt x="988" y="0"/>
                      </a:cubicBezTo>
                      <a:cubicBezTo>
                        <a:pt x="1042" y="0"/>
                        <a:pt x="1125" y="0"/>
                        <a:pt x="1179" y="27"/>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310" name="Freeform: Shape 309">
                  <a:extLst>
                    <a:ext uri="{FF2B5EF4-FFF2-40B4-BE49-F238E27FC236}">
                      <a16:creationId xmlns:a16="http://schemas.microsoft.com/office/drawing/2014/main" id="{52436B84-CE46-4432-9DD8-D022813F7D07}"/>
                    </a:ext>
                  </a:extLst>
                </p:cNvPr>
                <p:cNvSpPr>
                  <a:spLocks noChangeArrowheads="1"/>
                </p:cNvSpPr>
                <p:nvPr/>
              </p:nvSpPr>
              <p:spPr bwMode="auto">
                <a:xfrm>
                  <a:off x="13914641" y="2103985"/>
                  <a:ext cx="366286" cy="224789"/>
                </a:xfrm>
                <a:custGeom>
                  <a:avLst/>
                  <a:gdLst>
                    <a:gd name="connsiteX0" fmla="*/ 418077 w 591555"/>
                    <a:gd name="connsiteY0" fmla="*/ 0 h 360199"/>
                    <a:gd name="connsiteX1" fmla="*/ 578719 w 591555"/>
                    <a:gd name="connsiteY1" fmla="*/ 109487 h 360199"/>
                    <a:gd name="connsiteX2" fmla="*/ 591555 w 591555"/>
                    <a:gd name="connsiteY2" fmla="*/ 174258 h 360199"/>
                    <a:gd name="connsiteX3" fmla="*/ 366286 w 591555"/>
                    <a:gd name="connsiteY3" fmla="*/ 174258 h 360199"/>
                    <a:gd name="connsiteX4" fmla="*/ 366286 w 591555"/>
                    <a:gd name="connsiteY4" fmla="*/ 360199 h 360199"/>
                    <a:gd name="connsiteX5" fmla="*/ 342463 w 591555"/>
                    <a:gd name="connsiteY5" fmla="*/ 360199 h 360199"/>
                    <a:gd name="connsiteX6" fmla="*/ 108364 w 591555"/>
                    <a:gd name="connsiteY6" fmla="*/ 360199 h 360199"/>
                    <a:gd name="connsiteX7" fmla="*/ 0 w 591555"/>
                    <a:gd name="connsiteY7" fmla="*/ 247946 h 360199"/>
                    <a:gd name="connsiteX8" fmla="*/ 108364 w 591555"/>
                    <a:gd name="connsiteY8" fmla="*/ 135410 h 360199"/>
                    <a:gd name="connsiteX9" fmla="*/ 131646 w 591555"/>
                    <a:gd name="connsiteY9" fmla="*/ 139505 h 360199"/>
                    <a:gd name="connsiteX10" fmla="*/ 270911 w 591555"/>
                    <a:gd name="connsiteY10" fmla="*/ 85143 h 360199"/>
                    <a:gd name="connsiteX11" fmla="*/ 418077 w 591555"/>
                    <a:gd name="connsiteY11" fmla="*/ 0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11" fmla="*/ 457726 w 591555"/>
                    <a:gd name="connsiteY11" fmla="*/ 265698 h 360199"/>
                    <a:gd name="connsiteX0" fmla="*/ 366286 w 591555"/>
                    <a:gd name="connsiteY0" fmla="*/ 174258 h 360199"/>
                    <a:gd name="connsiteX1" fmla="*/ 366286 w 591555"/>
                    <a:gd name="connsiteY1" fmla="*/ 360199 h 360199"/>
                    <a:gd name="connsiteX2" fmla="*/ 342463 w 591555"/>
                    <a:gd name="connsiteY2" fmla="*/ 360199 h 360199"/>
                    <a:gd name="connsiteX3" fmla="*/ 108364 w 591555"/>
                    <a:gd name="connsiteY3" fmla="*/ 360199 h 360199"/>
                    <a:gd name="connsiteX4" fmla="*/ 0 w 591555"/>
                    <a:gd name="connsiteY4" fmla="*/ 247946 h 360199"/>
                    <a:gd name="connsiteX5" fmla="*/ 108364 w 591555"/>
                    <a:gd name="connsiteY5" fmla="*/ 135410 h 360199"/>
                    <a:gd name="connsiteX6" fmla="*/ 131646 w 591555"/>
                    <a:gd name="connsiteY6" fmla="*/ 139505 h 360199"/>
                    <a:gd name="connsiteX7" fmla="*/ 270911 w 591555"/>
                    <a:gd name="connsiteY7" fmla="*/ 85143 h 360199"/>
                    <a:gd name="connsiteX8" fmla="*/ 418077 w 591555"/>
                    <a:gd name="connsiteY8" fmla="*/ 0 h 360199"/>
                    <a:gd name="connsiteX9" fmla="*/ 578719 w 591555"/>
                    <a:gd name="connsiteY9" fmla="*/ 109487 h 360199"/>
                    <a:gd name="connsiteX10" fmla="*/ 591555 w 591555"/>
                    <a:gd name="connsiteY10" fmla="*/ 174258 h 360199"/>
                    <a:gd name="connsiteX0" fmla="*/ 366286 w 591555"/>
                    <a:gd name="connsiteY0" fmla="*/ 360199 h 360199"/>
                    <a:gd name="connsiteX1" fmla="*/ 342463 w 591555"/>
                    <a:gd name="connsiteY1" fmla="*/ 360199 h 360199"/>
                    <a:gd name="connsiteX2" fmla="*/ 108364 w 591555"/>
                    <a:gd name="connsiteY2" fmla="*/ 360199 h 360199"/>
                    <a:gd name="connsiteX3" fmla="*/ 0 w 591555"/>
                    <a:gd name="connsiteY3" fmla="*/ 247946 h 360199"/>
                    <a:gd name="connsiteX4" fmla="*/ 108364 w 591555"/>
                    <a:gd name="connsiteY4" fmla="*/ 135410 h 360199"/>
                    <a:gd name="connsiteX5" fmla="*/ 131646 w 591555"/>
                    <a:gd name="connsiteY5" fmla="*/ 139505 h 360199"/>
                    <a:gd name="connsiteX6" fmla="*/ 270911 w 591555"/>
                    <a:gd name="connsiteY6" fmla="*/ 85143 h 360199"/>
                    <a:gd name="connsiteX7" fmla="*/ 418077 w 591555"/>
                    <a:gd name="connsiteY7" fmla="*/ 0 h 360199"/>
                    <a:gd name="connsiteX8" fmla="*/ 578719 w 591555"/>
                    <a:gd name="connsiteY8" fmla="*/ 109487 h 360199"/>
                    <a:gd name="connsiteX9" fmla="*/ 591555 w 591555"/>
                    <a:gd name="connsiteY9" fmla="*/ 174258 h 360199"/>
                    <a:gd name="connsiteX0" fmla="*/ 366286 w 578719"/>
                    <a:gd name="connsiteY0" fmla="*/ 360199 h 360199"/>
                    <a:gd name="connsiteX1" fmla="*/ 342463 w 578719"/>
                    <a:gd name="connsiteY1" fmla="*/ 360199 h 360199"/>
                    <a:gd name="connsiteX2" fmla="*/ 108364 w 578719"/>
                    <a:gd name="connsiteY2" fmla="*/ 360199 h 360199"/>
                    <a:gd name="connsiteX3" fmla="*/ 0 w 578719"/>
                    <a:gd name="connsiteY3" fmla="*/ 247946 h 360199"/>
                    <a:gd name="connsiteX4" fmla="*/ 108364 w 578719"/>
                    <a:gd name="connsiteY4" fmla="*/ 135410 h 360199"/>
                    <a:gd name="connsiteX5" fmla="*/ 131646 w 578719"/>
                    <a:gd name="connsiteY5" fmla="*/ 139505 h 360199"/>
                    <a:gd name="connsiteX6" fmla="*/ 270911 w 578719"/>
                    <a:gd name="connsiteY6" fmla="*/ 85143 h 360199"/>
                    <a:gd name="connsiteX7" fmla="*/ 418077 w 578719"/>
                    <a:gd name="connsiteY7" fmla="*/ 0 h 360199"/>
                    <a:gd name="connsiteX8" fmla="*/ 578719 w 578719"/>
                    <a:gd name="connsiteY8" fmla="*/ 109487 h 360199"/>
                    <a:gd name="connsiteX0" fmla="*/ 366286 w 418077"/>
                    <a:gd name="connsiteY0" fmla="*/ 360199 h 360199"/>
                    <a:gd name="connsiteX1" fmla="*/ 342463 w 418077"/>
                    <a:gd name="connsiteY1" fmla="*/ 360199 h 360199"/>
                    <a:gd name="connsiteX2" fmla="*/ 108364 w 418077"/>
                    <a:gd name="connsiteY2" fmla="*/ 360199 h 360199"/>
                    <a:gd name="connsiteX3" fmla="*/ 0 w 418077"/>
                    <a:gd name="connsiteY3" fmla="*/ 247946 h 360199"/>
                    <a:gd name="connsiteX4" fmla="*/ 108364 w 418077"/>
                    <a:gd name="connsiteY4" fmla="*/ 135410 h 360199"/>
                    <a:gd name="connsiteX5" fmla="*/ 131646 w 418077"/>
                    <a:gd name="connsiteY5" fmla="*/ 139505 h 360199"/>
                    <a:gd name="connsiteX6" fmla="*/ 270911 w 418077"/>
                    <a:gd name="connsiteY6" fmla="*/ 85143 h 360199"/>
                    <a:gd name="connsiteX7" fmla="*/ 418077 w 418077"/>
                    <a:gd name="connsiteY7" fmla="*/ 0 h 360199"/>
                    <a:gd name="connsiteX0" fmla="*/ 366286 w 366286"/>
                    <a:gd name="connsiteY0" fmla="*/ 275056 h 275056"/>
                    <a:gd name="connsiteX1" fmla="*/ 342463 w 366286"/>
                    <a:gd name="connsiteY1" fmla="*/ 275056 h 275056"/>
                    <a:gd name="connsiteX2" fmla="*/ 108364 w 366286"/>
                    <a:gd name="connsiteY2" fmla="*/ 275056 h 275056"/>
                    <a:gd name="connsiteX3" fmla="*/ 0 w 366286"/>
                    <a:gd name="connsiteY3" fmla="*/ 162803 h 275056"/>
                    <a:gd name="connsiteX4" fmla="*/ 108364 w 366286"/>
                    <a:gd name="connsiteY4" fmla="*/ 50267 h 275056"/>
                    <a:gd name="connsiteX5" fmla="*/ 131646 w 366286"/>
                    <a:gd name="connsiteY5" fmla="*/ 54362 h 275056"/>
                    <a:gd name="connsiteX6" fmla="*/ 270911 w 366286"/>
                    <a:gd name="connsiteY6" fmla="*/ 0 h 275056"/>
                    <a:gd name="connsiteX0" fmla="*/ 366286 w 366286"/>
                    <a:gd name="connsiteY0" fmla="*/ 224789 h 224789"/>
                    <a:gd name="connsiteX1" fmla="*/ 342463 w 366286"/>
                    <a:gd name="connsiteY1" fmla="*/ 224789 h 224789"/>
                    <a:gd name="connsiteX2" fmla="*/ 108364 w 366286"/>
                    <a:gd name="connsiteY2" fmla="*/ 224789 h 224789"/>
                    <a:gd name="connsiteX3" fmla="*/ 0 w 366286"/>
                    <a:gd name="connsiteY3" fmla="*/ 112536 h 224789"/>
                    <a:gd name="connsiteX4" fmla="*/ 108364 w 366286"/>
                    <a:gd name="connsiteY4" fmla="*/ 0 h 224789"/>
                    <a:gd name="connsiteX5" fmla="*/ 131646 w 366286"/>
                    <a:gd name="connsiteY5" fmla="*/ 4095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86" h="224789">
                      <a:moveTo>
                        <a:pt x="366286" y="224789"/>
                      </a:moveTo>
                      <a:lnTo>
                        <a:pt x="342463" y="224789"/>
                      </a:lnTo>
                      <a:lnTo>
                        <a:pt x="108364" y="224789"/>
                      </a:lnTo>
                      <a:cubicBezTo>
                        <a:pt x="46422" y="224789"/>
                        <a:pt x="0" y="174522"/>
                        <a:pt x="0" y="112536"/>
                      </a:cubicBezTo>
                      <a:cubicBezTo>
                        <a:pt x="0" y="50549"/>
                        <a:pt x="46422" y="0"/>
                        <a:pt x="108364" y="0"/>
                      </a:cubicBezTo>
                      <a:cubicBezTo>
                        <a:pt x="116125" y="0"/>
                        <a:pt x="127695" y="0"/>
                        <a:pt x="131646" y="4095"/>
                      </a:cubicBezTo>
                    </a:path>
                  </a:pathLst>
                </a:custGeom>
                <a:noFill/>
                <a:ln w="12700" cap="rnd">
                  <a:solidFill>
                    <a:sysClr val="window" lastClr="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grpSp>
            <p:nvGrpSpPr>
              <p:cNvPr id="299" name="Group 298">
                <a:extLst>
                  <a:ext uri="{FF2B5EF4-FFF2-40B4-BE49-F238E27FC236}">
                    <a16:creationId xmlns:a16="http://schemas.microsoft.com/office/drawing/2014/main" id="{1C9C74A5-9991-486B-93AC-407F5961D29D}"/>
                  </a:ext>
                </a:extLst>
              </p:cNvPr>
              <p:cNvGrpSpPr/>
              <p:nvPr/>
            </p:nvGrpSpPr>
            <p:grpSpPr>
              <a:xfrm>
                <a:off x="19597405" y="3116586"/>
                <a:ext cx="308198" cy="304079"/>
                <a:chOff x="669925" y="4033838"/>
                <a:chExt cx="3563938" cy="3516312"/>
              </a:xfrm>
            </p:grpSpPr>
            <p:sp>
              <p:nvSpPr>
                <p:cNvPr id="300" name="Freeform 22">
                  <a:extLst>
                    <a:ext uri="{FF2B5EF4-FFF2-40B4-BE49-F238E27FC236}">
                      <a16:creationId xmlns:a16="http://schemas.microsoft.com/office/drawing/2014/main" id="{D7F55818-6325-40F1-B8E4-CD50E8AC4B97}"/>
                    </a:ext>
                  </a:extLst>
                </p:cNvPr>
                <p:cNvSpPr>
                  <a:spLocks noChangeArrowheads="1"/>
                </p:cNvSpPr>
                <p:nvPr/>
              </p:nvSpPr>
              <p:spPr bwMode="auto">
                <a:xfrm>
                  <a:off x="669925" y="4033838"/>
                  <a:ext cx="1646238" cy="1625600"/>
                </a:xfrm>
                <a:custGeom>
                  <a:avLst/>
                  <a:gdLst>
                    <a:gd name="T0" fmla="*/ 4135 w 4571"/>
                    <a:gd name="T1" fmla="*/ 4516 h 4517"/>
                    <a:gd name="T2" fmla="*/ 4135 w 4571"/>
                    <a:gd name="T3" fmla="*/ 4516 h 4517"/>
                    <a:gd name="T4" fmla="*/ 436 w 4571"/>
                    <a:gd name="T5" fmla="*/ 4516 h 4517"/>
                    <a:gd name="T6" fmla="*/ 0 w 4571"/>
                    <a:gd name="T7" fmla="*/ 4081 h 4517"/>
                    <a:gd name="T8" fmla="*/ 0 w 4571"/>
                    <a:gd name="T9" fmla="*/ 436 h 4517"/>
                    <a:gd name="T10" fmla="*/ 436 w 4571"/>
                    <a:gd name="T11" fmla="*/ 0 h 4517"/>
                    <a:gd name="T12" fmla="*/ 4135 w 4571"/>
                    <a:gd name="T13" fmla="*/ 0 h 4517"/>
                    <a:gd name="T14" fmla="*/ 4570 w 4571"/>
                    <a:gd name="T15" fmla="*/ 436 h 4517"/>
                    <a:gd name="T16" fmla="*/ 4570 w 4571"/>
                    <a:gd name="T17" fmla="*/ 4081 h 4517"/>
                    <a:gd name="T18" fmla="*/ 4135 w 4571"/>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7">
                      <a:moveTo>
                        <a:pt x="4135" y="4516"/>
                      </a:moveTo>
                      <a:lnTo>
                        <a:pt x="4135" y="4516"/>
                      </a:lnTo>
                      <a:cubicBezTo>
                        <a:pt x="436" y="4516"/>
                        <a:pt x="436" y="4516"/>
                        <a:pt x="436" y="4516"/>
                      </a:cubicBezTo>
                      <a:cubicBezTo>
                        <a:pt x="191" y="4516"/>
                        <a:pt x="0" y="4325"/>
                        <a:pt x="0" y="4081"/>
                      </a:cubicBezTo>
                      <a:cubicBezTo>
                        <a:pt x="0" y="436"/>
                        <a:pt x="0" y="436"/>
                        <a:pt x="0" y="436"/>
                      </a:cubicBezTo>
                      <a:cubicBezTo>
                        <a:pt x="0" y="219"/>
                        <a:pt x="191" y="0"/>
                        <a:pt x="436" y="0"/>
                      </a:cubicBezTo>
                      <a:cubicBezTo>
                        <a:pt x="4135" y="0"/>
                        <a:pt x="4135" y="0"/>
                        <a:pt x="4135" y="0"/>
                      </a:cubicBezTo>
                      <a:cubicBezTo>
                        <a:pt x="4379" y="0"/>
                        <a:pt x="4570" y="219"/>
                        <a:pt x="4570" y="436"/>
                      </a:cubicBezTo>
                      <a:cubicBezTo>
                        <a:pt x="4570" y="4081"/>
                        <a:pt x="4570" y="4081"/>
                        <a:pt x="4570" y="4081"/>
                      </a:cubicBezTo>
                      <a:cubicBezTo>
                        <a:pt x="4570" y="4325"/>
                        <a:pt x="4379" y="4516"/>
                        <a:pt x="4135"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1" name="Freeform 23">
                  <a:extLst>
                    <a:ext uri="{FF2B5EF4-FFF2-40B4-BE49-F238E27FC236}">
                      <a16:creationId xmlns:a16="http://schemas.microsoft.com/office/drawing/2014/main" id="{CDCD36C5-FA72-4764-A272-6660BEE3EBBF}"/>
                    </a:ext>
                  </a:extLst>
                </p:cNvPr>
                <p:cNvSpPr>
                  <a:spLocks noChangeArrowheads="1"/>
                </p:cNvSpPr>
                <p:nvPr/>
              </p:nvSpPr>
              <p:spPr bwMode="auto">
                <a:xfrm>
                  <a:off x="885825" y="4240213"/>
                  <a:ext cx="1223963" cy="1223962"/>
                </a:xfrm>
                <a:custGeom>
                  <a:avLst/>
                  <a:gdLst>
                    <a:gd name="T0" fmla="*/ 0 w 3401"/>
                    <a:gd name="T1" fmla="*/ 1686 h 3401"/>
                    <a:gd name="T2" fmla="*/ 0 w 3401"/>
                    <a:gd name="T3" fmla="*/ 1686 h 3401"/>
                    <a:gd name="T4" fmla="*/ 1687 w 3401"/>
                    <a:gd name="T5" fmla="*/ 3400 h 3401"/>
                    <a:gd name="T6" fmla="*/ 3400 w 3401"/>
                    <a:gd name="T7" fmla="*/ 1686 h 3401"/>
                    <a:gd name="T8" fmla="*/ 1687 w 3401"/>
                    <a:gd name="T9" fmla="*/ 0 h 3401"/>
                    <a:gd name="T10" fmla="*/ 0 w 3401"/>
                    <a:gd name="T11" fmla="*/ 1686 h 3401"/>
                  </a:gdLst>
                  <a:ahLst/>
                  <a:cxnLst>
                    <a:cxn ang="0">
                      <a:pos x="T0" y="T1"/>
                    </a:cxn>
                    <a:cxn ang="0">
                      <a:pos x="T2" y="T3"/>
                    </a:cxn>
                    <a:cxn ang="0">
                      <a:pos x="T4" y="T5"/>
                    </a:cxn>
                    <a:cxn ang="0">
                      <a:pos x="T6" y="T7"/>
                    </a:cxn>
                    <a:cxn ang="0">
                      <a:pos x="T8" y="T9"/>
                    </a:cxn>
                    <a:cxn ang="0">
                      <a:pos x="T10" y="T11"/>
                    </a:cxn>
                  </a:cxnLst>
                  <a:rect l="0" t="0" r="r" b="b"/>
                  <a:pathLst>
                    <a:path w="3401" h="3401">
                      <a:moveTo>
                        <a:pt x="0" y="1686"/>
                      </a:moveTo>
                      <a:lnTo>
                        <a:pt x="0" y="1686"/>
                      </a:lnTo>
                      <a:cubicBezTo>
                        <a:pt x="0" y="2638"/>
                        <a:pt x="762" y="3400"/>
                        <a:pt x="1687" y="3400"/>
                      </a:cubicBezTo>
                      <a:cubicBezTo>
                        <a:pt x="2639" y="3400"/>
                        <a:pt x="3400" y="2638"/>
                        <a:pt x="3400" y="1686"/>
                      </a:cubicBezTo>
                      <a:cubicBezTo>
                        <a:pt x="3400" y="762"/>
                        <a:pt x="2639" y="0"/>
                        <a:pt x="1687" y="0"/>
                      </a:cubicBezTo>
                      <a:cubicBezTo>
                        <a:pt x="762"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2" name="Freeform 24">
                  <a:extLst>
                    <a:ext uri="{FF2B5EF4-FFF2-40B4-BE49-F238E27FC236}">
                      <a16:creationId xmlns:a16="http://schemas.microsoft.com/office/drawing/2014/main" id="{684B7E47-22A8-4F7B-94EB-D6E8E2BEE4C4}"/>
                    </a:ext>
                  </a:extLst>
                </p:cNvPr>
                <p:cNvSpPr>
                  <a:spLocks noChangeArrowheads="1"/>
                </p:cNvSpPr>
                <p:nvPr/>
              </p:nvSpPr>
              <p:spPr bwMode="auto">
                <a:xfrm>
                  <a:off x="2589213" y="4033838"/>
                  <a:ext cx="1644650" cy="1625600"/>
                </a:xfrm>
                <a:custGeom>
                  <a:avLst/>
                  <a:gdLst>
                    <a:gd name="T0" fmla="*/ 4134 w 4570"/>
                    <a:gd name="T1" fmla="*/ 4516 h 4517"/>
                    <a:gd name="T2" fmla="*/ 4134 w 4570"/>
                    <a:gd name="T3" fmla="*/ 4516 h 4517"/>
                    <a:gd name="T4" fmla="*/ 435 w 4570"/>
                    <a:gd name="T5" fmla="*/ 4516 h 4517"/>
                    <a:gd name="T6" fmla="*/ 0 w 4570"/>
                    <a:gd name="T7" fmla="*/ 4081 h 4517"/>
                    <a:gd name="T8" fmla="*/ 0 w 4570"/>
                    <a:gd name="T9" fmla="*/ 436 h 4517"/>
                    <a:gd name="T10" fmla="*/ 435 w 4570"/>
                    <a:gd name="T11" fmla="*/ 0 h 4517"/>
                    <a:gd name="T12" fmla="*/ 4134 w 4570"/>
                    <a:gd name="T13" fmla="*/ 0 h 4517"/>
                    <a:gd name="T14" fmla="*/ 4569 w 4570"/>
                    <a:gd name="T15" fmla="*/ 436 h 4517"/>
                    <a:gd name="T16" fmla="*/ 4569 w 4570"/>
                    <a:gd name="T17" fmla="*/ 4081 h 4517"/>
                    <a:gd name="T18" fmla="*/ 4134 w 4570"/>
                    <a:gd name="T19" fmla="*/ 4516 h 4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7">
                      <a:moveTo>
                        <a:pt x="4134" y="4516"/>
                      </a:moveTo>
                      <a:lnTo>
                        <a:pt x="4134" y="4516"/>
                      </a:lnTo>
                      <a:cubicBezTo>
                        <a:pt x="435" y="4516"/>
                        <a:pt x="435" y="4516"/>
                        <a:pt x="435" y="4516"/>
                      </a:cubicBezTo>
                      <a:cubicBezTo>
                        <a:pt x="190" y="4516"/>
                        <a:pt x="0" y="4325"/>
                        <a:pt x="0" y="4081"/>
                      </a:cubicBezTo>
                      <a:cubicBezTo>
                        <a:pt x="0" y="436"/>
                        <a:pt x="0" y="436"/>
                        <a:pt x="0" y="436"/>
                      </a:cubicBezTo>
                      <a:cubicBezTo>
                        <a:pt x="0" y="219"/>
                        <a:pt x="190" y="0"/>
                        <a:pt x="435" y="0"/>
                      </a:cubicBezTo>
                      <a:cubicBezTo>
                        <a:pt x="4134" y="0"/>
                        <a:pt x="4134" y="0"/>
                        <a:pt x="4134" y="0"/>
                      </a:cubicBezTo>
                      <a:cubicBezTo>
                        <a:pt x="4352" y="0"/>
                        <a:pt x="4569" y="219"/>
                        <a:pt x="4569" y="436"/>
                      </a:cubicBezTo>
                      <a:cubicBezTo>
                        <a:pt x="4569" y="4081"/>
                        <a:pt x="4569" y="4081"/>
                        <a:pt x="4569" y="4081"/>
                      </a:cubicBezTo>
                      <a:cubicBezTo>
                        <a:pt x="4569" y="4325"/>
                        <a:pt x="4352" y="4516"/>
                        <a:pt x="4134" y="451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3" name="Freeform 25">
                  <a:extLst>
                    <a:ext uri="{FF2B5EF4-FFF2-40B4-BE49-F238E27FC236}">
                      <a16:creationId xmlns:a16="http://schemas.microsoft.com/office/drawing/2014/main" id="{FF7BDEA6-9993-41AB-A322-29BC768DDE37}"/>
                    </a:ext>
                  </a:extLst>
                </p:cNvPr>
                <p:cNvSpPr>
                  <a:spLocks noChangeArrowheads="1"/>
                </p:cNvSpPr>
                <p:nvPr/>
              </p:nvSpPr>
              <p:spPr bwMode="auto">
                <a:xfrm>
                  <a:off x="2795588" y="4240213"/>
                  <a:ext cx="1223962" cy="1223962"/>
                </a:xfrm>
                <a:custGeom>
                  <a:avLst/>
                  <a:gdLst>
                    <a:gd name="T0" fmla="*/ 0 w 3400"/>
                    <a:gd name="T1" fmla="*/ 1686 h 3401"/>
                    <a:gd name="T2" fmla="*/ 0 w 3400"/>
                    <a:gd name="T3" fmla="*/ 1686 h 3401"/>
                    <a:gd name="T4" fmla="*/ 1713 w 3400"/>
                    <a:gd name="T5" fmla="*/ 3400 h 3401"/>
                    <a:gd name="T6" fmla="*/ 3399 w 3400"/>
                    <a:gd name="T7" fmla="*/ 1686 h 3401"/>
                    <a:gd name="T8" fmla="*/ 1713 w 3400"/>
                    <a:gd name="T9" fmla="*/ 0 h 3401"/>
                    <a:gd name="T10" fmla="*/ 0 w 3400"/>
                    <a:gd name="T11" fmla="*/ 1686 h 3401"/>
                  </a:gdLst>
                  <a:ahLst/>
                  <a:cxnLst>
                    <a:cxn ang="0">
                      <a:pos x="T0" y="T1"/>
                    </a:cxn>
                    <a:cxn ang="0">
                      <a:pos x="T2" y="T3"/>
                    </a:cxn>
                    <a:cxn ang="0">
                      <a:pos x="T4" y="T5"/>
                    </a:cxn>
                    <a:cxn ang="0">
                      <a:pos x="T6" y="T7"/>
                    </a:cxn>
                    <a:cxn ang="0">
                      <a:pos x="T8" y="T9"/>
                    </a:cxn>
                    <a:cxn ang="0">
                      <a:pos x="T10" y="T11"/>
                    </a:cxn>
                  </a:cxnLst>
                  <a:rect l="0" t="0" r="r" b="b"/>
                  <a:pathLst>
                    <a:path w="3400" h="3401">
                      <a:moveTo>
                        <a:pt x="0" y="1686"/>
                      </a:moveTo>
                      <a:lnTo>
                        <a:pt x="0" y="1686"/>
                      </a:lnTo>
                      <a:cubicBezTo>
                        <a:pt x="0" y="2638"/>
                        <a:pt x="761" y="3400"/>
                        <a:pt x="1713" y="3400"/>
                      </a:cubicBezTo>
                      <a:cubicBezTo>
                        <a:pt x="2638" y="3400"/>
                        <a:pt x="3399" y="2638"/>
                        <a:pt x="3399" y="1686"/>
                      </a:cubicBezTo>
                      <a:cubicBezTo>
                        <a:pt x="3399" y="762"/>
                        <a:pt x="2638" y="0"/>
                        <a:pt x="1713" y="0"/>
                      </a:cubicBezTo>
                      <a:cubicBezTo>
                        <a:pt x="761" y="0"/>
                        <a:pt x="0" y="762"/>
                        <a:pt x="0" y="1686"/>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4" name="Freeform 26">
                  <a:extLst>
                    <a:ext uri="{FF2B5EF4-FFF2-40B4-BE49-F238E27FC236}">
                      <a16:creationId xmlns:a16="http://schemas.microsoft.com/office/drawing/2014/main" id="{884BF15E-3CF5-458C-BE11-0ABD8CC61F74}"/>
                    </a:ext>
                  </a:extLst>
                </p:cNvPr>
                <p:cNvSpPr>
                  <a:spLocks noChangeArrowheads="1"/>
                </p:cNvSpPr>
                <p:nvPr/>
              </p:nvSpPr>
              <p:spPr bwMode="auto">
                <a:xfrm>
                  <a:off x="669925" y="5924550"/>
                  <a:ext cx="1646238" cy="1625600"/>
                </a:xfrm>
                <a:custGeom>
                  <a:avLst/>
                  <a:gdLst>
                    <a:gd name="T0" fmla="*/ 4135 w 4571"/>
                    <a:gd name="T1" fmla="*/ 4515 h 4516"/>
                    <a:gd name="T2" fmla="*/ 4135 w 4571"/>
                    <a:gd name="T3" fmla="*/ 4515 h 4516"/>
                    <a:gd name="T4" fmla="*/ 436 w 4571"/>
                    <a:gd name="T5" fmla="*/ 4515 h 4516"/>
                    <a:gd name="T6" fmla="*/ 0 w 4571"/>
                    <a:gd name="T7" fmla="*/ 4079 h 4516"/>
                    <a:gd name="T8" fmla="*/ 0 w 4571"/>
                    <a:gd name="T9" fmla="*/ 435 h 4516"/>
                    <a:gd name="T10" fmla="*/ 436 w 4571"/>
                    <a:gd name="T11" fmla="*/ 0 h 4516"/>
                    <a:gd name="T12" fmla="*/ 4135 w 4571"/>
                    <a:gd name="T13" fmla="*/ 0 h 4516"/>
                    <a:gd name="T14" fmla="*/ 4570 w 4571"/>
                    <a:gd name="T15" fmla="*/ 435 h 4516"/>
                    <a:gd name="T16" fmla="*/ 4570 w 4571"/>
                    <a:gd name="T17" fmla="*/ 4079 h 4516"/>
                    <a:gd name="T18" fmla="*/ 4135 w 4571"/>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1" h="4516">
                      <a:moveTo>
                        <a:pt x="4135" y="4515"/>
                      </a:moveTo>
                      <a:lnTo>
                        <a:pt x="4135" y="4515"/>
                      </a:lnTo>
                      <a:cubicBezTo>
                        <a:pt x="436" y="4515"/>
                        <a:pt x="436" y="4515"/>
                        <a:pt x="436" y="4515"/>
                      </a:cubicBezTo>
                      <a:cubicBezTo>
                        <a:pt x="191" y="4515"/>
                        <a:pt x="0" y="4325"/>
                        <a:pt x="0" y="4079"/>
                      </a:cubicBezTo>
                      <a:cubicBezTo>
                        <a:pt x="0" y="435"/>
                        <a:pt x="0" y="435"/>
                        <a:pt x="0" y="435"/>
                      </a:cubicBezTo>
                      <a:cubicBezTo>
                        <a:pt x="0" y="190"/>
                        <a:pt x="191" y="0"/>
                        <a:pt x="436" y="0"/>
                      </a:cubicBezTo>
                      <a:cubicBezTo>
                        <a:pt x="4135" y="0"/>
                        <a:pt x="4135" y="0"/>
                        <a:pt x="4135" y="0"/>
                      </a:cubicBezTo>
                      <a:cubicBezTo>
                        <a:pt x="4379" y="0"/>
                        <a:pt x="4570" y="190"/>
                        <a:pt x="4570" y="435"/>
                      </a:cubicBezTo>
                      <a:cubicBezTo>
                        <a:pt x="4570" y="4079"/>
                        <a:pt x="4570" y="4079"/>
                        <a:pt x="4570" y="4079"/>
                      </a:cubicBezTo>
                      <a:cubicBezTo>
                        <a:pt x="4570" y="4325"/>
                        <a:pt x="4379" y="4515"/>
                        <a:pt x="4135"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5" name="Freeform 27">
                  <a:extLst>
                    <a:ext uri="{FF2B5EF4-FFF2-40B4-BE49-F238E27FC236}">
                      <a16:creationId xmlns:a16="http://schemas.microsoft.com/office/drawing/2014/main" id="{5E021972-6DB7-4111-AE18-C76DEAC2F771}"/>
                    </a:ext>
                  </a:extLst>
                </p:cNvPr>
                <p:cNvSpPr>
                  <a:spLocks noChangeArrowheads="1"/>
                </p:cNvSpPr>
                <p:nvPr/>
              </p:nvSpPr>
              <p:spPr bwMode="auto">
                <a:xfrm>
                  <a:off x="885825" y="6121400"/>
                  <a:ext cx="1223963" cy="1223963"/>
                </a:xfrm>
                <a:custGeom>
                  <a:avLst/>
                  <a:gdLst>
                    <a:gd name="T0" fmla="*/ 0 w 3401"/>
                    <a:gd name="T1" fmla="*/ 1713 h 3401"/>
                    <a:gd name="T2" fmla="*/ 0 w 3401"/>
                    <a:gd name="T3" fmla="*/ 1713 h 3401"/>
                    <a:gd name="T4" fmla="*/ 1687 w 3401"/>
                    <a:gd name="T5" fmla="*/ 3400 h 3401"/>
                    <a:gd name="T6" fmla="*/ 3400 w 3401"/>
                    <a:gd name="T7" fmla="*/ 1713 h 3401"/>
                    <a:gd name="T8" fmla="*/ 1687 w 3401"/>
                    <a:gd name="T9" fmla="*/ 0 h 3401"/>
                    <a:gd name="T10" fmla="*/ 0 w 3401"/>
                    <a:gd name="T11" fmla="*/ 1713 h 3401"/>
                  </a:gdLst>
                  <a:ahLst/>
                  <a:cxnLst>
                    <a:cxn ang="0">
                      <a:pos x="T0" y="T1"/>
                    </a:cxn>
                    <a:cxn ang="0">
                      <a:pos x="T2" y="T3"/>
                    </a:cxn>
                    <a:cxn ang="0">
                      <a:pos x="T4" y="T5"/>
                    </a:cxn>
                    <a:cxn ang="0">
                      <a:pos x="T6" y="T7"/>
                    </a:cxn>
                    <a:cxn ang="0">
                      <a:pos x="T8" y="T9"/>
                    </a:cxn>
                    <a:cxn ang="0">
                      <a:pos x="T10" y="T11"/>
                    </a:cxn>
                  </a:cxnLst>
                  <a:rect l="0" t="0" r="r" b="b"/>
                  <a:pathLst>
                    <a:path w="3401" h="3401">
                      <a:moveTo>
                        <a:pt x="0" y="1713"/>
                      </a:moveTo>
                      <a:lnTo>
                        <a:pt x="0" y="1713"/>
                      </a:lnTo>
                      <a:cubicBezTo>
                        <a:pt x="0" y="2638"/>
                        <a:pt x="762" y="3400"/>
                        <a:pt x="1687" y="3400"/>
                      </a:cubicBezTo>
                      <a:cubicBezTo>
                        <a:pt x="2639" y="3400"/>
                        <a:pt x="3400" y="2638"/>
                        <a:pt x="3400" y="1713"/>
                      </a:cubicBezTo>
                      <a:cubicBezTo>
                        <a:pt x="3400" y="761"/>
                        <a:pt x="2639" y="0"/>
                        <a:pt x="1687" y="0"/>
                      </a:cubicBezTo>
                      <a:cubicBezTo>
                        <a:pt x="762"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6" name="Freeform 28">
                  <a:extLst>
                    <a:ext uri="{FF2B5EF4-FFF2-40B4-BE49-F238E27FC236}">
                      <a16:creationId xmlns:a16="http://schemas.microsoft.com/office/drawing/2014/main" id="{9C424D6A-288E-4E73-A839-6C9E92A5C4DE}"/>
                    </a:ext>
                  </a:extLst>
                </p:cNvPr>
                <p:cNvSpPr>
                  <a:spLocks noChangeArrowheads="1"/>
                </p:cNvSpPr>
                <p:nvPr/>
              </p:nvSpPr>
              <p:spPr bwMode="auto">
                <a:xfrm>
                  <a:off x="2589213" y="5924550"/>
                  <a:ext cx="1644650" cy="1625600"/>
                </a:xfrm>
                <a:custGeom>
                  <a:avLst/>
                  <a:gdLst>
                    <a:gd name="T0" fmla="*/ 4134 w 4570"/>
                    <a:gd name="T1" fmla="*/ 4515 h 4516"/>
                    <a:gd name="T2" fmla="*/ 4134 w 4570"/>
                    <a:gd name="T3" fmla="*/ 4515 h 4516"/>
                    <a:gd name="T4" fmla="*/ 435 w 4570"/>
                    <a:gd name="T5" fmla="*/ 4515 h 4516"/>
                    <a:gd name="T6" fmla="*/ 0 w 4570"/>
                    <a:gd name="T7" fmla="*/ 4079 h 4516"/>
                    <a:gd name="T8" fmla="*/ 0 w 4570"/>
                    <a:gd name="T9" fmla="*/ 435 h 4516"/>
                    <a:gd name="T10" fmla="*/ 435 w 4570"/>
                    <a:gd name="T11" fmla="*/ 0 h 4516"/>
                    <a:gd name="T12" fmla="*/ 4134 w 4570"/>
                    <a:gd name="T13" fmla="*/ 0 h 4516"/>
                    <a:gd name="T14" fmla="*/ 4569 w 4570"/>
                    <a:gd name="T15" fmla="*/ 435 h 4516"/>
                    <a:gd name="T16" fmla="*/ 4569 w 4570"/>
                    <a:gd name="T17" fmla="*/ 4079 h 4516"/>
                    <a:gd name="T18" fmla="*/ 4134 w 4570"/>
                    <a:gd name="T19" fmla="*/ 4515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0" h="4516">
                      <a:moveTo>
                        <a:pt x="4134" y="4515"/>
                      </a:moveTo>
                      <a:lnTo>
                        <a:pt x="4134" y="4515"/>
                      </a:lnTo>
                      <a:cubicBezTo>
                        <a:pt x="435" y="4515"/>
                        <a:pt x="435" y="4515"/>
                        <a:pt x="435" y="4515"/>
                      </a:cubicBezTo>
                      <a:cubicBezTo>
                        <a:pt x="190" y="4515"/>
                        <a:pt x="0" y="4325"/>
                        <a:pt x="0" y="4079"/>
                      </a:cubicBezTo>
                      <a:cubicBezTo>
                        <a:pt x="0" y="435"/>
                        <a:pt x="0" y="435"/>
                        <a:pt x="0" y="435"/>
                      </a:cubicBezTo>
                      <a:cubicBezTo>
                        <a:pt x="0" y="190"/>
                        <a:pt x="190" y="0"/>
                        <a:pt x="435" y="0"/>
                      </a:cubicBezTo>
                      <a:cubicBezTo>
                        <a:pt x="4134" y="0"/>
                        <a:pt x="4134" y="0"/>
                        <a:pt x="4134" y="0"/>
                      </a:cubicBezTo>
                      <a:cubicBezTo>
                        <a:pt x="4352" y="0"/>
                        <a:pt x="4569" y="190"/>
                        <a:pt x="4569" y="435"/>
                      </a:cubicBezTo>
                      <a:cubicBezTo>
                        <a:pt x="4569" y="4079"/>
                        <a:pt x="4569" y="4079"/>
                        <a:pt x="4569" y="4079"/>
                      </a:cubicBezTo>
                      <a:cubicBezTo>
                        <a:pt x="4569" y="4325"/>
                        <a:pt x="4352" y="4515"/>
                        <a:pt x="4134" y="4515"/>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07" name="Freeform 29">
                  <a:extLst>
                    <a:ext uri="{FF2B5EF4-FFF2-40B4-BE49-F238E27FC236}">
                      <a16:creationId xmlns:a16="http://schemas.microsoft.com/office/drawing/2014/main" id="{1002B8E7-5863-4146-AA29-9E3C11BF5971}"/>
                    </a:ext>
                  </a:extLst>
                </p:cNvPr>
                <p:cNvSpPr>
                  <a:spLocks noChangeArrowheads="1"/>
                </p:cNvSpPr>
                <p:nvPr/>
              </p:nvSpPr>
              <p:spPr bwMode="auto">
                <a:xfrm>
                  <a:off x="2795588" y="6121400"/>
                  <a:ext cx="1223962" cy="1223963"/>
                </a:xfrm>
                <a:custGeom>
                  <a:avLst/>
                  <a:gdLst>
                    <a:gd name="T0" fmla="*/ 0 w 3400"/>
                    <a:gd name="T1" fmla="*/ 1713 h 3401"/>
                    <a:gd name="T2" fmla="*/ 0 w 3400"/>
                    <a:gd name="T3" fmla="*/ 1713 h 3401"/>
                    <a:gd name="T4" fmla="*/ 1713 w 3400"/>
                    <a:gd name="T5" fmla="*/ 3400 h 3401"/>
                    <a:gd name="T6" fmla="*/ 3399 w 3400"/>
                    <a:gd name="T7" fmla="*/ 1713 h 3401"/>
                    <a:gd name="T8" fmla="*/ 1713 w 3400"/>
                    <a:gd name="T9" fmla="*/ 0 h 3401"/>
                    <a:gd name="T10" fmla="*/ 0 w 3400"/>
                    <a:gd name="T11" fmla="*/ 1713 h 3401"/>
                  </a:gdLst>
                  <a:ahLst/>
                  <a:cxnLst>
                    <a:cxn ang="0">
                      <a:pos x="T0" y="T1"/>
                    </a:cxn>
                    <a:cxn ang="0">
                      <a:pos x="T2" y="T3"/>
                    </a:cxn>
                    <a:cxn ang="0">
                      <a:pos x="T4" y="T5"/>
                    </a:cxn>
                    <a:cxn ang="0">
                      <a:pos x="T6" y="T7"/>
                    </a:cxn>
                    <a:cxn ang="0">
                      <a:pos x="T8" y="T9"/>
                    </a:cxn>
                    <a:cxn ang="0">
                      <a:pos x="T10" y="T11"/>
                    </a:cxn>
                  </a:cxnLst>
                  <a:rect l="0" t="0" r="r" b="b"/>
                  <a:pathLst>
                    <a:path w="3400" h="3401">
                      <a:moveTo>
                        <a:pt x="0" y="1713"/>
                      </a:moveTo>
                      <a:lnTo>
                        <a:pt x="0" y="1713"/>
                      </a:lnTo>
                      <a:cubicBezTo>
                        <a:pt x="0" y="2638"/>
                        <a:pt x="761" y="3400"/>
                        <a:pt x="1713" y="3400"/>
                      </a:cubicBezTo>
                      <a:cubicBezTo>
                        <a:pt x="2638" y="3400"/>
                        <a:pt x="3399" y="2638"/>
                        <a:pt x="3399" y="1713"/>
                      </a:cubicBezTo>
                      <a:cubicBezTo>
                        <a:pt x="3399" y="761"/>
                        <a:pt x="2638" y="0"/>
                        <a:pt x="1713" y="0"/>
                      </a:cubicBezTo>
                      <a:cubicBezTo>
                        <a:pt x="761" y="0"/>
                        <a:pt x="0" y="761"/>
                        <a:pt x="0" y="1713"/>
                      </a:cubicBezTo>
                    </a:path>
                  </a:pathLst>
                </a:custGeom>
                <a:noFill/>
                <a:ln w="12700" cap="rnd">
                  <a:solidFill>
                    <a:sysClr val="window" lastClr="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grpSp>
        <p:nvGrpSpPr>
          <p:cNvPr id="2" name="Group 1">
            <a:extLst>
              <a:ext uri="{FF2B5EF4-FFF2-40B4-BE49-F238E27FC236}">
                <a16:creationId xmlns:a16="http://schemas.microsoft.com/office/drawing/2014/main" id="{5FD907F9-5350-42FE-87D3-89A4B122AB9F}"/>
              </a:ext>
            </a:extLst>
          </p:cNvPr>
          <p:cNvGrpSpPr/>
          <p:nvPr/>
        </p:nvGrpSpPr>
        <p:grpSpPr>
          <a:xfrm>
            <a:off x="0" y="293"/>
            <a:ext cx="12192000" cy="6857414"/>
            <a:chOff x="0" y="1399193"/>
            <a:chExt cx="12192000" cy="4059615"/>
          </a:xfrm>
        </p:grpSpPr>
        <p:pic>
          <p:nvPicPr>
            <p:cNvPr id="5" name="Picture 4">
              <a:extLst>
                <a:ext uri="{FF2B5EF4-FFF2-40B4-BE49-F238E27FC236}">
                  <a16:creationId xmlns:a16="http://schemas.microsoft.com/office/drawing/2014/main" id="{52816D06-3A58-481B-9DB0-22D6D84861C0}"/>
                </a:ext>
              </a:extLst>
            </p:cNvPr>
            <p:cNvPicPr>
              <a:picLocks noChangeAspect="1"/>
            </p:cNvPicPr>
            <p:nvPr/>
          </p:nvPicPr>
          <p:blipFill rotWithShape="1">
            <a:blip r:embed="rId4"/>
            <a:srcRect l="7112" t="518" r="14917" b="8121"/>
            <a:stretch/>
          </p:blipFill>
          <p:spPr>
            <a:xfrm>
              <a:off x="0" y="1399193"/>
              <a:ext cx="12192000" cy="4059615"/>
            </a:xfrm>
            <a:prstGeom prst="rect">
              <a:avLst/>
            </a:prstGeom>
          </p:spPr>
        </p:pic>
        <p:sp>
          <p:nvSpPr>
            <p:cNvPr id="361" name="Rectangle 360">
              <a:extLst>
                <a:ext uri="{FF2B5EF4-FFF2-40B4-BE49-F238E27FC236}">
                  <a16:creationId xmlns:a16="http://schemas.microsoft.com/office/drawing/2014/main" id="{10DEDE59-47E5-4CC1-A267-06A94855801F}"/>
                </a:ext>
              </a:extLst>
            </p:cNvPr>
            <p:cNvSpPr/>
            <p:nvPr/>
          </p:nvSpPr>
          <p:spPr>
            <a:xfrm>
              <a:off x="3337906" y="1399193"/>
              <a:ext cx="8854094" cy="4059615"/>
            </a:xfrm>
            <a:prstGeom prst="rect">
              <a:avLst/>
            </a:prstGeom>
            <a:gradFill flip="none" rotWithShape="1">
              <a:gsLst>
                <a:gs pos="0">
                  <a:sysClr val="windowText" lastClr="000000">
                    <a:alpha val="63000"/>
                  </a:sysClr>
                </a:gs>
                <a:gs pos="100000">
                  <a:sysClr val="windowText" lastClr="000000">
                    <a:alpha val="0"/>
                  </a:sysClr>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grpSp>
      <p:sp>
        <p:nvSpPr>
          <p:cNvPr id="362" name="TextBox 361">
            <a:extLst>
              <a:ext uri="{FF2B5EF4-FFF2-40B4-BE49-F238E27FC236}">
                <a16:creationId xmlns:a16="http://schemas.microsoft.com/office/drawing/2014/main" id="{15B1E0EC-B7C5-41EE-A223-BC13A24137A0}"/>
              </a:ext>
            </a:extLst>
          </p:cNvPr>
          <p:cNvSpPr txBox="1"/>
          <p:nvPr/>
        </p:nvSpPr>
        <p:spPr>
          <a:xfrm>
            <a:off x="3979108" y="3827143"/>
            <a:ext cx="3149483"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USER EXPERIENCE </a:t>
            </a:r>
            <a:endParaRPr lang="en-US" sz="1184" dirty="0">
              <a:solidFill>
                <a:prstClr val="white"/>
              </a:solidFill>
              <a:latin typeface="Citrix New Sans Semibold" panose="020F0703040200060004" pitchFamily="34" charset="0"/>
            </a:endParaRPr>
          </a:p>
        </p:txBody>
      </p:sp>
      <p:sp>
        <p:nvSpPr>
          <p:cNvPr id="363" name="TextBox 362">
            <a:extLst>
              <a:ext uri="{FF2B5EF4-FFF2-40B4-BE49-F238E27FC236}">
                <a16:creationId xmlns:a16="http://schemas.microsoft.com/office/drawing/2014/main" id="{51A9DC97-B806-425E-95C1-E31B8750FBF8}"/>
              </a:ext>
            </a:extLst>
          </p:cNvPr>
          <p:cNvSpPr txBox="1"/>
          <p:nvPr/>
        </p:nvSpPr>
        <p:spPr>
          <a:xfrm>
            <a:off x="6858256" y="3827143"/>
            <a:ext cx="2628695"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BUSINESS RISK</a:t>
            </a:r>
            <a:endParaRPr lang="en-US" sz="1184" dirty="0">
              <a:solidFill>
                <a:prstClr val="white"/>
              </a:solidFill>
              <a:latin typeface="Citrix New Sans Semibold" panose="020F0703040200060004" pitchFamily="34" charset="0"/>
            </a:endParaRPr>
          </a:p>
        </p:txBody>
      </p:sp>
      <p:sp>
        <p:nvSpPr>
          <p:cNvPr id="364" name="TextBox 363">
            <a:extLst>
              <a:ext uri="{FF2B5EF4-FFF2-40B4-BE49-F238E27FC236}">
                <a16:creationId xmlns:a16="http://schemas.microsoft.com/office/drawing/2014/main" id="{E6D9CD9B-D071-47EE-96C6-8311D45D477E}"/>
              </a:ext>
            </a:extLst>
          </p:cNvPr>
          <p:cNvSpPr txBox="1"/>
          <p:nvPr/>
        </p:nvSpPr>
        <p:spPr>
          <a:xfrm>
            <a:off x="9028296" y="3827143"/>
            <a:ext cx="3163705" cy="351469"/>
          </a:xfrm>
          <a:prstGeom prst="rect">
            <a:avLst/>
          </a:prstGeom>
          <a:noFill/>
        </p:spPr>
        <p:txBody>
          <a:bodyPr wrap="square" lIns="0" tIns="0" rIns="0" bIns="54128" rtlCol="0" anchor="ctr" anchorCtr="0">
            <a:spAutoFit/>
          </a:bodyPr>
          <a:lstStyle/>
          <a:p>
            <a:pPr algn="ctr" defTabSz="457200">
              <a:lnSpc>
                <a:spcPct val="90000"/>
              </a:lnSpc>
            </a:pPr>
            <a:r>
              <a:rPr lang="en-US" sz="2131" dirty="0">
                <a:solidFill>
                  <a:prstClr val="white"/>
                </a:solidFill>
                <a:latin typeface="Citrix New Sans Semibold" panose="020F0703040200060004" pitchFamily="34" charset="0"/>
              </a:rPr>
              <a:t>IT COMPLEXITY</a:t>
            </a:r>
          </a:p>
        </p:txBody>
      </p:sp>
      <p:sp>
        <p:nvSpPr>
          <p:cNvPr id="365" name="Down Arrow 3">
            <a:extLst>
              <a:ext uri="{FF2B5EF4-FFF2-40B4-BE49-F238E27FC236}">
                <a16:creationId xmlns:a16="http://schemas.microsoft.com/office/drawing/2014/main" id="{B71354DA-57B1-4F2C-80DF-E69D1EBCB26C}"/>
              </a:ext>
            </a:extLst>
          </p:cNvPr>
          <p:cNvSpPr/>
          <p:nvPr/>
        </p:nvSpPr>
        <p:spPr>
          <a:xfrm rot="10800000">
            <a:off x="7628721" y="2438221"/>
            <a:ext cx="1074611" cy="1353205"/>
          </a:xfrm>
          <a:prstGeom prst="downArrow">
            <a:avLst>
              <a:gd name="adj1" fmla="val 57958"/>
              <a:gd name="adj2" fmla="val 57069"/>
            </a:avLst>
          </a:prstGeom>
          <a:gradFill>
            <a:gsLst>
              <a:gs pos="17000">
                <a:srgbClr val="FF9E1B">
                  <a:alpha val="0"/>
                </a:srgbClr>
              </a:gs>
              <a:gs pos="77000">
                <a:srgbClr val="FF9E1B"/>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
        <p:nvSpPr>
          <p:cNvPr id="366" name="Down Arrow 3">
            <a:extLst>
              <a:ext uri="{FF2B5EF4-FFF2-40B4-BE49-F238E27FC236}">
                <a16:creationId xmlns:a16="http://schemas.microsoft.com/office/drawing/2014/main" id="{2DB939DA-781F-4644-BA33-2512CF0B11C6}"/>
              </a:ext>
            </a:extLst>
          </p:cNvPr>
          <p:cNvSpPr/>
          <p:nvPr/>
        </p:nvSpPr>
        <p:spPr>
          <a:xfrm rot="10800000">
            <a:off x="10072843" y="2438220"/>
            <a:ext cx="1074611" cy="1353205"/>
          </a:xfrm>
          <a:prstGeom prst="downArrow">
            <a:avLst>
              <a:gd name="adj1" fmla="val 57958"/>
              <a:gd name="adj2" fmla="val 57069"/>
            </a:avLst>
          </a:prstGeom>
          <a:gradFill>
            <a:gsLst>
              <a:gs pos="17000">
                <a:srgbClr val="23AAE2">
                  <a:alpha val="0"/>
                </a:srgbClr>
              </a:gs>
              <a:gs pos="77000">
                <a:srgbClr val="23AAE2"/>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
        <p:nvSpPr>
          <p:cNvPr id="367" name="Down Arrow 3">
            <a:extLst>
              <a:ext uri="{FF2B5EF4-FFF2-40B4-BE49-F238E27FC236}">
                <a16:creationId xmlns:a16="http://schemas.microsoft.com/office/drawing/2014/main" id="{4F2D2BB5-167B-4D93-B09A-6EA5796407E7}"/>
              </a:ext>
            </a:extLst>
          </p:cNvPr>
          <p:cNvSpPr/>
          <p:nvPr/>
        </p:nvSpPr>
        <p:spPr>
          <a:xfrm>
            <a:off x="5019532" y="2278168"/>
            <a:ext cx="1074611" cy="1353205"/>
          </a:xfrm>
          <a:prstGeom prst="downArrow">
            <a:avLst>
              <a:gd name="adj1" fmla="val 57958"/>
              <a:gd name="adj2" fmla="val 57069"/>
            </a:avLst>
          </a:prstGeom>
          <a:gradFill>
            <a:gsLst>
              <a:gs pos="17000">
                <a:srgbClr val="B7DB00">
                  <a:alpha val="0"/>
                </a:srgbClr>
              </a:gs>
              <a:gs pos="86000">
                <a:srgbClr val="B7DB00"/>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651" b="0" i="0" u="none" strike="noStrike" kern="0" cap="none" spc="0" normalizeH="0" baseline="0" noProof="0" dirty="0" err="1">
              <a:ln>
                <a:noFill/>
              </a:ln>
              <a:solidFill>
                <a:prstClr val="white"/>
              </a:solidFill>
              <a:effectLst/>
              <a:uLnTx/>
              <a:uFillTx/>
              <a:latin typeface="Citrix New Sans"/>
              <a:ea typeface="+mn-ea"/>
              <a:cs typeface="+mn-cs"/>
            </a:endParaRPr>
          </a:p>
        </p:txBody>
      </p:sp>
    </p:spTree>
    <p:extLst>
      <p:ext uri="{BB962C8B-B14F-4D97-AF65-F5344CB8AC3E}">
        <p14:creationId xmlns:p14="http://schemas.microsoft.com/office/powerpoint/2010/main" val="281187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C1AEF4BB-8775-4429-B836-C269A912353B}"/>
              </a:ext>
            </a:extLst>
          </p:cNvPr>
          <p:cNvGrpSpPr/>
          <p:nvPr/>
        </p:nvGrpSpPr>
        <p:grpSpPr>
          <a:xfrm>
            <a:off x="-1" y="1"/>
            <a:ext cx="12192001" cy="6857998"/>
            <a:chOff x="-2" y="-1"/>
            <a:chExt cx="20596227" cy="6858000"/>
          </a:xfrm>
        </p:grpSpPr>
        <p:pic>
          <p:nvPicPr>
            <p:cNvPr id="203" name="Picture 202">
              <a:extLst>
                <a:ext uri="{FF2B5EF4-FFF2-40B4-BE49-F238E27FC236}">
                  <a16:creationId xmlns:a16="http://schemas.microsoft.com/office/drawing/2014/main" id="{10DB5817-652B-4611-A564-B41CED85582C}"/>
                </a:ext>
              </a:extLst>
            </p:cNvPr>
            <p:cNvPicPr>
              <a:picLocks noChangeAspect="1"/>
            </p:cNvPicPr>
            <p:nvPr/>
          </p:nvPicPr>
          <p:blipFill rotWithShape="1">
            <a:blip r:embed="rId3"/>
            <a:srcRect l="11687" r="11687"/>
            <a:stretch/>
          </p:blipFill>
          <p:spPr>
            <a:xfrm>
              <a:off x="0" y="-1"/>
              <a:ext cx="20596225" cy="6858000"/>
            </a:xfrm>
            <a:prstGeom prst="rect">
              <a:avLst/>
            </a:prstGeom>
          </p:spPr>
        </p:pic>
        <p:sp>
          <p:nvSpPr>
            <p:cNvPr id="204" name="Rectangle 203">
              <a:extLst>
                <a:ext uri="{FF2B5EF4-FFF2-40B4-BE49-F238E27FC236}">
                  <a16:creationId xmlns:a16="http://schemas.microsoft.com/office/drawing/2014/main" id="{FFA348BD-AFD1-4B55-8031-48CE3ED80CC9}"/>
                </a:ext>
              </a:extLst>
            </p:cNvPr>
            <p:cNvSpPr/>
            <p:nvPr/>
          </p:nvSpPr>
          <p:spPr>
            <a:xfrm>
              <a:off x="-2" y="-1"/>
              <a:ext cx="20596225" cy="6858000"/>
            </a:xfrm>
            <a:prstGeom prst="rect">
              <a:avLst/>
            </a:prstGeom>
            <a:solidFill>
              <a:schemeClr val="tx1">
                <a:lumMod val="95000"/>
                <a:lumOff val="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dirty="0"/>
            </a:p>
          </p:txBody>
        </p:sp>
      </p:grpSp>
      <p:sp>
        <p:nvSpPr>
          <p:cNvPr id="205" name="TextBox 204">
            <a:extLst>
              <a:ext uri="{FF2B5EF4-FFF2-40B4-BE49-F238E27FC236}">
                <a16:creationId xmlns:a16="http://schemas.microsoft.com/office/drawing/2014/main" id="{3A8BE1AC-50D6-416C-AA4F-90573AE0B669}"/>
              </a:ext>
            </a:extLst>
          </p:cNvPr>
          <p:cNvSpPr txBox="1"/>
          <p:nvPr/>
        </p:nvSpPr>
        <p:spPr>
          <a:xfrm>
            <a:off x="2296651" y="836601"/>
            <a:ext cx="7598699" cy="501356"/>
          </a:xfrm>
          <a:prstGeom prst="rect">
            <a:avLst/>
          </a:prstGeom>
          <a:noFill/>
        </p:spPr>
        <p:txBody>
          <a:bodyPr wrap="square" lIns="0" tIns="0" rIns="0" bIns="0" rtlCol="0" anchor="ctr">
            <a:spAutoFit/>
          </a:bodyPr>
          <a:lstStyle/>
          <a:p>
            <a:pPr algn="ctr">
              <a:lnSpc>
                <a:spcPct val="90000"/>
              </a:lnSpc>
            </a:pPr>
            <a:r>
              <a:rPr lang="en-US" sz="3600" dirty="0">
                <a:solidFill>
                  <a:schemeClr val="bg1"/>
                </a:solidFill>
                <a:latin typeface="Citrix New Sans Semibold" panose="020F0703040200060004" pitchFamily="34" charset="0"/>
              </a:rPr>
              <a:t>NICHE PRODUCTS = COMPLEXITY</a:t>
            </a:r>
          </a:p>
        </p:txBody>
      </p:sp>
      <p:pic>
        <p:nvPicPr>
          <p:cNvPr id="731" name="Picture 730" descr="A screenshot of a computer&#10;&#10;Description generated with high confidence">
            <a:extLst>
              <a:ext uri="{FF2B5EF4-FFF2-40B4-BE49-F238E27FC236}">
                <a16:creationId xmlns:a16="http://schemas.microsoft.com/office/drawing/2014/main" id="{530D9E25-D672-41B1-8430-E6285F8E558B}"/>
              </a:ext>
            </a:extLst>
          </p:cNvPr>
          <p:cNvPicPr>
            <a:picLocks noChangeAspect="1"/>
          </p:cNvPicPr>
          <p:nvPr/>
        </p:nvPicPr>
        <p:blipFill rotWithShape="1">
          <a:blip r:embed="rId4"/>
          <a:srcRect l="11610" t="7929" r="11610" b="29319"/>
          <a:stretch/>
        </p:blipFill>
        <p:spPr>
          <a:xfrm>
            <a:off x="1415568" y="2463615"/>
            <a:ext cx="9360864" cy="2547525"/>
          </a:xfrm>
          <a:prstGeom prst="rect">
            <a:avLst/>
          </a:prstGeom>
        </p:spPr>
      </p:pic>
      <p:grpSp>
        <p:nvGrpSpPr>
          <p:cNvPr id="2" name="Group 1">
            <a:extLst>
              <a:ext uri="{FF2B5EF4-FFF2-40B4-BE49-F238E27FC236}">
                <a16:creationId xmlns:a16="http://schemas.microsoft.com/office/drawing/2014/main" id="{45BDB98D-74F4-AF44-BDE9-E86E989827E5}"/>
              </a:ext>
            </a:extLst>
          </p:cNvPr>
          <p:cNvGrpSpPr/>
          <p:nvPr/>
        </p:nvGrpSpPr>
        <p:grpSpPr>
          <a:xfrm>
            <a:off x="508836" y="2735593"/>
            <a:ext cx="2551179" cy="880863"/>
            <a:chOff x="508836" y="2735593"/>
            <a:chExt cx="2551179" cy="880863"/>
          </a:xfrm>
        </p:grpSpPr>
        <p:grpSp>
          <p:nvGrpSpPr>
            <p:cNvPr id="732" name="Group 731">
              <a:extLst>
                <a:ext uri="{FF2B5EF4-FFF2-40B4-BE49-F238E27FC236}">
                  <a16:creationId xmlns:a16="http://schemas.microsoft.com/office/drawing/2014/main" id="{95C204CA-83F6-419D-AD7E-23276615C7CD}"/>
                </a:ext>
              </a:extLst>
            </p:cNvPr>
            <p:cNvGrpSpPr/>
            <p:nvPr/>
          </p:nvGrpSpPr>
          <p:grpSpPr>
            <a:xfrm>
              <a:off x="1700872" y="2735593"/>
              <a:ext cx="672616" cy="667905"/>
              <a:chOff x="2863995" y="7501270"/>
              <a:chExt cx="1136265" cy="1128307"/>
            </a:xfrm>
          </p:grpSpPr>
          <p:sp>
            <p:nvSpPr>
              <p:cNvPr id="733" name="Oval 732">
                <a:extLst>
                  <a:ext uri="{FF2B5EF4-FFF2-40B4-BE49-F238E27FC236}">
                    <a16:creationId xmlns:a16="http://schemas.microsoft.com/office/drawing/2014/main" id="{F6667C1F-627B-49F0-94B2-7894CEF3BC0D}"/>
                  </a:ext>
                </a:extLst>
              </p:cNvPr>
              <p:cNvSpPr/>
              <p:nvPr/>
            </p:nvSpPr>
            <p:spPr>
              <a:xfrm>
                <a:off x="2863995" y="7501270"/>
                <a:ext cx="307776" cy="307776"/>
              </a:xfrm>
              <a:prstGeom prst="ellipse">
                <a:avLst/>
              </a:prstGeom>
              <a:solidFill>
                <a:srgbClr val="00C4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34" name="Oval 733">
                <a:extLst>
                  <a:ext uri="{FF2B5EF4-FFF2-40B4-BE49-F238E27FC236}">
                    <a16:creationId xmlns:a16="http://schemas.microsoft.com/office/drawing/2014/main" id="{1F2595F2-61EC-48F2-BEAA-9B68E284BFE6}"/>
                  </a:ext>
                </a:extLst>
              </p:cNvPr>
              <p:cNvSpPr/>
              <p:nvPr/>
            </p:nvSpPr>
            <p:spPr>
              <a:xfrm>
                <a:off x="3692484" y="7501270"/>
                <a:ext cx="307776" cy="307776"/>
              </a:xfrm>
              <a:prstGeom prst="ellipse">
                <a:avLst/>
              </a:prstGeom>
              <a:solidFill>
                <a:srgbClr val="00C4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35" name="Oval 734">
                <a:extLst>
                  <a:ext uri="{FF2B5EF4-FFF2-40B4-BE49-F238E27FC236}">
                    <a16:creationId xmlns:a16="http://schemas.microsoft.com/office/drawing/2014/main" id="{812D1B2F-2157-43F3-91FF-C3126D6594CC}"/>
                  </a:ext>
                </a:extLst>
              </p:cNvPr>
              <p:cNvSpPr/>
              <p:nvPr/>
            </p:nvSpPr>
            <p:spPr>
              <a:xfrm>
                <a:off x="2863995" y="8321801"/>
                <a:ext cx="307776" cy="307776"/>
              </a:xfrm>
              <a:prstGeom prst="ellipse">
                <a:avLst/>
              </a:prstGeom>
              <a:solidFill>
                <a:srgbClr val="00C4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36" name="Oval 735">
                <a:extLst>
                  <a:ext uri="{FF2B5EF4-FFF2-40B4-BE49-F238E27FC236}">
                    <a16:creationId xmlns:a16="http://schemas.microsoft.com/office/drawing/2014/main" id="{4F83613D-CFDC-4190-B266-5938488DE384}"/>
                  </a:ext>
                </a:extLst>
              </p:cNvPr>
              <p:cNvSpPr/>
              <p:nvPr/>
            </p:nvSpPr>
            <p:spPr>
              <a:xfrm>
                <a:off x="3692484" y="8321801"/>
                <a:ext cx="307776" cy="307776"/>
              </a:xfrm>
              <a:prstGeom prst="ellipse">
                <a:avLst/>
              </a:prstGeom>
              <a:solidFill>
                <a:srgbClr val="00C4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cxnSp>
            <p:nvCxnSpPr>
              <p:cNvPr id="737" name="Straight Connector 736">
                <a:extLst>
                  <a:ext uri="{FF2B5EF4-FFF2-40B4-BE49-F238E27FC236}">
                    <a16:creationId xmlns:a16="http://schemas.microsoft.com/office/drawing/2014/main" id="{671B159D-E174-46FA-8852-5E5FACD51D28}"/>
                  </a:ext>
                </a:extLst>
              </p:cNvPr>
              <p:cNvCxnSpPr>
                <a:cxnSpLocks/>
                <a:stCxn id="733" idx="5"/>
                <a:endCxn id="736" idx="1"/>
              </p:cNvCxnSpPr>
              <p:nvPr/>
            </p:nvCxnSpPr>
            <p:spPr>
              <a:xfrm>
                <a:off x="3126698" y="7763973"/>
                <a:ext cx="610859" cy="602901"/>
              </a:xfrm>
              <a:prstGeom prst="line">
                <a:avLst/>
              </a:prstGeom>
              <a:noFill/>
              <a:ln w="31750" cap="flat" cmpd="sng" algn="ctr">
                <a:solidFill>
                  <a:srgbClr val="00C400">
                    <a:alpha val="50000"/>
                  </a:srgbClr>
                </a:solidFill>
                <a:prstDash val="solid"/>
                <a:miter lim="800000"/>
              </a:ln>
              <a:effectLst/>
            </p:spPr>
          </p:cxnSp>
          <p:cxnSp>
            <p:nvCxnSpPr>
              <p:cNvPr id="738" name="Straight Connector 737">
                <a:extLst>
                  <a:ext uri="{FF2B5EF4-FFF2-40B4-BE49-F238E27FC236}">
                    <a16:creationId xmlns:a16="http://schemas.microsoft.com/office/drawing/2014/main" id="{012C6255-137D-4EE5-8187-EAF200E9B309}"/>
                  </a:ext>
                </a:extLst>
              </p:cNvPr>
              <p:cNvCxnSpPr>
                <a:cxnSpLocks/>
                <a:stCxn id="733" idx="6"/>
                <a:endCxn id="734" idx="2"/>
              </p:cNvCxnSpPr>
              <p:nvPr/>
            </p:nvCxnSpPr>
            <p:spPr>
              <a:xfrm>
                <a:off x="3171771" y="7655158"/>
                <a:ext cx="520713" cy="0"/>
              </a:xfrm>
              <a:prstGeom prst="line">
                <a:avLst/>
              </a:prstGeom>
              <a:noFill/>
              <a:ln w="31750" cap="flat" cmpd="sng" algn="ctr">
                <a:solidFill>
                  <a:srgbClr val="00C400">
                    <a:alpha val="50000"/>
                  </a:srgbClr>
                </a:solidFill>
                <a:prstDash val="solid"/>
                <a:miter lim="800000"/>
              </a:ln>
              <a:effectLst/>
            </p:spPr>
          </p:cxnSp>
          <p:cxnSp>
            <p:nvCxnSpPr>
              <p:cNvPr id="739" name="Straight Connector 738">
                <a:extLst>
                  <a:ext uri="{FF2B5EF4-FFF2-40B4-BE49-F238E27FC236}">
                    <a16:creationId xmlns:a16="http://schemas.microsoft.com/office/drawing/2014/main" id="{D79F7F8B-9E68-48D8-9C40-E71F859F9613}"/>
                  </a:ext>
                </a:extLst>
              </p:cNvPr>
              <p:cNvCxnSpPr>
                <a:cxnSpLocks/>
                <a:stCxn id="733" idx="4"/>
                <a:endCxn id="735" idx="0"/>
              </p:cNvCxnSpPr>
              <p:nvPr/>
            </p:nvCxnSpPr>
            <p:spPr>
              <a:xfrm>
                <a:off x="3017883" y="7809046"/>
                <a:ext cx="0" cy="512755"/>
              </a:xfrm>
              <a:prstGeom prst="line">
                <a:avLst/>
              </a:prstGeom>
              <a:noFill/>
              <a:ln w="31750" cap="flat" cmpd="sng" algn="ctr">
                <a:solidFill>
                  <a:srgbClr val="00C400">
                    <a:alpha val="50000"/>
                  </a:srgbClr>
                </a:solidFill>
                <a:prstDash val="solid"/>
                <a:miter lim="800000"/>
              </a:ln>
              <a:effectLst/>
            </p:spPr>
          </p:cxnSp>
          <p:cxnSp>
            <p:nvCxnSpPr>
              <p:cNvPr id="740" name="Straight Connector 739">
                <a:extLst>
                  <a:ext uri="{FF2B5EF4-FFF2-40B4-BE49-F238E27FC236}">
                    <a16:creationId xmlns:a16="http://schemas.microsoft.com/office/drawing/2014/main" id="{53025637-2A16-4F77-99E9-50D9940AD739}"/>
                  </a:ext>
                </a:extLst>
              </p:cNvPr>
              <p:cNvCxnSpPr>
                <a:cxnSpLocks/>
                <a:stCxn id="734" idx="4"/>
                <a:endCxn id="736" idx="0"/>
              </p:cNvCxnSpPr>
              <p:nvPr/>
            </p:nvCxnSpPr>
            <p:spPr>
              <a:xfrm>
                <a:off x="3846372" y="7809046"/>
                <a:ext cx="0" cy="512755"/>
              </a:xfrm>
              <a:prstGeom prst="line">
                <a:avLst/>
              </a:prstGeom>
              <a:noFill/>
              <a:ln w="31750" cap="flat" cmpd="sng" algn="ctr">
                <a:solidFill>
                  <a:srgbClr val="00C400">
                    <a:alpha val="50000"/>
                  </a:srgbClr>
                </a:solidFill>
                <a:prstDash val="solid"/>
                <a:miter lim="800000"/>
              </a:ln>
              <a:effectLst/>
            </p:spPr>
          </p:cxnSp>
          <p:cxnSp>
            <p:nvCxnSpPr>
              <p:cNvPr id="741" name="Straight Connector 740">
                <a:extLst>
                  <a:ext uri="{FF2B5EF4-FFF2-40B4-BE49-F238E27FC236}">
                    <a16:creationId xmlns:a16="http://schemas.microsoft.com/office/drawing/2014/main" id="{99A5B725-CE3E-4021-84E3-8703A121D933}"/>
                  </a:ext>
                </a:extLst>
              </p:cNvPr>
              <p:cNvCxnSpPr>
                <a:cxnSpLocks/>
                <a:stCxn id="734" idx="3"/>
                <a:endCxn id="735" idx="7"/>
              </p:cNvCxnSpPr>
              <p:nvPr/>
            </p:nvCxnSpPr>
            <p:spPr>
              <a:xfrm flipH="1">
                <a:off x="3126698" y="7763973"/>
                <a:ext cx="610859" cy="602901"/>
              </a:xfrm>
              <a:prstGeom prst="line">
                <a:avLst/>
              </a:prstGeom>
              <a:noFill/>
              <a:ln w="31750" cap="flat" cmpd="sng" algn="ctr">
                <a:solidFill>
                  <a:srgbClr val="00C400">
                    <a:alpha val="50000"/>
                  </a:srgbClr>
                </a:solidFill>
                <a:prstDash val="solid"/>
                <a:miter lim="800000"/>
              </a:ln>
              <a:effectLst/>
            </p:spPr>
          </p:cxnSp>
          <p:cxnSp>
            <p:nvCxnSpPr>
              <p:cNvPr id="742" name="Straight Connector 741">
                <a:extLst>
                  <a:ext uri="{FF2B5EF4-FFF2-40B4-BE49-F238E27FC236}">
                    <a16:creationId xmlns:a16="http://schemas.microsoft.com/office/drawing/2014/main" id="{E01C3731-657B-4F20-A14A-F59AA34E00CB}"/>
                  </a:ext>
                </a:extLst>
              </p:cNvPr>
              <p:cNvCxnSpPr>
                <a:cxnSpLocks/>
                <a:stCxn id="735" idx="6"/>
                <a:endCxn id="736" idx="2"/>
              </p:cNvCxnSpPr>
              <p:nvPr/>
            </p:nvCxnSpPr>
            <p:spPr>
              <a:xfrm>
                <a:off x="3171771" y="8475689"/>
                <a:ext cx="520713" cy="0"/>
              </a:xfrm>
              <a:prstGeom prst="line">
                <a:avLst/>
              </a:prstGeom>
              <a:noFill/>
              <a:ln w="31750" cap="flat" cmpd="sng" algn="ctr">
                <a:solidFill>
                  <a:srgbClr val="00C400">
                    <a:alpha val="50000"/>
                  </a:srgbClr>
                </a:solidFill>
                <a:prstDash val="solid"/>
                <a:miter lim="800000"/>
              </a:ln>
              <a:effectLst/>
            </p:spPr>
          </p:cxnSp>
        </p:grpSp>
        <p:sp>
          <p:nvSpPr>
            <p:cNvPr id="743" name="TextBox 742">
              <a:extLst>
                <a:ext uri="{FF2B5EF4-FFF2-40B4-BE49-F238E27FC236}">
                  <a16:creationId xmlns:a16="http://schemas.microsoft.com/office/drawing/2014/main" id="{345CDC00-EA37-44FA-A773-E9D892E0E1A8}"/>
                </a:ext>
              </a:extLst>
            </p:cNvPr>
            <p:cNvSpPr txBox="1"/>
            <p:nvPr/>
          </p:nvSpPr>
          <p:spPr>
            <a:xfrm>
              <a:off x="1809696" y="2881766"/>
              <a:ext cx="449162" cy="219932"/>
            </a:xfrm>
            <a:prstGeom prst="rect">
              <a:avLst/>
            </a:prstGeom>
            <a:noFill/>
            <a:ln>
              <a:noFill/>
            </a:ln>
          </p:spPr>
          <p:txBody>
            <a:bodyPr wrap="non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BFSS </a:t>
              </a:r>
            </a:p>
          </p:txBody>
        </p:sp>
        <p:sp>
          <p:nvSpPr>
            <p:cNvPr id="744" name="TextBox 743">
              <a:extLst>
                <a:ext uri="{FF2B5EF4-FFF2-40B4-BE49-F238E27FC236}">
                  <a16:creationId xmlns:a16="http://schemas.microsoft.com/office/drawing/2014/main" id="{8CD50C6E-5FFB-45BE-B76E-223C606164F2}"/>
                </a:ext>
              </a:extLst>
            </p:cNvPr>
            <p:cNvSpPr txBox="1"/>
            <p:nvPr/>
          </p:nvSpPr>
          <p:spPr>
            <a:xfrm>
              <a:off x="2303006" y="2881766"/>
              <a:ext cx="757009" cy="347531"/>
            </a:xfrm>
            <a:prstGeom prst="rect">
              <a:avLst/>
            </a:prstGeom>
            <a:noFill/>
            <a:ln>
              <a:noFill/>
            </a:ln>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Integration </a:t>
              </a:r>
            </a:p>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Tools </a:t>
              </a:r>
            </a:p>
          </p:txBody>
        </p:sp>
        <p:sp>
          <p:nvSpPr>
            <p:cNvPr id="745" name="TextBox 744">
              <a:extLst>
                <a:ext uri="{FF2B5EF4-FFF2-40B4-BE49-F238E27FC236}">
                  <a16:creationId xmlns:a16="http://schemas.microsoft.com/office/drawing/2014/main" id="{BA910778-C6A4-4A35-92B2-26B587B43C57}"/>
                </a:ext>
              </a:extLst>
            </p:cNvPr>
            <p:cNvSpPr txBox="1"/>
            <p:nvPr/>
          </p:nvSpPr>
          <p:spPr>
            <a:xfrm>
              <a:off x="2292216" y="3396524"/>
              <a:ext cx="697045" cy="219932"/>
            </a:xfrm>
            <a:prstGeom prst="rect">
              <a:avLst/>
            </a:prstGeom>
            <a:noFill/>
            <a:ln>
              <a:noFill/>
            </a:ln>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Search</a:t>
              </a:r>
            </a:p>
          </p:txBody>
        </p:sp>
        <p:sp>
          <p:nvSpPr>
            <p:cNvPr id="746" name="TextBox 745">
              <a:extLst>
                <a:ext uri="{FF2B5EF4-FFF2-40B4-BE49-F238E27FC236}">
                  <a16:creationId xmlns:a16="http://schemas.microsoft.com/office/drawing/2014/main" id="{2BE139C1-4E96-4ED9-BFF6-2317CA694EAC}"/>
                </a:ext>
              </a:extLst>
            </p:cNvPr>
            <p:cNvSpPr txBox="1"/>
            <p:nvPr/>
          </p:nvSpPr>
          <p:spPr>
            <a:xfrm>
              <a:off x="1791966" y="3396524"/>
              <a:ext cx="484089" cy="219932"/>
            </a:xfrm>
            <a:prstGeom prst="rect">
              <a:avLst/>
            </a:prstGeom>
            <a:noFill/>
            <a:ln>
              <a:noFill/>
            </a:ln>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Mail</a:t>
              </a:r>
            </a:p>
          </p:txBody>
        </p:sp>
        <p:sp>
          <p:nvSpPr>
            <p:cNvPr id="747" name="Rectangle 746">
              <a:extLst>
                <a:ext uri="{FF2B5EF4-FFF2-40B4-BE49-F238E27FC236}">
                  <a16:creationId xmlns:a16="http://schemas.microsoft.com/office/drawing/2014/main" id="{D47BE14F-9E7F-4BC7-B36A-1FAF0000A513}"/>
                </a:ext>
              </a:extLst>
            </p:cNvPr>
            <p:cNvSpPr/>
            <p:nvPr/>
          </p:nvSpPr>
          <p:spPr>
            <a:xfrm>
              <a:off x="508836" y="2952924"/>
              <a:ext cx="1134720" cy="274562"/>
            </a:xfrm>
            <a:prstGeom prst="rect">
              <a:avLst/>
            </a:prstGeom>
            <a:noFill/>
          </p:spPr>
          <p:txBody>
            <a:bodyPr wrap="square">
              <a:spAutoFit/>
            </a:bodyPr>
            <a:lstStyle/>
            <a:p>
              <a:pPr algn="r" defTabSz="270662">
                <a:defRPr/>
              </a:pPr>
              <a:r>
                <a:rPr lang="en-US" sz="1184" dirty="0">
                  <a:solidFill>
                    <a:prstClr val="white"/>
                  </a:solidFill>
                  <a:latin typeface="Citrix New Sans Semibold" panose="020F0703040200060004" pitchFamily="34" charset="0"/>
                  <a:cs typeface="Calibri" panose="020F0502020204030204" pitchFamily="34" charset="0"/>
                </a:rPr>
                <a:t>Productivity</a:t>
              </a:r>
            </a:p>
          </p:txBody>
        </p:sp>
      </p:grpSp>
      <p:grpSp>
        <p:nvGrpSpPr>
          <p:cNvPr id="3" name="Group 2">
            <a:extLst>
              <a:ext uri="{FF2B5EF4-FFF2-40B4-BE49-F238E27FC236}">
                <a16:creationId xmlns:a16="http://schemas.microsoft.com/office/drawing/2014/main" id="{CAD14CCE-3462-E345-B79C-74A8EEE80E8F}"/>
              </a:ext>
            </a:extLst>
          </p:cNvPr>
          <p:cNvGrpSpPr/>
          <p:nvPr/>
        </p:nvGrpSpPr>
        <p:grpSpPr>
          <a:xfrm>
            <a:off x="343031" y="4051251"/>
            <a:ext cx="2175304" cy="853921"/>
            <a:chOff x="343031" y="4051251"/>
            <a:chExt cx="2175304" cy="853921"/>
          </a:xfrm>
        </p:grpSpPr>
        <p:sp>
          <p:nvSpPr>
            <p:cNvPr id="748" name="Rectangle 747">
              <a:extLst>
                <a:ext uri="{FF2B5EF4-FFF2-40B4-BE49-F238E27FC236}">
                  <a16:creationId xmlns:a16="http://schemas.microsoft.com/office/drawing/2014/main" id="{2FA6C948-D0FE-40C6-B53B-535D52DA2EA8}"/>
                </a:ext>
              </a:extLst>
            </p:cNvPr>
            <p:cNvSpPr/>
            <p:nvPr/>
          </p:nvSpPr>
          <p:spPr>
            <a:xfrm>
              <a:off x="343031" y="4199144"/>
              <a:ext cx="1479443" cy="456792"/>
            </a:xfrm>
            <a:prstGeom prst="rect">
              <a:avLst/>
            </a:prstGeom>
            <a:noFill/>
          </p:spPr>
          <p:txBody>
            <a:bodyPr wrap="square">
              <a:spAutoFit/>
            </a:bodyPr>
            <a:lstStyle/>
            <a:p>
              <a:pPr algn="r" defTabSz="270662">
                <a:defRPr/>
              </a:pPr>
              <a:r>
                <a:rPr lang="en-US" sz="1184" dirty="0">
                  <a:solidFill>
                    <a:prstClr val="white"/>
                  </a:solidFill>
                  <a:latin typeface="Citrix New Sans Semibold" panose="020F0703040200060004" pitchFamily="34" charset="0"/>
                  <a:cs typeface="Calibri" panose="020F0502020204030204" pitchFamily="34" charset="0"/>
                </a:rPr>
                <a:t>Identity &amp; Access Management</a:t>
              </a:r>
            </a:p>
          </p:txBody>
        </p:sp>
        <p:sp>
          <p:nvSpPr>
            <p:cNvPr id="749" name="Rectangle 748">
              <a:extLst>
                <a:ext uri="{FF2B5EF4-FFF2-40B4-BE49-F238E27FC236}">
                  <a16:creationId xmlns:a16="http://schemas.microsoft.com/office/drawing/2014/main" id="{916D2D12-2700-4376-A628-428F30F85392}"/>
                </a:ext>
              </a:extLst>
            </p:cNvPr>
            <p:cNvSpPr/>
            <p:nvPr/>
          </p:nvSpPr>
          <p:spPr>
            <a:xfrm>
              <a:off x="2064178" y="4203014"/>
              <a:ext cx="378630"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SSO</a:t>
              </a:r>
            </a:p>
          </p:txBody>
        </p:sp>
        <p:sp>
          <p:nvSpPr>
            <p:cNvPr id="750" name="Rectangle 749">
              <a:extLst>
                <a:ext uri="{FF2B5EF4-FFF2-40B4-BE49-F238E27FC236}">
                  <a16:creationId xmlns:a16="http://schemas.microsoft.com/office/drawing/2014/main" id="{E2B6B648-6E74-4411-B5A4-9AC0C822AD98}"/>
                </a:ext>
              </a:extLst>
            </p:cNvPr>
            <p:cNvSpPr/>
            <p:nvPr/>
          </p:nvSpPr>
          <p:spPr>
            <a:xfrm>
              <a:off x="2072379" y="4685240"/>
              <a:ext cx="445956"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RBAC</a:t>
              </a:r>
            </a:p>
          </p:txBody>
        </p:sp>
        <p:grpSp>
          <p:nvGrpSpPr>
            <p:cNvPr id="751" name="Group 750">
              <a:extLst>
                <a:ext uri="{FF2B5EF4-FFF2-40B4-BE49-F238E27FC236}">
                  <a16:creationId xmlns:a16="http://schemas.microsoft.com/office/drawing/2014/main" id="{BEAA0265-8D61-4FC5-810D-828A4550642A}"/>
                </a:ext>
              </a:extLst>
            </p:cNvPr>
            <p:cNvGrpSpPr/>
            <p:nvPr/>
          </p:nvGrpSpPr>
          <p:grpSpPr>
            <a:xfrm>
              <a:off x="1939622" y="4051251"/>
              <a:ext cx="182189" cy="667905"/>
              <a:chOff x="1125631" y="8491032"/>
              <a:chExt cx="307776" cy="1128307"/>
            </a:xfrm>
          </p:grpSpPr>
          <p:sp>
            <p:nvSpPr>
              <p:cNvPr id="752" name="Oval 751">
                <a:extLst>
                  <a:ext uri="{FF2B5EF4-FFF2-40B4-BE49-F238E27FC236}">
                    <a16:creationId xmlns:a16="http://schemas.microsoft.com/office/drawing/2014/main" id="{20B3C115-1793-4E28-A918-F7C0FC641C85}"/>
                  </a:ext>
                </a:extLst>
              </p:cNvPr>
              <p:cNvSpPr/>
              <p:nvPr/>
            </p:nvSpPr>
            <p:spPr>
              <a:xfrm>
                <a:off x="1125631" y="8491032"/>
                <a:ext cx="307776" cy="307776"/>
              </a:xfrm>
              <a:prstGeom prst="ellipse">
                <a:avLst/>
              </a:prstGeom>
              <a:solidFill>
                <a:srgbClr val="B7DB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53" name="Oval 752">
                <a:extLst>
                  <a:ext uri="{FF2B5EF4-FFF2-40B4-BE49-F238E27FC236}">
                    <a16:creationId xmlns:a16="http://schemas.microsoft.com/office/drawing/2014/main" id="{DB4C0849-F7D1-4A93-8034-93F4B3CF274F}"/>
                  </a:ext>
                </a:extLst>
              </p:cNvPr>
              <p:cNvSpPr/>
              <p:nvPr/>
            </p:nvSpPr>
            <p:spPr>
              <a:xfrm>
                <a:off x="1125631" y="9311563"/>
                <a:ext cx="307776" cy="307776"/>
              </a:xfrm>
              <a:prstGeom prst="ellipse">
                <a:avLst/>
              </a:prstGeom>
              <a:solidFill>
                <a:srgbClr val="B7DB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cxnSp>
            <p:nvCxnSpPr>
              <p:cNvPr id="754" name="Straight Connector 753">
                <a:extLst>
                  <a:ext uri="{FF2B5EF4-FFF2-40B4-BE49-F238E27FC236}">
                    <a16:creationId xmlns:a16="http://schemas.microsoft.com/office/drawing/2014/main" id="{D48F5FFB-08CA-4FA6-BD20-7B5D8FA8B8B6}"/>
                  </a:ext>
                </a:extLst>
              </p:cNvPr>
              <p:cNvCxnSpPr>
                <a:cxnSpLocks/>
                <a:stCxn id="752" idx="4"/>
                <a:endCxn id="753" idx="0"/>
              </p:cNvCxnSpPr>
              <p:nvPr/>
            </p:nvCxnSpPr>
            <p:spPr>
              <a:xfrm>
                <a:off x="1279519" y="8798808"/>
                <a:ext cx="0" cy="512755"/>
              </a:xfrm>
              <a:prstGeom prst="line">
                <a:avLst/>
              </a:prstGeom>
              <a:noFill/>
              <a:ln w="31750" cap="flat" cmpd="sng" algn="ctr">
                <a:solidFill>
                  <a:srgbClr val="B7DB00">
                    <a:alpha val="50000"/>
                  </a:srgbClr>
                </a:solidFill>
                <a:prstDash val="solid"/>
                <a:miter lim="800000"/>
              </a:ln>
              <a:effectLst/>
            </p:spPr>
          </p:cxnSp>
        </p:grpSp>
      </p:grpSp>
      <p:grpSp>
        <p:nvGrpSpPr>
          <p:cNvPr id="6" name="Group 5">
            <a:extLst>
              <a:ext uri="{FF2B5EF4-FFF2-40B4-BE49-F238E27FC236}">
                <a16:creationId xmlns:a16="http://schemas.microsoft.com/office/drawing/2014/main" id="{0265E929-6BBF-F84C-94C2-154517344557}"/>
              </a:ext>
            </a:extLst>
          </p:cNvPr>
          <p:cNvGrpSpPr/>
          <p:nvPr/>
        </p:nvGrpSpPr>
        <p:grpSpPr>
          <a:xfrm>
            <a:off x="9431670" y="3909565"/>
            <a:ext cx="1817460" cy="1174816"/>
            <a:chOff x="9431670" y="3909565"/>
            <a:chExt cx="1817460" cy="1174816"/>
          </a:xfrm>
        </p:grpSpPr>
        <p:grpSp>
          <p:nvGrpSpPr>
            <p:cNvPr id="755" name="Group 754">
              <a:extLst>
                <a:ext uri="{FF2B5EF4-FFF2-40B4-BE49-F238E27FC236}">
                  <a16:creationId xmlns:a16="http://schemas.microsoft.com/office/drawing/2014/main" id="{B2C2D7D8-6247-444E-B49A-616FC7369D1A}"/>
                </a:ext>
              </a:extLst>
            </p:cNvPr>
            <p:cNvGrpSpPr/>
            <p:nvPr/>
          </p:nvGrpSpPr>
          <p:grpSpPr>
            <a:xfrm>
              <a:off x="9431670" y="3909565"/>
              <a:ext cx="565210" cy="958660"/>
              <a:chOff x="15964158" y="7290636"/>
              <a:chExt cx="954822" cy="1619487"/>
            </a:xfrm>
          </p:grpSpPr>
          <p:sp>
            <p:nvSpPr>
              <p:cNvPr id="756" name="Oval 755">
                <a:extLst>
                  <a:ext uri="{FF2B5EF4-FFF2-40B4-BE49-F238E27FC236}">
                    <a16:creationId xmlns:a16="http://schemas.microsoft.com/office/drawing/2014/main" id="{0E6DF5F6-CC8B-403C-992F-9260246382DF}"/>
                  </a:ext>
                </a:extLst>
              </p:cNvPr>
              <p:cNvSpPr/>
              <p:nvPr/>
            </p:nvSpPr>
            <p:spPr>
              <a:xfrm>
                <a:off x="16611204" y="7290636"/>
                <a:ext cx="307776" cy="307776"/>
              </a:xfrm>
              <a:prstGeom prst="ellipse">
                <a:avLst/>
              </a:prstGeom>
              <a:solidFill>
                <a:srgbClr val="23AAE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57" name="Oval 756">
                <a:extLst>
                  <a:ext uri="{FF2B5EF4-FFF2-40B4-BE49-F238E27FC236}">
                    <a16:creationId xmlns:a16="http://schemas.microsoft.com/office/drawing/2014/main" id="{C4AE1848-8EE6-46AF-8E78-56FEF9E3D195}"/>
                  </a:ext>
                </a:extLst>
              </p:cNvPr>
              <p:cNvSpPr/>
              <p:nvPr/>
            </p:nvSpPr>
            <p:spPr>
              <a:xfrm>
                <a:off x="16611204" y="8602347"/>
                <a:ext cx="307776" cy="307776"/>
              </a:xfrm>
              <a:prstGeom prst="ellipse">
                <a:avLst/>
              </a:prstGeom>
              <a:solidFill>
                <a:srgbClr val="23AAE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58" name="Oval 757">
                <a:extLst>
                  <a:ext uri="{FF2B5EF4-FFF2-40B4-BE49-F238E27FC236}">
                    <a16:creationId xmlns:a16="http://schemas.microsoft.com/office/drawing/2014/main" id="{D11F325C-119C-4056-A339-00E156C3C826}"/>
                  </a:ext>
                </a:extLst>
              </p:cNvPr>
              <p:cNvSpPr/>
              <p:nvPr/>
            </p:nvSpPr>
            <p:spPr>
              <a:xfrm>
                <a:off x="15964158" y="7949097"/>
                <a:ext cx="307776" cy="307776"/>
              </a:xfrm>
              <a:prstGeom prst="ellipse">
                <a:avLst/>
              </a:prstGeom>
              <a:solidFill>
                <a:srgbClr val="23AAE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cxnSp>
            <p:nvCxnSpPr>
              <p:cNvPr id="759" name="Straight Connector 758">
                <a:extLst>
                  <a:ext uri="{FF2B5EF4-FFF2-40B4-BE49-F238E27FC236}">
                    <a16:creationId xmlns:a16="http://schemas.microsoft.com/office/drawing/2014/main" id="{DA842F51-7347-433A-BBBB-1C373CAFD992}"/>
                  </a:ext>
                </a:extLst>
              </p:cNvPr>
              <p:cNvCxnSpPr>
                <a:cxnSpLocks/>
                <a:stCxn id="757" idx="1"/>
                <a:endCxn id="758" idx="5"/>
              </p:cNvCxnSpPr>
              <p:nvPr/>
            </p:nvCxnSpPr>
            <p:spPr>
              <a:xfrm flipH="1" flipV="1">
                <a:off x="16226861" y="8211800"/>
                <a:ext cx="429416" cy="435620"/>
              </a:xfrm>
              <a:prstGeom prst="line">
                <a:avLst/>
              </a:prstGeom>
              <a:noFill/>
              <a:ln w="31750" cap="flat" cmpd="sng" algn="ctr">
                <a:solidFill>
                  <a:srgbClr val="23AAE2">
                    <a:alpha val="50000"/>
                  </a:srgbClr>
                </a:solidFill>
                <a:prstDash val="solid"/>
                <a:miter lim="800000"/>
              </a:ln>
              <a:effectLst/>
            </p:spPr>
          </p:cxnSp>
          <p:cxnSp>
            <p:nvCxnSpPr>
              <p:cNvPr id="760" name="Straight Connector 759">
                <a:extLst>
                  <a:ext uri="{FF2B5EF4-FFF2-40B4-BE49-F238E27FC236}">
                    <a16:creationId xmlns:a16="http://schemas.microsoft.com/office/drawing/2014/main" id="{B73B4AAB-2BF5-436F-9D03-F6ED288819AB}"/>
                  </a:ext>
                </a:extLst>
              </p:cNvPr>
              <p:cNvCxnSpPr>
                <a:cxnSpLocks/>
                <a:stCxn id="756" idx="3"/>
                <a:endCxn id="758" idx="7"/>
              </p:cNvCxnSpPr>
              <p:nvPr/>
            </p:nvCxnSpPr>
            <p:spPr>
              <a:xfrm flipH="1">
                <a:off x="16226861" y="7553339"/>
                <a:ext cx="429416" cy="440831"/>
              </a:xfrm>
              <a:prstGeom prst="line">
                <a:avLst/>
              </a:prstGeom>
              <a:noFill/>
              <a:ln w="31750" cap="flat" cmpd="sng" algn="ctr">
                <a:solidFill>
                  <a:srgbClr val="23AAE2">
                    <a:alpha val="50000"/>
                  </a:srgbClr>
                </a:solidFill>
                <a:prstDash val="solid"/>
                <a:miter lim="800000"/>
              </a:ln>
              <a:effectLst/>
            </p:spPr>
          </p:cxnSp>
          <p:cxnSp>
            <p:nvCxnSpPr>
              <p:cNvPr id="761" name="Straight Connector 760">
                <a:extLst>
                  <a:ext uri="{FF2B5EF4-FFF2-40B4-BE49-F238E27FC236}">
                    <a16:creationId xmlns:a16="http://schemas.microsoft.com/office/drawing/2014/main" id="{795F759E-297A-4795-929A-DE06389B09AE}"/>
                  </a:ext>
                </a:extLst>
              </p:cNvPr>
              <p:cNvCxnSpPr>
                <a:cxnSpLocks/>
                <a:stCxn id="756" idx="4"/>
                <a:endCxn id="757" idx="0"/>
              </p:cNvCxnSpPr>
              <p:nvPr/>
            </p:nvCxnSpPr>
            <p:spPr>
              <a:xfrm>
                <a:off x="16765092" y="7598412"/>
                <a:ext cx="0" cy="1003935"/>
              </a:xfrm>
              <a:prstGeom prst="line">
                <a:avLst/>
              </a:prstGeom>
              <a:noFill/>
              <a:ln w="31750" cap="flat" cmpd="sng" algn="ctr">
                <a:solidFill>
                  <a:srgbClr val="23AAE2">
                    <a:alpha val="50000"/>
                  </a:srgbClr>
                </a:solidFill>
                <a:prstDash val="solid"/>
                <a:miter lim="800000"/>
              </a:ln>
              <a:effectLst/>
            </p:spPr>
          </p:cxnSp>
        </p:grpSp>
        <p:sp>
          <p:nvSpPr>
            <p:cNvPr id="762" name="TextBox 761">
              <a:extLst>
                <a:ext uri="{FF2B5EF4-FFF2-40B4-BE49-F238E27FC236}">
                  <a16:creationId xmlns:a16="http://schemas.microsoft.com/office/drawing/2014/main" id="{A8940FCA-6CDE-496B-A00F-292C026668C8}"/>
                </a:ext>
              </a:extLst>
            </p:cNvPr>
            <p:cNvSpPr txBox="1"/>
            <p:nvPr/>
          </p:nvSpPr>
          <p:spPr>
            <a:xfrm>
              <a:off x="9516265" y="4436547"/>
              <a:ext cx="861660" cy="219932"/>
            </a:xfrm>
            <a:prstGeom prst="rect">
              <a:avLst/>
            </a:prstGeom>
            <a:noFill/>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App-Ops</a:t>
              </a:r>
            </a:p>
          </p:txBody>
        </p:sp>
        <p:sp>
          <p:nvSpPr>
            <p:cNvPr id="763" name="Rectangle 762">
              <a:extLst>
                <a:ext uri="{FF2B5EF4-FFF2-40B4-BE49-F238E27FC236}">
                  <a16:creationId xmlns:a16="http://schemas.microsoft.com/office/drawing/2014/main" id="{D2C4B43B-6745-4811-ABF9-5E69D1B9F68B}"/>
                </a:ext>
              </a:extLst>
            </p:cNvPr>
            <p:cNvSpPr/>
            <p:nvPr/>
          </p:nvSpPr>
          <p:spPr>
            <a:xfrm>
              <a:off x="9886488" y="4864449"/>
              <a:ext cx="517821" cy="219932"/>
            </a:xfrm>
            <a:prstGeom prst="rect">
              <a:avLst/>
            </a:prstGeom>
            <a:noFill/>
          </p:spPr>
          <p:txBody>
            <a:bodyPr wrap="squar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VDI</a:t>
              </a:r>
            </a:p>
          </p:txBody>
        </p:sp>
        <p:sp>
          <p:nvSpPr>
            <p:cNvPr id="764" name="TextBox 763">
              <a:extLst>
                <a:ext uri="{FF2B5EF4-FFF2-40B4-BE49-F238E27FC236}">
                  <a16:creationId xmlns:a16="http://schemas.microsoft.com/office/drawing/2014/main" id="{9E3AE27F-BC5D-4F05-A7FC-92A5BC9949FF}"/>
                </a:ext>
              </a:extLst>
            </p:cNvPr>
            <p:cNvSpPr txBox="1"/>
            <p:nvPr/>
          </p:nvSpPr>
          <p:spPr>
            <a:xfrm>
              <a:off x="9876703" y="4107191"/>
              <a:ext cx="517827" cy="219932"/>
            </a:xfrm>
            <a:prstGeom prst="rect">
              <a:avLst/>
            </a:prstGeom>
            <a:noFill/>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VCC</a:t>
              </a:r>
            </a:p>
          </p:txBody>
        </p:sp>
        <p:sp>
          <p:nvSpPr>
            <p:cNvPr id="765" name="Rectangle 764">
              <a:extLst>
                <a:ext uri="{FF2B5EF4-FFF2-40B4-BE49-F238E27FC236}">
                  <a16:creationId xmlns:a16="http://schemas.microsoft.com/office/drawing/2014/main" id="{FE7B870A-14EE-4CBF-A05F-6B832C2A7E8B}"/>
                </a:ext>
              </a:extLst>
            </p:cNvPr>
            <p:cNvSpPr/>
            <p:nvPr/>
          </p:nvSpPr>
          <p:spPr>
            <a:xfrm>
              <a:off x="10215532" y="4415171"/>
              <a:ext cx="1033598" cy="274562"/>
            </a:xfrm>
            <a:prstGeom prst="rect">
              <a:avLst/>
            </a:prstGeom>
            <a:noFill/>
          </p:spPr>
          <p:txBody>
            <a:bodyPr wrap="square">
              <a:spAutoFit/>
            </a:bodyPr>
            <a:lstStyle/>
            <a:p>
              <a:pPr defTabSz="270662">
                <a:defRPr/>
              </a:pPr>
              <a:r>
                <a:rPr lang="en-US" sz="1184" dirty="0">
                  <a:solidFill>
                    <a:prstClr val="white"/>
                  </a:solidFill>
                  <a:latin typeface="Citrix New Sans Semibold" panose="020F0703040200060004" pitchFamily="34" charset="0"/>
                  <a:cs typeface="Calibri" panose="020F0502020204030204" pitchFamily="34" charset="0"/>
                </a:rPr>
                <a:t>App Delivery</a:t>
              </a:r>
            </a:p>
          </p:txBody>
        </p:sp>
      </p:grpSp>
      <p:grpSp>
        <p:nvGrpSpPr>
          <p:cNvPr id="5" name="Group 4">
            <a:extLst>
              <a:ext uri="{FF2B5EF4-FFF2-40B4-BE49-F238E27FC236}">
                <a16:creationId xmlns:a16="http://schemas.microsoft.com/office/drawing/2014/main" id="{ACE4B308-5EF7-C24D-BBF1-9AB6EBE25A5B}"/>
              </a:ext>
            </a:extLst>
          </p:cNvPr>
          <p:cNvGrpSpPr/>
          <p:nvPr/>
        </p:nvGrpSpPr>
        <p:grpSpPr>
          <a:xfrm>
            <a:off x="6586558" y="3136166"/>
            <a:ext cx="1826278" cy="1917748"/>
            <a:chOff x="6586558" y="3136166"/>
            <a:chExt cx="1826278" cy="1917748"/>
          </a:xfrm>
        </p:grpSpPr>
        <p:grpSp>
          <p:nvGrpSpPr>
            <p:cNvPr id="766" name="Group 765">
              <a:extLst>
                <a:ext uri="{FF2B5EF4-FFF2-40B4-BE49-F238E27FC236}">
                  <a16:creationId xmlns:a16="http://schemas.microsoft.com/office/drawing/2014/main" id="{A1ED397D-19C4-4F48-8B4F-FF97BE76595C}"/>
                </a:ext>
              </a:extLst>
            </p:cNvPr>
            <p:cNvGrpSpPr/>
            <p:nvPr/>
          </p:nvGrpSpPr>
          <p:grpSpPr>
            <a:xfrm>
              <a:off x="6758779" y="3136166"/>
              <a:ext cx="1163042" cy="1153621"/>
              <a:chOff x="6670950" y="11022306"/>
              <a:chExt cx="1964754" cy="1948838"/>
            </a:xfrm>
          </p:grpSpPr>
          <p:grpSp>
            <p:nvGrpSpPr>
              <p:cNvPr id="767" name="Group 766">
                <a:extLst>
                  <a:ext uri="{FF2B5EF4-FFF2-40B4-BE49-F238E27FC236}">
                    <a16:creationId xmlns:a16="http://schemas.microsoft.com/office/drawing/2014/main" id="{4066D4B1-0FFD-47D0-9F2A-64931129133A}"/>
                  </a:ext>
                </a:extLst>
              </p:cNvPr>
              <p:cNvGrpSpPr/>
              <p:nvPr/>
            </p:nvGrpSpPr>
            <p:grpSpPr>
              <a:xfrm>
                <a:off x="6808224" y="11166507"/>
                <a:ext cx="1698079" cy="1683711"/>
                <a:chOff x="6808224" y="11166507"/>
                <a:chExt cx="1698079" cy="1683711"/>
              </a:xfrm>
            </p:grpSpPr>
            <p:cxnSp>
              <p:nvCxnSpPr>
                <p:cNvPr id="778" name="Straight Connector 777">
                  <a:extLst>
                    <a:ext uri="{FF2B5EF4-FFF2-40B4-BE49-F238E27FC236}">
                      <a16:creationId xmlns:a16="http://schemas.microsoft.com/office/drawing/2014/main" id="{CD0A3B79-5895-4E39-B727-D93623C0C23F}"/>
                    </a:ext>
                  </a:extLst>
                </p:cNvPr>
                <p:cNvCxnSpPr>
                  <a:cxnSpLocks/>
                  <a:stCxn id="769" idx="5"/>
                </p:cNvCxnSpPr>
                <p:nvPr/>
              </p:nvCxnSpPr>
              <p:spPr>
                <a:xfrm>
                  <a:off x="6933653" y="11285009"/>
                  <a:ext cx="610859" cy="602901"/>
                </a:xfrm>
                <a:prstGeom prst="line">
                  <a:avLst/>
                </a:prstGeom>
                <a:noFill/>
                <a:ln w="31750" cap="flat" cmpd="sng" algn="ctr">
                  <a:solidFill>
                    <a:srgbClr val="DF1995">
                      <a:alpha val="50000"/>
                    </a:srgbClr>
                  </a:solidFill>
                  <a:prstDash val="solid"/>
                  <a:miter lim="800000"/>
                </a:ln>
                <a:effectLst/>
              </p:spPr>
            </p:cxnSp>
            <p:cxnSp>
              <p:nvCxnSpPr>
                <p:cNvPr id="779" name="Straight Connector 778">
                  <a:extLst>
                    <a:ext uri="{FF2B5EF4-FFF2-40B4-BE49-F238E27FC236}">
                      <a16:creationId xmlns:a16="http://schemas.microsoft.com/office/drawing/2014/main" id="{9363C4AC-F15C-4B8C-B357-E20C32A65851}"/>
                    </a:ext>
                  </a:extLst>
                </p:cNvPr>
                <p:cNvCxnSpPr>
                  <a:cxnSpLocks/>
                  <a:stCxn id="769" idx="4"/>
                </p:cNvCxnSpPr>
                <p:nvPr/>
              </p:nvCxnSpPr>
              <p:spPr>
                <a:xfrm>
                  <a:off x="6824838" y="11330082"/>
                  <a:ext cx="0" cy="512755"/>
                </a:xfrm>
                <a:prstGeom prst="line">
                  <a:avLst/>
                </a:prstGeom>
                <a:noFill/>
                <a:ln w="31750" cap="flat" cmpd="sng" algn="ctr">
                  <a:solidFill>
                    <a:srgbClr val="DF1995">
                      <a:alpha val="50000"/>
                    </a:srgbClr>
                  </a:solidFill>
                  <a:prstDash val="solid"/>
                  <a:miter lim="800000"/>
                </a:ln>
                <a:effectLst/>
              </p:spPr>
            </p:cxnSp>
            <p:cxnSp>
              <p:nvCxnSpPr>
                <p:cNvPr id="780" name="Straight Connector 779">
                  <a:extLst>
                    <a:ext uri="{FF2B5EF4-FFF2-40B4-BE49-F238E27FC236}">
                      <a16:creationId xmlns:a16="http://schemas.microsoft.com/office/drawing/2014/main" id="{80C22926-4C81-4497-B22B-63623EAFC6E4}"/>
                    </a:ext>
                  </a:extLst>
                </p:cNvPr>
                <p:cNvCxnSpPr>
                  <a:cxnSpLocks/>
                </p:cNvCxnSpPr>
                <p:nvPr/>
              </p:nvCxnSpPr>
              <p:spPr>
                <a:xfrm flipH="1">
                  <a:off x="6933653" y="11285009"/>
                  <a:ext cx="610860" cy="602901"/>
                </a:xfrm>
                <a:prstGeom prst="line">
                  <a:avLst/>
                </a:prstGeom>
                <a:noFill/>
                <a:ln w="31750" cap="flat" cmpd="sng" algn="ctr">
                  <a:solidFill>
                    <a:srgbClr val="DF1995">
                      <a:alpha val="50000"/>
                    </a:srgbClr>
                  </a:solidFill>
                  <a:prstDash val="solid"/>
                  <a:miter lim="800000"/>
                </a:ln>
                <a:effectLst/>
              </p:spPr>
            </p:cxnSp>
            <p:cxnSp>
              <p:nvCxnSpPr>
                <p:cNvPr id="781" name="Straight Connector 780">
                  <a:extLst>
                    <a:ext uri="{FF2B5EF4-FFF2-40B4-BE49-F238E27FC236}">
                      <a16:creationId xmlns:a16="http://schemas.microsoft.com/office/drawing/2014/main" id="{1E02F209-3DE3-424D-A9C5-2D825C6578D0}"/>
                    </a:ext>
                  </a:extLst>
                </p:cNvPr>
                <p:cNvCxnSpPr>
                  <a:cxnSpLocks/>
                  <a:stCxn id="770" idx="5"/>
                </p:cNvCxnSpPr>
                <p:nvPr/>
              </p:nvCxnSpPr>
              <p:spPr>
                <a:xfrm>
                  <a:off x="7762142" y="11285009"/>
                  <a:ext cx="610859" cy="602901"/>
                </a:xfrm>
                <a:prstGeom prst="line">
                  <a:avLst/>
                </a:prstGeom>
                <a:noFill/>
                <a:ln w="31750" cap="flat" cmpd="sng" algn="ctr">
                  <a:solidFill>
                    <a:srgbClr val="DF1995">
                      <a:alpha val="50000"/>
                    </a:srgbClr>
                  </a:solidFill>
                  <a:prstDash val="solid"/>
                  <a:miter lim="800000"/>
                </a:ln>
                <a:effectLst/>
              </p:spPr>
            </p:cxnSp>
            <p:cxnSp>
              <p:nvCxnSpPr>
                <p:cNvPr id="782" name="Straight Connector 781">
                  <a:extLst>
                    <a:ext uri="{FF2B5EF4-FFF2-40B4-BE49-F238E27FC236}">
                      <a16:creationId xmlns:a16="http://schemas.microsoft.com/office/drawing/2014/main" id="{F692C22E-0593-4DDF-9CA7-F4CDE3D1AAE6}"/>
                    </a:ext>
                  </a:extLst>
                </p:cNvPr>
                <p:cNvCxnSpPr>
                  <a:cxnSpLocks/>
                  <a:stCxn id="770" idx="4"/>
                </p:cNvCxnSpPr>
                <p:nvPr/>
              </p:nvCxnSpPr>
              <p:spPr>
                <a:xfrm>
                  <a:off x="7653327" y="11330082"/>
                  <a:ext cx="0" cy="512755"/>
                </a:xfrm>
                <a:prstGeom prst="line">
                  <a:avLst/>
                </a:prstGeom>
                <a:noFill/>
                <a:ln w="31750" cap="flat" cmpd="sng" algn="ctr">
                  <a:solidFill>
                    <a:srgbClr val="DF1995">
                      <a:alpha val="50000"/>
                    </a:srgbClr>
                  </a:solidFill>
                  <a:prstDash val="solid"/>
                  <a:miter lim="800000"/>
                </a:ln>
                <a:effectLst/>
              </p:spPr>
            </p:cxnSp>
            <p:cxnSp>
              <p:nvCxnSpPr>
                <p:cNvPr id="783" name="Straight Connector 782">
                  <a:extLst>
                    <a:ext uri="{FF2B5EF4-FFF2-40B4-BE49-F238E27FC236}">
                      <a16:creationId xmlns:a16="http://schemas.microsoft.com/office/drawing/2014/main" id="{FE395292-4CF0-4840-A829-5503993CC33D}"/>
                    </a:ext>
                  </a:extLst>
                </p:cNvPr>
                <p:cNvCxnSpPr>
                  <a:cxnSpLocks/>
                  <a:stCxn id="771" idx="4"/>
                </p:cNvCxnSpPr>
                <p:nvPr/>
              </p:nvCxnSpPr>
              <p:spPr>
                <a:xfrm>
                  <a:off x="8481816" y="11330082"/>
                  <a:ext cx="0" cy="512755"/>
                </a:xfrm>
                <a:prstGeom prst="line">
                  <a:avLst/>
                </a:prstGeom>
                <a:noFill/>
                <a:ln w="31750" cap="flat" cmpd="sng" algn="ctr">
                  <a:solidFill>
                    <a:srgbClr val="DF1995">
                      <a:alpha val="50000"/>
                    </a:srgbClr>
                  </a:solidFill>
                  <a:prstDash val="solid"/>
                  <a:miter lim="800000"/>
                </a:ln>
                <a:effectLst/>
              </p:spPr>
            </p:cxnSp>
            <p:cxnSp>
              <p:nvCxnSpPr>
                <p:cNvPr id="784" name="Straight Connector 783">
                  <a:extLst>
                    <a:ext uri="{FF2B5EF4-FFF2-40B4-BE49-F238E27FC236}">
                      <a16:creationId xmlns:a16="http://schemas.microsoft.com/office/drawing/2014/main" id="{25FC943A-4A7F-4BFA-8229-E118A4F1D8BE}"/>
                    </a:ext>
                  </a:extLst>
                </p:cNvPr>
                <p:cNvCxnSpPr>
                  <a:cxnSpLocks/>
                  <a:stCxn id="771" idx="3"/>
                </p:cNvCxnSpPr>
                <p:nvPr/>
              </p:nvCxnSpPr>
              <p:spPr>
                <a:xfrm flipH="1">
                  <a:off x="7762142" y="11285009"/>
                  <a:ext cx="610859" cy="602901"/>
                </a:xfrm>
                <a:prstGeom prst="line">
                  <a:avLst/>
                </a:prstGeom>
                <a:noFill/>
                <a:ln w="31750" cap="flat" cmpd="sng" algn="ctr">
                  <a:solidFill>
                    <a:srgbClr val="DF1995">
                      <a:alpha val="50000"/>
                    </a:srgbClr>
                  </a:solidFill>
                  <a:prstDash val="solid"/>
                  <a:miter lim="800000"/>
                </a:ln>
                <a:effectLst/>
              </p:spPr>
            </p:cxnSp>
            <p:cxnSp>
              <p:nvCxnSpPr>
                <p:cNvPr id="785" name="Straight Connector 784">
                  <a:extLst>
                    <a:ext uri="{FF2B5EF4-FFF2-40B4-BE49-F238E27FC236}">
                      <a16:creationId xmlns:a16="http://schemas.microsoft.com/office/drawing/2014/main" id="{F4855A85-0119-4AE5-A872-3B7C0214819C}"/>
                    </a:ext>
                  </a:extLst>
                </p:cNvPr>
                <p:cNvCxnSpPr>
                  <a:cxnSpLocks/>
                  <a:stCxn id="772" idx="5"/>
                </p:cNvCxnSpPr>
                <p:nvPr/>
              </p:nvCxnSpPr>
              <p:spPr>
                <a:xfrm>
                  <a:off x="6933653" y="12105540"/>
                  <a:ext cx="610859" cy="602901"/>
                </a:xfrm>
                <a:prstGeom prst="line">
                  <a:avLst/>
                </a:prstGeom>
                <a:noFill/>
                <a:ln w="31750" cap="flat" cmpd="sng" algn="ctr">
                  <a:solidFill>
                    <a:srgbClr val="DF1995">
                      <a:alpha val="50000"/>
                    </a:srgbClr>
                  </a:solidFill>
                  <a:prstDash val="solid"/>
                  <a:miter lim="800000"/>
                </a:ln>
                <a:effectLst/>
              </p:spPr>
            </p:cxnSp>
            <p:cxnSp>
              <p:nvCxnSpPr>
                <p:cNvPr id="786" name="Straight Connector 785">
                  <a:extLst>
                    <a:ext uri="{FF2B5EF4-FFF2-40B4-BE49-F238E27FC236}">
                      <a16:creationId xmlns:a16="http://schemas.microsoft.com/office/drawing/2014/main" id="{12900D04-B3D9-466C-A585-E72469F0A4EB}"/>
                    </a:ext>
                  </a:extLst>
                </p:cNvPr>
                <p:cNvCxnSpPr>
                  <a:cxnSpLocks/>
                  <a:stCxn id="772" idx="4"/>
                  <a:endCxn id="773" idx="0"/>
                </p:cNvCxnSpPr>
                <p:nvPr/>
              </p:nvCxnSpPr>
              <p:spPr>
                <a:xfrm>
                  <a:off x="6824838" y="12150613"/>
                  <a:ext cx="0" cy="512755"/>
                </a:xfrm>
                <a:prstGeom prst="line">
                  <a:avLst/>
                </a:prstGeom>
                <a:noFill/>
                <a:ln w="31750" cap="flat" cmpd="sng" algn="ctr">
                  <a:solidFill>
                    <a:srgbClr val="DF1995">
                      <a:alpha val="50000"/>
                    </a:srgbClr>
                  </a:solidFill>
                  <a:prstDash val="solid"/>
                  <a:miter lim="800000"/>
                </a:ln>
                <a:effectLst/>
              </p:spPr>
            </p:cxnSp>
            <p:cxnSp>
              <p:nvCxnSpPr>
                <p:cNvPr id="787" name="Straight Connector 786">
                  <a:extLst>
                    <a:ext uri="{FF2B5EF4-FFF2-40B4-BE49-F238E27FC236}">
                      <a16:creationId xmlns:a16="http://schemas.microsoft.com/office/drawing/2014/main" id="{2959AFA8-0E6D-41AE-87BC-A1B2CECF594B}"/>
                    </a:ext>
                  </a:extLst>
                </p:cNvPr>
                <p:cNvCxnSpPr>
                  <a:cxnSpLocks/>
                  <a:endCxn id="773" idx="7"/>
                </p:cNvCxnSpPr>
                <p:nvPr/>
              </p:nvCxnSpPr>
              <p:spPr>
                <a:xfrm flipH="1">
                  <a:off x="6933653" y="12105540"/>
                  <a:ext cx="610859" cy="602901"/>
                </a:xfrm>
                <a:prstGeom prst="line">
                  <a:avLst/>
                </a:prstGeom>
                <a:noFill/>
                <a:ln w="31750" cap="flat" cmpd="sng" algn="ctr">
                  <a:solidFill>
                    <a:srgbClr val="DF1995">
                      <a:alpha val="50000"/>
                    </a:srgbClr>
                  </a:solidFill>
                  <a:prstDash val="solid"/>
                  <a:miter lim="800000"/>
                </a:ln>
                <a:effectLst/>
              </p:spPr>
            </p:cxnSp>
            <p:cxnSp>
              <p:nvCxnSpPr>
                <p:cNvPr id="788" name="Straight Connector 787">
                  <a:extLst>
                    <a:ext uri="{FF2B5EF4-FFF2-40B4-BE49-F238E27FC236}">
                      <a16:creationId xmlns:a16="http://schemas.microsoft.com/office/drawing/2014/main" id="{7FC2A4D0-3659-4723-9434-3EEE9C74B6DE}"/>
                    </a:ext>
                  </a:extLst>
                </p:cNvPr>
                <p:cNvCxnSpPr>
                  <a:cxnSpLocks/>
                  <a:stCxn id="774" idx="5"/>
                  <a:endCxn id="777" idx="1"/>
                </p:cNvCxnSpPr>
                <p:nvPr/>
              </p:nvCxnSpPr>
              <p:spPr>
                <a:xfrm>
                  <a:off x="7762142" y="12105540"/>
                  <a:ext cx="610859" cy="602901"/>
                </a:xfrm>
                <a:prstGeom prst="line">
                  <a:avLst/>
                </a:prstGeom>
                <a:noFill/>
                <a:ln w="31750" cap="flat" cmpd="sng" algn="ctr">
                  <a:solidFill>
                    <a:srgbClr val="DF1995">
                      <a:alpha val="50000"/>
                    </a:srgbClr>
                  </a:solidFill>
                  <a:prstDash val="solid"/>
                  <a:miter lim="800000"/>
                </a:ln>
                <a:effectLst/>
              </p:spPr>
            </p:cxnSp>
            <p:cxnSp>
              <p:nvCxnSpPr>
                <p:cNvPr id="789" name="Straight Connector 788">
                  <a:extLst>
                    <a:ext uri="{FF2B5EF4-FFF2-40B4-BE49-F238E27FC236}">
                      <a16:creationId xmlns:a16="http://schemas.microsoft.com/office/drawing/2014/main" id="{1F3BEE71-7B02-4175-9047-AD2C252C82AB}"/>
                    </a:ext>
                  </a:extLst>
                </p:cNvPr>
                <p:cNvCxnSpPr>
                  <a:cxnSpLocks/>
                  <a:stCxn id="774" idx="4"/>
                  <a:endCxn id="776" idx="0"/>
                </p:cNvCxnSpPr>
                <p:nvPr/>
              </p:nvCxnSpPr>
              <p:spPr>
                <a:xfrm>
                  <a:off x="7653327" y="12150613"/>
                  <a:ext cx="0" cy="512755"/>
                </a:xfrm>
                <a:prstGeom prst="line">
                  <a:avLst/>
                </a:prstGeom>
                <a:noFill/>
                <a:ln w="31750" cap="flat" cmpd="sng" algn="ctr">
                  <a:solidFill>
                    <a:srgbClr val="DF1995">
                      <a:alpha val="50000"/>
                    </a:srgbClr>
                  </a:solidFill>
                  <a:prstDash val="solid"/>
                  <a:miter lim="800000"/>
                </a:ln>
                <a:effectLst/>
              </p:spPr>
            </p:cxnSp>
            <p:cxnSp>
              <p:nvCxnSpPr>
                <p:cNvPr id="790" name="Straight Connector 789">
                  <a:extLst>
                    <a:ext uri="{FF2B5EF4-FFF2-40B4-BE49-F238E27FC236}">
                      <a16:creationId xmlns:a16="http://schemas.microsoft.com/office/drawing/2014/main" id="{7BA7B784-B543-4A49-B0AD-CED5F99697B3}"/>
                    </a:ext>
                  </a:extLst>
                </p:cNvPr>
                <p:cNvCxnSpPr>
                  <a:cxnSpLocks/>
                  <a:stCxn id="775" idx="4"/>
                  <a:endCxn id="777" idx="0"/>
                </p:cNvCxnSpPr>
                <p:nvPr/>
              </p:nvCxnSpPr>
              <p:spPr>
                <a:xfrm>
                  <a:off x="8481816" y="12150613"/>
                  <a:ext cx="0" cy="512755"/>
                </a:xfrm>
                <a:prstGeom prst="line">
                  <a:avLst/>
                </a:prstGeom>
                <a:noFill/>
                <a:ln w="31750" cap="flat" cmpd="sng" algn="ctr">
                  <a:solidFill>
                    <a:srgbClr val="DF1995">
                      <a:alpha val="50000"/>
                    </a:srgbClr>
                  </a:solidFill>
                  <a:prstDash val="solid"/>
                  <a:miter lim="800000"/>
                </a:ln>
                <a:effectLst/>
              </p:spPr>
            </p:cxnSp>
            <p:cxnSp>
              <p:nvCxnSpPr>
                <p:cNvPr id="791" name="Straight Connector 790">
                  <a:extLst>
                    <a:ext uri="{FF2B5EF4-FFF2-40B4-BE49-F238E27FC236}">
                      <a16:creationId xmlns:a16="http://schemas.microsoft.com/office/drawing/2014/main" id="{C4954693-EC4C-40B6-A492-7B02EDE1BD4C}"/>
                    </a:ext>
                  </a:extLst>
                </p:cNvPr>
                <p:cNvCxnSpPr>
                  <a:cxnSpLocks/>
                  <a:stCxn id="775" idx="3"/>
                  <a:endCxn id="776" idx="7"/>
                </p:cNvCxnSpPr>
                <p:nvPr/>
              </p:nvCxnSpPr>
              <p:spPr>
                <a:xfrm flipH="1">
                  <a:off x="7762142" y="12105540"/>
                  <a:ext cx="610859" cy="602901"/>
                </a:xfrm>
                <a:prstGeom prst="line">
                  <a:avLst/>
                </a:prstGeom>
                <a:noFill/>
                <a:ln w="31750" cap="flat" cmpd="sng" algn="ctr">
                  <a:solidFill>
                    <a:srgbClr val="DF1995">
                      <a:alpha val="50000"/>
                    </a:srgbClr>
                  </a:solidFill>
                  <a:prstDash val="solid"/>
                  <a:miter lim="800000"/>
                </a:ln>
                <a:effectLst/>
              </p:spPr>
            </p:cxnSp>
            <p:cxnSp>
              <p:nvCxnSpPr>
                <p:cNvPr id="792" name="Straight Connector 791">
                  <a:extLst>
                    <a:ext uri="{FF2B5EF4-FFF2-40B4-BE49-F238E27FC236}">
                      <a16:creationId xmlns:a16="http://schemas.microsoft.com/office/drawing/2014/main" id="{3EDA9FC4-47BC-46CD-944B-078D7D713F56}"/>
                    </a:ext>
                  </a:extLst>
                </p:cNvPr>
                <p:cNvCxnSpPr>
                  <a:cxnSpLocks/>
                </p:cNvCxnSpPr>
                <p:nvPr/>
              </p:nvCxnSpPr>
              <p:spPr>
                <a:xfrm flipV="1">
                  <a:off x="6816394" y="11179452"/>
                  <a:ext cx="836933" cy="1653951"/>
                </a:xfrm>
                <a:prstGeom prst="line">
                  <a:avLst/>
                </a:prstGeom>
                <a:noFill/>
                <a:ln w="31750" cap="flat" cmpd="sng" algn="ctr">
                  <a:solidFill>
                    <a:srgbClr val="DF1995">
                      <a:alpha val="50000"/>
                    </a:srgbClr>
                  </a:solidFill>
                  <a:prstDash val="solid"/>
                  <a:miter lim="800000"/>
                </a:ln>
                <a:effectLst/>
              </p:spPr>
            </p:cxnSp>
            <p:cxnSp>
              <p:nvCxnSpPr>
                <p:cNvPr id="793" name="Straight Connector 792">
                  <a:extLst>
                    <a:ext uri="{FF2B5EF4-FFF2-40B4-BE49-F238E27FC236}">
                      <a16:creationId xmlns:a16="http://schemas.microsoft.com/office/drawing/2014/main" id="{331CCBCB-118D-41A0-B839-C6B1ABE48531}"/>
                    </a:ext>
                  </a:extLst>
                </p:cNvPr>
                <p:cNvCxnSpPr>
                  <a:cxnSpLocks/>
                </p:cNvCxnSpPr>
                <p:nvPr/>
              </p:nvCxnSpPr>
              <p:spPr>
                <a:xfrm flipV="1">
                  <a:off x="6808224" y="12002884"/>
                  <a:ext cx="1673592" cy="830519"/>
                </a:xfrm>
                <a:prstGeom prst="line">
                  <a:avLst/>
                </a:prstGeom>
                <a:noFill/>
                <a:ln w="31750" cap="flat" cmpd="sng" algn="ctr">
                  <a:solidFill>
                    <a:srgbClr val="DF1995">
                      <a:alpha val="50000"/>
                    </a:srgbClr>
                  </a:solidFill>
                  <a:prstDash val="solid"/>
                  <a:miter lim="800000"/>
                </a:ln>
                <a:effectLst/>
              </p:spPr>
            </p:cxnSp>
            <p:cxnSp>
              <p:nvCxnSpPr>
                <p:cNvPr id="794" name="Straight Connector 793">
                  <a:extLst>
                    <a:ext uri="{FF2B5EF4-FFF2-40B4-BE49-F238E27FC236}">
                      <a16:creationId xmlns:a16="http://schemas.microsoft.com/office/drawing/2014/main" id="{9122F330-99E0-40AC-98D4-85D0FAEDC4E0}"/>
                    </a:ext>
                  </a:extLst>
                </p:cNvPr>
                <p:cNvCxnSpPr>
                  <a:cxnSpLocks/>
                </p:cNvCxnSpPr>
                <p:nvPr/>
              </p:nvCxnSpPr>
              <p:spPr>
                <a:xfrm>
                  <a:off x="6822182" y="11996725"/>
                  <a:ext cx="1684121" cy="837677"/>
                </a:xfrm>
                <a:prstGeom prst="line">
                  <a:avLst/>
                </a:prstGeom>
                <a:noFill/>
                <a:ln w="31750" cap="flat" cmpd="sng" algn="ctr">
                  <a:solidFill>
                    <a:srgbClr val="DF1995">
                      <a:alpha val="50000"/>
                    </a:srgbClr>
                  </a:solidFill>
                  <a:prstDash val="solid"/>
                  <a:miter lim="800000"/>
                </a:ln>
                <a:effectLst/>
              </p:spPr>
            </p:cxnSp>
            <p:cxnSp>
              <p:nvCxnSpPr>
                <p:cNvPr id="795" name="Straight Connector 794">
                  <a:extLst>
                    <a:ext uri="{FF2B5EF4-FFF2-40B4-BE49-F238E27FC236}">
                      <a16:creationId xmlns:a16="http://schemas.microsoft.com/office/drawing/2014/main" id="{8E906D15-F979-40B9-A752-46A9FAECF7BF}"/>
                    </a:ext>
                  </a:extLst>
                </p:cNvPr>
                <p:cNvCxnSpPr>
                  <a:cxnSpLocks/>
                </p:cNvCxnSpPr>
                <p:nvPr/>
              </p:nvCxnSpPr>
              <p:spPr>
                <a:xfrm flipH="1" flipV="1">
                  <a:off x="6840712" y="11197553"/>
                  <a:ext cx="812615" cy="1648064"/>
                </a:xfrm>
                <a:prstGeom prst="line">
                  <a:avLst/>
                </a:prstGeom>
                <a:noFill/>
                <a:ln w="31750" cap="flat" cmpd="sng" algn="ctr">
                  <a:solidFill>
                    <a:srgbClr val="DF1995">
                      <a:alpha val="50000"/>
                    </a:srgbClr>
                  </a:solidFill>
                  <a:prstDash val="solid"/>
                  <a:miter lim="800000"/>
                </a:ln>
                <a:effectLst/>
              </p:spPr>
            </p:cxnSp>
            <p:cxnSp>
              <p:nvCxnSpPr>
                <p:cNvPr id="796" name="Straight Connector 795">
                  <a:extLst>
                    <a:ext uri="{FF2B5EF4-FFF2-40B4-BE49-F238E27FC236}">
                      <a16:creationId xmlns:a16="http://schemas.microsoft.com/office/drawing/2014/main" id="{41A2B992-DFE5-4413-A406-170755E94A42}"/>
                    </a:ext>
                  </a:extLst>
                </p:cNvPr>
                <p:cNvCxnSpPr>
                  <a:cxnSpLocks/>
                </p:cNvCxnSpPr>
                <p:nvPr/>
              </p:nvCxnSpPr>
              <p:spPr>
                <a:xfrm flipH="1" flipV="1">
                  <a:off x="6822182" y="11176195"/>
                  <a:ext cx="1661056" cy="834897"/>
                </a:xfrm>
                <a:prstGeom prst="line">
                  <a:avLst/>
                </a:prstGeom>
                <a:noFill/>
                <a:ln w="31750" cap="flat" cmpd="sng" algn="ctr">
                  <a:solidFill>
                    <a:srgbClr val="DF1995">
                      <a:alpha val="50000"/>
                    </a:srgbClr>
                  </a:solidFill>
                  <a:prstDash val="solid"/>
                  <a:miter lim="800000"/>
                </a:ln>
                <a:effectLst/>
              </p:spPr>
            </p:cxnSp>
            <p:cxnSp>
              <p:nvCxnSpPr>
                <p:cNvPr id="797" name="Straight Connector 796">
                  <a:extLst>
                    <a:ext uri="{FF2B5EF4-FFF2-40B4-BE49-F238E27FC236}">
                      <a16:creationId xmlns:a16="http://schemas.microsoft.com/office/drawing/2014/main" id="{142EA0E4-9E76-445B-BB7D-B18BAAC697C8}"/>
                    </a:ext>
                  </a:extLst>
                </p:cNvPr>
                <p:cNvCxnSpPr>
                  <a:cxnSpLocks/>
                </p:cNvCxnSpPr>
                <p:nvPr/>
              </p:nvCxnSpPr>
              <p:spPr>
                <a:xfrm flipH="1">
                  <a:off x="6831874" y="11166507"/>
                  <a:ext cx="1656555" cy="844586"/>
                </a:xfrm>
                <a:prstGeom prst="line">
                  <a:avLst/>
                </a:prstGeom>
                <a:noFill/>
                <a:ln w="31750" cap="flat" cmpd="sng" algn="ctr">
                  <a:solidFill>
                    <a:srgbClr val="DF1995">
                      <a:alpha val="50000"/>
                    </a:srgbClr>
                  </a:solidFill>
                  <a:prstDash val="solid"/>
                  <a:miter lim="800000"/>
                </a:ln>
                <a:effectLst/>
              </p:spPr>
            </p:cxnSp>
            <p:cxnSp>
              <p:nvCxnSpPr>
                <p:cNvPr id="798" name="Straight Connector 797">
                  <a:extLst>
                    <a:ext uri="{FF2B5EF4-FFF2-40B4-BE49-F238E27FC236}">
                      <a16:creationId xmlns:a16="http://schemas.microsoft.com/office/drawing/2014/main" id="{4F9DC7B3-A10F-4121-B05A-9FF111E91577}"/>
                    </a:ext>
                  </a:extLst>
                </p:cNvPr>
                <p:cNvCxnSpPr>
                  <a:cxnSpLocks/>
                </p:cNvCxnSpPr>
                <p:nvPr/>
              </p:nvCxnSpPr>
              <p:spPr>
                <a:xfrm flipH="1" flipV="1">
                  <a:off x="7659048" y="11179453"/>
                  <a:ext cx="836416" cy="1670765"/>
                </a:xfrm>
                <a:prstGeom prst="line">
                  <a:avLst/>
                </a:prstGeom>
                <a:noFill/>
                <a:ln w="31750" cap="flat" cmpd="sng" algn="ctr">
                  <a:solidFill>
                    <a:srgbClr val="DF1995">
                      <a:alpha val="50000"/>
                    </a:srgbClr>
                  </a:solidFill>
                  <a:prstDash val="solid"/>
                  <a:miter lim="800000"/>
                </a:ln>
                <a:effectLst/>
              </p:spPr>
            </p:cxnSp>
            <p:cxnSp>
              <p:nvCxnSpPr>
                <p:cNvPr id="799" name="Straight Connector 798">
                  <a:extLst>
                    <a:ext uri="{FF2B5EF4-FFF2-40B4-BE49-F238E27FC236}">
                      <a16:creationId xmlns:a16="http://schemas.microsoft.com/office/drawing/2014/main" id="{67C43854-3B11-448A-8693-2DF28E7D806A}"/>
                    </a:ext>
                  </a:extLst>
                </p:cNvPr>
                <p:cNvCxnSpPr>
                  <a:cxnSpLocks/>
                </p:cNvCxnSpPr>
                <p:nvPr/>
              </p:nvCxnSpPr>
              <p:spPr>
                <a:xfrm flipH="1">
                  <a:off x="7653328" y="11176126"/>
                  <a:ext cx="820928" cy="1642075"/>
                </a:xfrm>
                <a:prstGeom prst="line">
                  <a:avLst/>
                </a:prstGeom>
                <a:noFill/>
                <a:ln w="31750" cap="flat" cmpd="sng" algn="ctr">
                  <a:solidFill>
                    <a:srgbClr val="DF1995">
                      <a:alpha val="50000"/>
                    </a:srgbClr>
                  </a:solidFill>
                  <a:prstDash val="solid"/>
                  <a:miter lim="800000"/>
                </a:ln>
                <a:effectLst/>
              </p:spPr>
            </p:cxnSp>
            <p:cxnSp>
              <p:nvCxnSpPr>
                <p:cNvPr id="800" name="Straight Connector 799">
                  <a:extLst>
                    <a:ext uri="{FF2B5EF4-FFF2-40B4-BE49-F238E27FC236}">
                      <a16:creationId xmlns:a16="http://schemas.microsoft.com/office/drawing/2014/main" id="{BA68C802-8689-49AA-92C0-FF5EB26D223E}"/>
                    </a:ext>
                  </a:extLst>
                </p:cNvPr>
                <p:cNvCxnSpPr>
                  <a:cxnSpLocks/>
                  <a:stCxn id="769" idx="6"/>
                </p:cNvCxnSpPr>
                <p:nvPr/>
              </p:nvCxnSpPr>
              <p:spPr>
                <a:xfrm>
                  <a:off x="6978726" y="11176194"/>
                  <a:ext cx="520713" cy="0"/>
                </a:xfrm>
                <a:prstGeom prst="line">
                  <a:avLst/>
                </a:prstGeom>
                <a:noFill/>
                <a:ln w="31750" cap="flat" cmpd="sng" algn="ctr">
                  <a:solidFill>
                    <a:srgbClr val="DF1995">
                      <a:alpha val="50000"/>
                    </a:srgbClr>
                  </a:solidFill>
                  <a:prstDash val="solid"/>
                  <a:miter lim="800000"/>
                </a:ln>
                <a:effectLst/>
              </p:spPr>
            </p:cxnSp>
            <p:cxnSp>
              <p:nvCxnSpPr>
                <p:cNvPr id="801" name="Straight Connector 800">
                  <a:extLst>
                    <a:ext uri="{FF2B5EF4-FFF2-40B4-BE49-F238E27FC236}">
                      <a16:creationId xmlns:a16="http://schemas.microsoft.com/office/drawing/2014/main" id="{66DB6A44-0480-4ADC-8BF9-31074C3778E7}"/>
                    </a:ext>
                  </a:extLst>
                </p:cNvPr>
                <p:cNvCxnSpPr>
                  <a:cxnSpLocks/>
                  <a:stCxn id="770" idx="6"/>
                  <a:endCxn id="771" idx="2"/>
                </p:cNvCxnSpPr>
                <p:nvPr/>
              </p:nvCxnSpPr>
              <p:spPr>
                <a:xfrm>
                  <a:off x="7807215" y="11176194"/>
                  <a:ext cx="520713" cy="0"/>
                </a:xfrm>
                <a:prstGeom prst="line">
                  <a:avLst/>
                </a:prstGeom>
                <a:noFill/>
                <a:ln w="31750" cap="flat" cmpd="sng" algn="ctr">
                  <a:solidFill>
                    <a:srgbClr val="DF1995">
                      <a:alpha val="50000"/>
                    </a:srgbClr>
                  </a:solidFill>
                  <a:prstDash val="solid"/>
                  <a:miter lim="800000"/>
                </a:ln>
                <a:effectLst/>
              </p:spPr>
            </p:cxnSp>
            <p:cxnSp>
              <p:nvCxnSpPr>
                <p:cNvPr id="802" name="Straight Connector 801">
                  <a:extLst>
                    <a:ext uri="{FF2B5EF4-FFF2-40B4-BE49-F238E27FC236}">
                      <a16:creationId xmlns:a16="http://schemas.microsoft.com/office/drawing/2014/main" id="{024FC055-0C3B-4195-8FCF-CB17F91E6D2A}"/>
                    </a:ext>
                  </a:extLst>
                </p:cNvPr>
                <p:cNvCxnSpPr>
                  <a:cxnSpLocks/>
                  <a:stCxn id="772" idx="6"/>
                </p:cNvCxnSpPr>
                <p:nvPr/>
              </p:nvCxnSpPr>
              <p:spPr>
                <a:xfrm>
                  <a:off x="6978726" y="11996725"/>
                  <a:ext cx="520713" cy="0"/>
                </a:xfrm>
                <a:prstGeom prst="line">
                  <a:avLst/>
                </a:prstGeom>
                <a:noFill/>
                <a:ln w="31750" cap="flat" cmpd="sng" algn="ctr">
                  <a:solidFill>
                    <a:srgbClr val="DF1995">
                      <a:alpha val="50000"/>
                    </a:srgbClr>
                  </a:solidFill>
                  <a:prstDash val="solid"/>
                  <a:miter lim="800000"/>
                </a:ln>
                <a:effectLst/>
              </p:spPr>
            </p:cxnSp>
            <p:cxnSp>
              <p:nvCxnSpPr>
                <p:cNvPr id="803" name="Straight Connector 802">
                  <a:extLst>
                    <a:ext uri="{FF2B5EF4-FFF2-40B4-BE49-F238E27FC236}">
                      <a16:creationId xmlns:a16="http://schemas.microsoft.com/office/drawing/2014/main" id="{3317D807-7261-4F76-BE21-A35803D0DDCC}"/>
                    </a:ext>
                  </a:extLst>
                </p:cNvPr>
                <p:cNvCxnSpPr>
                  <a:cxnSpLocks/>
                  <a:stCxn id="773" idx="6"/>
                </p:cNvCxnSpPr>
                <p:nvPr/>
              </p:nvCxnSpPr>
              <p:spPr>
                <a:xfrm>
                  <a:off x="6978726" y="12817256"/>
                  <a:ext cx="520713" cy="0"/>
                </a:xfrm>
                <a:prstGeom prst="line">
                  <a:avLst/>
                </a:prstGeom>
                <a:noFill/>
                <a:ln w="31750" cap="flat" cmpd="sng" algn="ctr">
                  <a:solidFill>
                    <a:srgbClr val="DF1995">
                      <a:alpha val="50000"/>
                    </a:srgbClr>
                  </a:solidFill>
                  <a:prstDash val="solid"/>
                  <a:miter lim="800000"/>
                </a:ln>
                <a:effectLst/>
              </p:spPr>
            </p:cxnSp>
            <p:cxnSp>
              <p:nvCxnSpPr>
                <p:cNvPr id="804" name="Straight Connector 803">
                  <a:extLst>
                    <a:ext uri="{FF2B5EF4-FFF2-40B4-BE49-F238E27FC236}">
                      <a16:creationId xmlns:a16="http://schemas.microsoft.com/office/drawing/2014/main" id="{E433B6EE-A2EB-4C0F-A680-D68B927A9883}"/>
                    </a:ext>
                  </a:extLst>
                </p:cNvPr>
                <p:cNvCxnSpPr>
                  <a:cxnSpLocks/>
                  <a:stCxn id="774" idx="6"/>
                  <a:endCxn id="775" idx="2"/>
                </p:cNvCxnSpPr>
                <p:nvPr/>
              </p:nvCxnSpPr>
              <p:spPr>
                <a:xfrm>
                  <a:off x="7807215" y="11996725"/>
                  <a:ext cx="520713" cy="0"/>
                </a:xfrm>
                <a:prstGeom prst="line">
                  <a:avLst/>
                </a:prstGeom>
                <a:noFill/>
                <a:ln w="31750" cap="flat" cmpd="sng" algn="ctr">
                  <a:solidFill>
                    <a:srgbClr val="DF1995">
                      <a:alpha val="50000"/>
                    </a:srgbClr>
                  </a:solidFill>
                  <a:prstDash val="solid"/>
                  <a:miter lim="800000"/>
                </a:ln>
                <a:effectLst/>
              </p:spPr>
            </p:cxnSp>
            <p:cxnSp>
              <p:nvCxnSpPr>
                <p:cNvPr id="805" name="Straight Connector 804">
                  <a:extLst>
                    <a:ext uri="{FF2B5EF4-FFF2-40B4-BE49-F238E27FC236}">
                      <a16:creationId xmlns:a16="http://schemas.microsoft.com/office/drawing/2014/main" id="{8C71F898-5BDE-49B9-85C1-C0E8ABD885B7}"/>
                    </a:ext>
                  </a:extLst>
                </p:cNvPr>
                <p:cNvCxnSpPr>
                  <a:cxnSpLocks/>
                  <a:stCxn id="776" idx="6"/>
                  <a:endCxn id="777" idx="2"/>
                </p:cNvCxnSpPr>
                <p:nvPr/>
              </p:nvCxnSpPr>
              <p:spPr>
                <a:xfrm>
                  <a:off x="7807215" y="12817256"/>
                  <a:ext cx="520713" cy="0"/>
                </a:xfrm>
                <a:prstGeom prst="line">
                  <a:avLst/>
                </a:prstGeom>
                <a:noFill/>
                <a:ln w="31750" cap="flat" cmpd="sng" algn="ctr">
                  <a:solidFill>
                    <a:srgbClr val="DF1995">
                      <a:alpha val="50000"/>
                    </a:srgbClr>
                  </a:solidFill>
                  <a:prstDash val="solid"/>
                  <a:miter lim="800000"/>
                </a:ln>
                <a:effectLst/>
              </p:spPr>
            </p:cxnSp>
          </p:grpSp>
          <p:grpSp>
            <p:nvGrpSpPr>
              <p:cNvPr id="768" name="Group 767">
                <a:extLst>
                  <a:ext uri="{FF2B5EF4-FFF2-40B4-BE49-F238E27FC236}">
                    <a16:creationId xmlns:a16="http://schemas.microsoft.com/office/drawing/2014/main" id="{73F1FB27-D142-446D-BA09-272F1DEE9AB2}"/>
                  </a:ext>
                </a:extLst>
              </p:cNvPr>
              <p:cNvGrpSpPr/>
              <p:nvPr/>
            </p:nvGrpSpPr>
            <p:grpSpPr>
              <a:xfrm>
                <a:off x="6670950" y="11022306"/>
                <a:ext cx="1964754" cy="1948838"/>
                <a:chOff x="6670950" y="11022306"/>
                <a:chExt cx="1964754" cy="1948838"/>
              </a:xfrm>
            </p:grpSpPr>
            <p:sp>
              <p:nvSpPr>
                <p:cNvPr id="769" name="Oval 768">
                  <a:extLst>
                    <a:ext uri="{FF2B5EF4-FFF2-40B4-BE49-F238E27FC236}">
                      <a16:creationId xmlns:a16="http://schemas.microsoft.com/office/drawing/2014/main" id="{1C8DB776-4771-4A0C-985D-27C3BDAD1E17}"/>
                    </a:ext>
                  </a:extLst>
                </p:cNvPr>
                <p:cNvSpPr/>
                <p:nvPr/>
              </p:nvSpPr>
              <p:spPr>
                <a:xfrm>
                  <a:off x="6670950" y="11022306"/>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0" name="Oval 769">
                  <a:extLst>
                    <a:ext uri="{FF2B5EF4-FFF2-40B4-BE49-F238E27FC236}">
                      <a16:creationId xmlns:a16="http://schemas.microsoft.com/office/drawing/2014/main" id="{FAEE5BEA-0C36-485D-829B-81318D6A6ED9}"/>
                    </a:ext>
                  </a:extLst>
                </p:cNvPr>
                <p:cNvSpPr/>
                <p:nvPr/>
              </p:nvSpPr>
              <p:spPr>
                <a:xfrm>
                  <a:off x="7499439" y="11022306"/>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1" name="Oval 770">
                  <a:extLst>
                    <a:ext uri="{FF2B5EF4-FFF2-40B4-BE49-F238E27FC236}">
                      <a16:creationId xmlns:a16="http://schemas.microsoft.com/office/drawing/2014/main" id="{6EAEB208-5C15-4427-A11C-28A015DE1408}"/>
                    </a:ext>
                  </a:extLst>
                </p:cNvPr>
                <p:cNvSpPr/>
                <p:nvPr/>
              </p:nvSpPr>
              <p:spPr>
                <a:xfrm>
                  <a:off x="8327928" y="11022306"/>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2" name="Oval 771">
                  <a:extLst>
                    <a:ext uri="{FF2B5EF4-FFF2-40B4-BE49-F238E27FC236}">
                      <a16:creationId xmlns:a16="http://schemas.microsoft.com/office/drawing/2014/main" id="{EDFAB971-082E-41FC-B395-6009C4078EB2}"/>
                    </a:ext>
                  </a:extLst>
                </p:cNvPr>
                <p:cNvSpPr/>
                <p:nvPr/>
              </p:nvSpPr>
              <p:spPr>
                <a:xfrm>
                  <a:off x="6670950" y="11842837"/>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3" name="Oval 772">
                  <a:extLst>
                    <a:ext uri="{FF2B5EF4-FFF2-40B4-BE49-F238E27FC236}">
                      <a16:creationId xmlns:a16="http://schemas.microsoft.com/office/drawing/2014/main" id="{85ECC096-8C8E-47B9-9673-8B3A55532908}"/>
                    </a:ext>
                  </a:extLst>
                </p:cNvPr>
                <p:cNvSpPr/>
                <p:nvPr/>
              </p:nvSpPr>
              <p:spPr>
                <a:xfrm>
                  <a:off x="6670950" y="12663368"/>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4" name="Oval 773">
                  <a:extLst>
                    <a:ext uri="{FF2B5EF4-FFF2-40B4-BE49-F238E27FC236}">
                      <a16:creationId xmlns:a16="http://schemas.microsoft.com/office/drawing/2014/main" id="{93AC2164-D6C0-4146-9028-0EE0C3BE55BB}"/>
                    </a:ext>
                  </a:extLst>
                </p:cNvPr>
                <p:cNvSpPr/>
                <p:nvPr/>
              </p:nvSpPr>
              <p:spPr>
                <a:xfrm>
                  <a:off x="7499439" y="11842837"/>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5" name="Oval 774">
                  <a:extLst>
                    <a:ext uri="{FF2B5EF4-FFF2-40B4-BE49-F238E27FC236}">
                      <a16:creationId xmlns:a16="http://schemas.microsoft.com/office/drawing/2014/main" id="{36318449-A03D-4DED-9773-7C236285C60B}"/>
                    </a:ext>
                  </a:extLst>
                </p:cNvPr>
                <p:cNvSpPr/>
                <p:nvPr/>
              </p:nvSpPr>
              <p:spPr>
                <a:xfrm>
                  <a:off x="8327928" y="11842837"/>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6" name="Oval 775">
                  <a:extLst>
                    <a:ext uri="{FF2B5EF4-FFF2-40B4-BE49-F238E27FC236}">
                      <a16:creationId xmlns:a16="http://schemas.microsoft.com/office/drawing/2014/main" id="{C73C3348-B3CC-4C66-97DC-38A51F0FCCBE}"/>
                    </a:ext>
                  </a:extLst>
                </p:cNvPr>
                <p:cNvSpPr/>
                <p:nvPr/>
              </p:nvSpPr>
              <p:spPr>
                <a:xfrm>
                  <a:off x="7499439" y="12663368"/>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777" name="Oval 776">
                  <a:extLst>
                    <a:ext uri="{FF2B5EF4-FFF2-40B4-BE49-F238E27FC236}">
                      <a16:creationId xmlns:a16="http://schemas.microsoft.com/office/drawing/2014/main" id="{2EFF22A8-61B2-4E52-87C4-5498293BDEE9}"/>
                    </a:ext>
                  </a:extLst>
                </p:cNvPr>
                <p:cNvSpPr/>
                <p:nvPr/>
              </p:nvSpPr>
              <p:spPr>
                <a:xfrm>
                  <a:off x="8327928" y="12663368"/>
                  <a:ext cx="307776" cy="307776"/>
                </a:xfrm>
                <a:prstGeom prst="ellipse">
                  <a:avLst/>
                </a:prstGeom>
                <a:solidFill>
                  <a:srgbClr val="DF199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grpSp>
        </p:grpSp>
        <p:sp>
          <p:nvSpPr>
            <p:cNvPr id="806" name="TextBox 805">
              <a:extLst>
                <a:ext uri="{FF2B5EF4-FFF2-40B4-BE49-F238E27FC236}">
                  <a16:creationId xmlns:a16="http://schemas.microsoft.com/office/drawing/2014/main" id="{8DBEBC54-0ACB-43BA-8574-2B80A10F012C}"/>
                </a:ext>
              </a:extLst>
            </p:cNvPr>
            <p:cNvSpPr txBox="1"/>
            <p:nvPr/>
          </p:nvSpPr>
          <p:spPr>
            <a:xfrm>
              <a:off x="7333877" y="3772669"/>
              <a:ext cx="466603" cy="219932"/>
            </a:xfrm>
            <a:prstGeom prst="rect">
              <a:avLst/>
            </a:prstGeom>
            <a:noFill/>
            <a:ln>
              <a:noFill/>
            </a:ln>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CASB</a:t>
              </a:r>
            </a:p>
          </p:txBody>
        </p:sp>
        <p:sp>
          <p:nvSpPr>
            <p:cNvPr id="807" name="TextBox 806">
              <a:extLst>
                <a:ext uri="{FF2B5EF4-FFF2-40B4-BE49-F238E27FC236}">
                  <a16:creationId xmlns:a16="http://schemas.microsoft.com/office/drawing/2014/main" id="{78EFF5ED-0F3C-4301-880C-D858800B5C99}"/>
                </a:ext>
              </a:extLst>
            </p:cNvPr>
            <p:cNvSpPr txBox="1"/>
            <p:nvPr/>
          </p:nvSpPr>
          <p:spPr>
            <a:xfrm>
              <a:off x="7333877" y="3303224"/>
              <a:ext cx="410690" cy="219932"/>
            </a:xfrm>
            <a:prstGeom prst="rect">
              <a:avLst/>
            </a:prstGeom>
            <a:noFill/>
          </p:spPr>
          <p:txBody>
            <a:bodyPr wrap="non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EMM</a:t>
              </a:r>
            </a:p>
          </p:txBody>
        </p:sp>
        <p:sp>
          <p:nvSpPr>
            <p:cNvPr id="808" name="Rectangle 807">
              <a:extLst>
                <a:ext uri="{FF2B5EF4-FFF2-40B4-BE49-F238E27FC236}">
                  <a16:creationId xmlns:a16="http://schemas.microsoft.com/office/drawing/2014/main" id="{FE139B3C-E5E9-4A6A-B86B-200BEF25090C}"/>
                </a:ext>
              </a:extLst>
            </p:cNvPr>
            <p:cNvSpPr/>
            <p:nvPr/>
          </p:nvSpPr>
          <p:spPr>
            <a:xfrm>
              <a:off x="6852774" y="4283993"/>
              <a:ext cx="447558"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UEBA</a:t>
              </a:r>
            </a:p>
          </p:txBody>
        </p:sp>
        <p:sp>
          <p:nvSpPr>
            <p:cNvPr id="809" name="Rectangle 808">
              <a:extLst>
                <a:ext uri="{FF2B5EF4-FFF2-40B4-BE49-F238E27FC236}">
                  <a16:creationId xmlns:a16="http://schemas.microsoft.com/office/drawing/2014/main" id="{8FECE111-DBD1-4288-BFE2-3564FB0FEE8F}"/>
                </a:ext>
              </a:extLst>
            </p:cNvPr>
            <p:cNvSpPr/>
            <p:nvPr/>
          </p:nvSpPr>
          <p:spPr>
            <a:xfrm>
              <a:off x="7838132" y="4283993"/>
              <a:ext cx="381836"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NTA</a:t>
              </a:r>
            </a:p>
          </p:txBody>
        </p:sp>
        <p:sp>
          <p:nvSpPr>
            <p:cNvPr id="810" name="Rectangle 809">
              <a:extLst>
                <a:ext uri="{FF2B5EF4-FFF2-40B4-BE49-F238E27FC236}">
                  <a16:creationId xmlns:a16="http://schemas.microsoft.com/office/drawing/2014/main" id="{4D4BC07F-67A3-4197-B4A7-75ECD6C73D3F}"/>
                </a:ext>
              </a:extLst>
            </p:cNvPr>
            <p:cNvSpPr/>
            <p:nvPr/>
          </p:nvSpPr>
          <p:spPr>
            <a:xfrm>
              <a:off x="6850907" y="3772669"/>
              <a:ext cx="336952"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IPS</a:t>
              </a:r>
            </a:p>
          </p:txBody>
        </p:sp>
        <p:sp>
          <p:nvSpPr>
            <p:cNvPr id="811" name="Rectangle 810">
              <a:extLst>
                <a:ext uri="{FF2B5EF4-FFF2-40B4-BE49-F238E27FC236}">
                  <a16:creationId xmlns:a16="http://schemas.microsoft.com/office/drawing/2014/main" id="{1A2FA7B2-7802-4D90-9E11-195399FD34BF}"/>
                </a:ext>
              </a:extLst>
            </p:cNvPr>
            <p:cNvSpPr/>
            <p:nvPr/>
          </p:nvSpPr>
          <p:spPr>
            <a:xfrm>
              <a:off x="7335145" y="4283993"/>
              <a:ext cx="481222"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NGFW</a:t>
              </a:r>
            </a:p>
          </p:txBody>
        </p:sp>
        <p:sp>
          <p:nvSpPr>
            <p:cNvPr id="812" name="Rectangle 811">
              <a:extLst>
                <a:ext uri="{FF2B5EF4-FFF2-40B4-BE49-F238E27FC236}">
                  <a16:creationId xmlns:a16="http://schemas.microsoft.com/office/drawing/2014/main" id="{FB372CDA-454E-40B6-92D9-B0443ADF4B04}"/>
                </a:ext>
              </a:extLst>
            </p:cNvPr>
            <p:cNvSpPr/>
            <p:nvPr/>
          </p:nvSpPr>
          <p:spPr>
            <a:xfrm>
              <a:off x="6821067" y="3299737"/>
              <a:ext cx="572593"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WAFaaS</a:t>
              </a:r>
            </a:p>
          </p:txBody>
        </p:sp>
        <p:sp>
          <p:nvSpPr>
            <p:cNvPr id="813" name="Rectangle 812">
              <a:extLst>
                <a:ext uri="{FF2B5EF4-FFF2-40B4-BE49-F238E27FC236}">
                  <a16:creationId xmlns:a16="http://schemas.microsoft.com/office/drawing/2014/main" id="{34A9150A-6713-4748-A435-71264FEF42C9}"/>
                </a:ext>
              </a:extLst>
            </p:cNvPr>
            <p:cNvSpPr/>
            <p:nvPr/>
          </p:nvSpPr>
          <p:spPr>
            <a:xfrm>
              <a:off x="7822587" y="3772669"/>
              <a:ext cx="590249" cy="219932"/>
            </a:xfrm>
            <a:prstGeom prst="rect">
              <a:avLst/>
            </a:prstGeom>
            <a:noFill/>
          </p:spPr>
          <p:txBody>
            <a:bodyPr wrap="squar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SWGaaS</a:t>
              </a:r>
            </a:p>
          </p:txBody>
        </p:sp>
        <p:sp>
          <p:nvSpPr>
            <p:cNvPr id="814" name="Rectangle 813">
              <a:extLst>
                <a:ext uri="{FF2B5EF4-FFF2-40B4-BE49-F238E27FC236}">
                  <a16:creationId xmlns:a16="http://schemas.microsoft.com/office/drawing/2014/main" id="{E9BDF55A-5984-48F1-9F28-E6EF18EA39BE}"/>
                </a:ext>
              </a:extLst>
            </p:cNvPr>
            <p:cNvSpPr/>
            <p:nvPr/>
          </p:nvSpPr>
          <p:spPr>
            <a:xfrm>
              <a:off x="7822588" y="3299737"/>
              <a:ext cx="449162"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DDoS</a:t>
              </a:r>
            </a:p>
          </p:txBody>
        </p:sp>
        <p:sp>
          <p:nvSpPr>
            <p:cNvPr id="815" name="Rectangle 814">
              <a:extLst>
                <a:ext uri="{FF2B5EF4-FFF2-40B4-BE49-F238E27FC236}">
                  <a16:creationId xmlns:a16="http://schemas.microsoft.com/office/drawing/2014/main" id="{352636EF-5411-47CD-BDD8-F1C40BF882B3}"/>
                </a:ext>
              </a:extLst>
            </p:cNvPr>
            <p:cNvSpPr/>
            <p:nvPr/>
          </p:nvSpPr>
          <p:spPr>
            <a:xfrm>
              <a:off x="6586558" y="4597122"/>
              <a:ext cx="1566403" cy="456792"/>
            </a:xfrm>
            <a:prstGeom prst="rect">
              <a:avLst/>
            </a:prstGeom>
            <a:noFill/>
          </p:spPr>
          <p:txBody>
            <a:bodyPr wrap="square">
              <a:spAutoFit/>
            </a:bodyPr>
            <a:lstStyle/>
            <a:p>
              <a:pPr algn="ctr" defTabSz="270662">
                <a:defRPr/>
              </a:pPr>
              <a:r>
                <a:rPr lang="en-US" sz="1184" dirty="0">
                  <a:solidFill>
                    <a:prstClr val="white"/>
                  </a:solidFill>
                  <a:latin typeface="Citrix New Sans Semibold" panose="020F0703040200060004" pitchFamily="34" charset="0"/>
                  <a:cs typeface="Calibri" panose="020F0502020204030204" pitchFamily="34" charset="0"/>
                </a:rPr>
                <a:t>Cyber Security &amp; Threat Detection</a:t>
              </a:r>
            </a:p>
          </p:txBody>
        </p:sp>
      </p:grpSp>
      <p:grpSp>
        <p:nvGrpSpPr>
          <p:cNvPr id="4" name="Group 3">
            <a:extLst>
              <a:ext uri="{FF2B5EF4-FFF2-40B4-BE49-F238E27FC236}">
                <a16:creationId xmlns:a16="http://schemas.microsoft.com/office/drawing/2014/main" id="{3D84BC06-F161-5144-8C01-6B1B9D58268E}"/>
              </a:ext>
            </a:extLst>
          </p:cNvPr>
          <p:cNvGrpSpPr/>
          <p:nvPr/>
        </p:nvGrpSpPr>
        <p:grpSpPr>
          <a:xfrm>
            <a:off x="3326943" y="3103305"/>
            <a:ext cx="2496669" cy="1950609"/>
            <a:chOff x="3326943" y="3103305"/>
            <a:chExt cx="2496669" cy="1950609"/>
          </a:xfrm>
        </p:grpSpPr>
        <p:grpSp>
          <p:nvGrpSpPr>
            <p:cNvPr id="816" name="Group 815">
              <a:extLst>
                <a:ext uri="{FF2B5EF4-FFF2-40B4-BE49-F238E27FC236}">
                  <a16:creationId xmlns:a16="http://schemas.microsoft.com/office/drawing/2014/main" id="{33E68BE3-8B57-483D-A8AF-4A578E19913B}"/>
                </a:ext>
              </a:extLst>
            </p:cNvPr>
            <p:cNvGrpSpPr/>
            <p:nvPr/>
          </p:nvGrpSpPr>
          <p:grpSpPr>
            <a:xfrm>
              <a:off x="3326943" y="3103305"/>
              <a:ext cx="2196700" cy="1153621"/>
              <a:chOff x="5796338" y="8177600"/>
              <a:chExt cx="3710936" cy="1948838"/>
            </a:xfrm>
          </p:grpSpPr>
          <p:grpSp>
            <p:nvGrpSpPr>
              <p:cNvPr id="817" name="Group 816">
                <a:extLst>
                  <a:ext uri="{FF2B5EF4-FFF2-40B4-BE49-F238E27FC236}">
                    <a16:creationId xmlns:a16="http://schemas.microsoft.com/office/drawing/2014/main" id="{EDC50AD0-43B6-40DE-AD2C-F013FBE25295}"/>
                  </a:ext>
                </a:extLst>
              </p:cNvPr>
              <p:cNvGrpSpPr/>
              <p:nvPr/>
            </p:nvGrpSpPr>
            <p:grpSpPr>
              <a:xfrm>
                <a:off x="5941913" y="8321801"/>
                <a:ext cx="3409487" cy="1683711"/>
                <a:chOff x="5941913" y="8321801"/>
                <a:chExt cx="3409487" cy="1683711"/>
              </a:xfrm>
            </p:grpSpPr>
            <p:cxnSp>
              <p:nvCxnSpPr>
                <p:cNvPr id="830" name="Straight Connector 829">
                  <a:extLst>
                    <a:ext uri="{FF2B5EF4-FFF2-40B4-BE49-F238E27FC236}">
                      <a16:creationId xmlns:a16="http://schemas.microsoft.com/office/drawing/2014/main" id="{82B93830-B425-4D38-A52C-865A9F4CFC5C}"/>
                    </a:ext>
                  </a:extLst>
                </p:cNvPr>
                <p:cNvCxnSpPr>
                  <a:cxnSpLocks/>
                  <a:stCxn id="819" idx="5"/>
                </p:cNvCxnSpPr>
                <p:nvPr/>
              </p:nvCxnSpPr>
              <p:spPr>
                <a:xfrm>
                  <a:off x="6933653" y="8440303"/>
                  <a:ext cx="610859" cy="602901"/>
                </a:xfrm>
                <a:prstGeom prst="line">
                  <a:avLst/>
                </a:prstGeom>
                <a:noFill/>
                <a:ln w="31750" cap="flat" cmpd="sng" algn="ctr">
                  <a:solidFill>
                    <a:srgbClr val="FF9E1B">
                      <a:alpha val="50000"/>
                    </a:srgbClr>
                  </a:solidFill>
                  <a:prstDash val="solid"/>
                  <a:miter lim="800000"/>
                </a:ln>
                <a:effectLst/>
              </p:spPr>
            </p:cxnSp>
            <p:cxnSp>
              <p:nvCxnSpPr>
                <p:cNvPr id="831" name="Straight Connector 830">
                  <a:extLst>
                    <a:ext uri="{FF2B5EF4-FFF2-40B4-BE49-F238E27FC236}">
                      <a16:creationId xmlns:a16="http://schemas.microsoft.com/office/drawing/2014/main" id="{B8A3E9AF-3E77-40CD-BD9B-99F48882015A}"/>
                    </a:ext>
                  </a:extLst>
                </p:cNvPr>
                <p:cNvCxnSpPr>
                  <a:cxnSpLocks/>
                  <a:stCxn id="819" idx="6"/>
                </p:cNvCxnSpPr>
                <p:nvPr/>
              </p:nvCxnSpPr>
              <p:spPr>
                <a:xfrm>
                  <a:off x="6978726" y="8331488"/>
                  <a:ext cx="520713" cy="0"/>
                </a:xfrm>
                <a:prstGeom prst="line">
                  <a:avLst/>
                </a:prstGeom>
                <a:noFill/>
                <a:ln w="31750" cap="flat" cmpd="sng" algn="ctr">
                  <a:solidFill>
                    <a:srgbClr val="FF9E1B">
                      <a:alpha val="50000"/>
                    </a:srgbClr>
                  </a:solidFill>
                  <a:prstDash val="solid"/>
                  <a:miter lim="800000"/>
                </a:ln>
                <a:effectLst/>
              </p:spPr>
            </p:cxnSp>
            <p:cxnSp>
              <p:nvCxnSpPr>
                <p:cNvPr id="832" name="Straight Connector 831">
                  <a:extLst>
                    <a:ext uri="{FF2B5EF4-FFF2-40B4-BE49-F238E27FC236}">
                      <a16:creationId xmlns:a16="http://schemas.microsoft.com/office/drawing/2014/main" id="{48571090-EE55-49E4-BEA6-2C4BB6173AFB}"/>
                    </a:ext>
                  </a:extLst>
                </p:cNvPr>
                <p:cNvCxnSpPr>
                  <a:cxnSpLocks/>
                  <a:stCxn id="819" idx="4"/>
                </p:cNvCxnSpPr>
                <p:nvPr/>
              </p:nvCxnSpPr>
              <p:spPr>
                <a:xfrm>
                  <a:off x="6824838" y="8485376"/>
                  <a:ext cx="0" cy="512755"/>
                </a:xfrm>
                <a:prstGeom prst="line">
                  <a:avLst/>
                </a:prstGeom>
                <a:noFill/>
                <a:ln w="31750" cap="flat" cmpd="sng" algn="ctr">
                  <a:solidFill>
                    <a:srgbClr val="FF9E1B">
                      <a:alpha val="50000"/>
                    </a:srgbClr>
                  </a:solidFill>
                  <a:prstDash val="solid"/>
                  <a:miter lim="800000"/>
                </a:ln>
                <a:effectLst/>
              </p:spPr>
            </p:cxnSp>
            <p:cxnSp>
              <p:nvCxnSpPr>
                <p:cNvPr id="833" name="Straight Connector 832">
                  <a:extLst>
                    <a:ext uri="{FF2B5EF4-FFF2-40B4-BE49-F238E27FC236}">
                      <a16:creationId xmlns:a16="http://schemas.microsoft.com/office/drawing/2014/main" id="{F2F47A7D-E469-40AE-A951-30D35C2982A3}"/>
                    </a:ext>
                  </a:extLst>
                </p:cNvPr>
                <p:cNvCxnSpPr>
                  <a:cxnSpLocks/>
                </p:cNvCxnSpPr>
                <p:nvPr/>
              </p:nvCxnSpPr>
              <p:spPr>
                <a:xfrm flipH="1">
                  <a:off x="6933653" y="8440303"/>
                  <a:ext cx="610860" cy="602901"/>
                </a:xfrm>
                <a:prstGeom prst="line">
                  <a:avLst/>
                </a:prstGeom>
                <a:noFill/>
                <a:ln w="31750" cap="flat" cmpd="sng" algn="ctr">
                  <a:solidFill>
                    <a:srgbClr val="FF9E1B">
                      <a:alpha val="50000"/>
                    </a:srgbClr>
                  </a:solidFill>
                  <a:prstDash val="solid"/>
                  <a:miter lim="800000"/>
                </a:ln>
                <a:effectLst/>
              </p:spPr>
            </p:cxnSp>
            <p:cxnSp>
              <p:nvCxnSpPr>
                <p:cNvPr id="834" name="Straight Connector 833">
                  <a:extLst>
                    <a:ext uri="{FF2B5EF4-FFF2-40B4-BE49-F238E27FC236}">
                      <a16:creationId xmlns:a16="http://schemas.microsoft.com/office/drawing/2014/main" id="{DD9C4171-6BB7-4817-B0F9-136058DCDF39}"/>
                    </a:ext>
                  </a:extLst>
                </p:cNvPr>
                <p:cNvCxnSpPr>
                  <a:cxnSpLocks/>
                  <a:stCxn id="820" idx="5"/>
                </p:cNvCxnSpPr>
                <p:nvPr/>
              </p:nvCxnSpPr>
              <p:spPr>
                <a:xfrm>
                  <a:off x="7762142" y="8440303"/>
                  <a:ext cx="610859" cy="602901"/>
                </a:xfrm>
                <a:prstGeom prst="line">
                  <a:avLst/>
                </a:prstGeom>
                <a:noFill/>
                <a:ln w="31750" cap="flat" cmpd="sng" algn="ctr">
                  <a:solidFill>
                    <a:srgbClr val="FF9E1B">
                      <a:alpha val="50000"/>
                    </a:srgbClr>
                  </a:solidFill>
                  <a:prstDash val="solid"/>
                  <a:miter lim="800000"/>
                </a:ln>
                <a:effectLst/>
              </p:spPr>
            </p:cxnSp>
            <p:cxnSp>
              <p:nvCxnSpPr>
                <p:cNvPr id="835" name="Straight Connector 834">
                  <a:extLst>
                    <a:ext uri="{FF2B5EF4-FFF2-40B4-BE49-F238E27FC236}">
                      <a16:creationId xmlns:a16="http://schemas.microsoft.com/office/drawing/2014/main" id="{3577CC9A-5E9B-41D3-A9F3-CD05D3F6A378}"/>
                    </a:ext>
                  </a:extLst>
                </p:cNvPr>
                <p:cNvCxnSpPr>
                  <a:cxnSpLocks/>
                  <a:stCxn id="820" idx="6"/>
                  <a:endCxn id="821" idx="2"/>
                </p:cNvCxnSpPr>
                <p:nvPr/>
              </p:nvCxnSpPr>
              <p:spPr>
                <a:xfrm>
                  <a:off x="7807215" y="8331488"/>
                  <a:ext cx="520713" cy="0"/>
                </a:xfrm>
                <a:prstGeom prst="line">
                  <a:avLst/>
                </a:prstGeom>
                <a:noFill/>
                <a:ln w="31750" cap="flat" cmpd="sng" algn="ctr">
                  <a:solidFill>
                    <a:srgbClr val="FF9E1B">
                      <a:alpha val="50000"/>
                    </a:srgbClr>
                  </a:solidFill>
                  <a:prstDash val="solid"/>
                  <a:miter lim="800000"/>
                </a:ln>
                <a:effectLst/>
              </p:spPr>
            </p:cxnSp>
            <p:cxnSp>
              <p:nvCxnSpPr>
                <p:cNvPr id="836" name="Straight Connector 835">
                  <a:extLst>
                    <a:ext uri="{FF2B5EF4-FFF2-40B4-BE49-F238E27FC236}">
                      <a16:creationId xmlns:a16="http://schemas.microsoft.com/office/drawing/2014/main" id="{065358C7-6225-45A0-A16B-75CC988E66D2}"/>
                    </a:ext>
                  </a:extLst>
                </p:cNvPr>
                <p:cNvCxnSpPr>
                  <a:cxnSpLocks/>
                  <a:stCxn id="820" idx="4"/>
                </p:cNvCxnSpPr>
                <p:nvPr/>
              </p:nvCxnSpPr>
              <p:spPr>
                <a:xfrm>
                  <a:off x="7653327" y="8485376"/>
                  <a:ext cx="0" cy="512755"/>
                </a:xfrm>
                <a:prstGeom prst="line">
                  <a:avLst/>
                </a:prstGeom>
                <a:noFill/>
                <a:ln w="31750" cap="flat" cmpd="sng" algn="ctr">
                  <a:solidFill>
                    <a:srgbClr val="FF9E1B">
                      <a:alpha val="50000"/>
                    </a:srgbClr>
                  </a:solidFill>
                  <a:prstDash val="solid"/>
                  <a:miter lim="800000"/>
                </a:ln>
                <a:effectLst/>
              </p:spPr>
            </p:cxnSp>
            <p:cxnSp>
              <p:nvCxnSpPr>
                <p:cNvPr id="837" name="Straight Connector 836">
                  <a:extLst>
                    <a:ext uri="{FF2B5EF4-FFF2-40B4-BE49-F238E27FC236}">
                      <a16:creationId xmlns:a16="http://schemas.microsoft.com/office/drawing/2014/main" id="{69C7F281-33D0-41F0-8A43-BB518922919B}"/>
                    </a:ext>
                  </a:extLst>
                </p:cNvPr>
                <p:cNvCxnSpPr>
                  <a:cxnSpLocks/>
                  <a:stCxn id="821" idx="4"/>
                </p:cNvCxnSpPr>
                <p:nvPr/>
              </p:nvCxnSpPr>
              <p:spPr>
                <a:xfrm>
                  <a:off x="8481816" y="8485376"/>
                  <a:ext cx="0" cy="512755"/>
                </a:xfrm>
                <a:prstGeom prst="line">
                  <a:avLst/>
                </a:prstGeom>
                <a:noFill/>
                <a:ln w="31750" cap="flat" cmpd="sng" algn="ctr">
                  <a:solidFill>
                    <a:srgbClr val="FF9E1B">
                      <a:alpha val="50000"/>
                    </a:srgbClr>
                  </a:solidFill>
                  <a:prstDash val="solid"/>
                  <a:miter lim="800000"/>
                </a:ln>
                <a:effectLst/>
              </p:spPr>
            </p:cxnSp>
            <p:cxnSp>
              <p:nvCxnSpPr>
                <p:cNvPr id="838" name="Straight Connector 837">
                  <a:extLst>
                    <a:ext uri="{FF2B5EF4-FFF2-40B4-BE49-F238E27FC236}">
                      <a16:creationId xmlns:a16="http://schemas.microsoft.com/office/drawing/2014/main" id="{82B1B58F-6BE1-4CBB-AF09-2E26AE38A98C}"/>
                    </a:ext>
                  </a:extLst>
                </p:cNvPr>
                <p:cNvCxnSpPr>
                  <a:cxnSpLocks/>
                  <a:stCxn id="821" idx="3"/>
                </p:cNvCxnSpPr>
                <p:nvPr/>
              </p:nvCxnSpPr>
              <p:spPr>
                <a:xfrm flipH="1">
                  <a:off x="7762142" y="8440303"/>
                  <a:ext cx="610859" cy="602901"/>
                </a:xfrm>
                <a:prstGeom prst="line">
                  <a:avLst/>
                </a:prstGeom>
                <a:noFill/>
                <a:ln w="31750" cap="flat" cmpd="sng" algn="ctr">
                  <a:solidFill>
                    <a:srgbClr val="FF9E1B">
                      <a:alpha val="50000"/>
                    </a:srgbClr>
                  </a:solidFill>
                  <a:prstDash val="solid"/>
                  <a:miter lim="800000"/>
                </a:ln>
                <a:effectLst/>
              </p:spPr>
            </p:cxnSp>
            <p:cxnSp>
              <p:nvCxnSpPr>
                <p:cNvPr id="839" name="Straight Connector 838">
                  <a:extLst>
                    <a:ext uri="{FF2B5EF4-FFF2-40B4-BE49-F238E27FC236}">
                      <a16:creationId xmlns:a16="http://schemas.microsoft.com/office/drawing/2014/main" id="{7DEF797E-7FB4-489D-87A1-680E483AFEC3}"/>
                    </a:ext>
                  </a:extLst>
                </p:cNvPr>
                <p:cNvCxnSpPr>
                  <a:cxnSpLocks/>
                  <a:stCxn id="822" idx="5"/>
                </p:cNvCxnSpPr>
                <p:nvPr/>
              </p:nvCxnSpPr>
              <p:spPr>
                <a:xfrm>
                  <a:off x="6933653" y="9260834"/>
                  <a:ext cx="610859" cy="602901"/>
                </a:xfrm>
                <a:prstGeom prst="line">
                  <a:avLst/>
                </a:prstGeom>
                <a:noFill/>
                <a:ln w="31750" cap="flat" cmpd="sng" algn="ctr">
                  <a:solidFill>
                    <a:srgbClr val="FF9E1B">
                      <a:alpha val="50000"/>
                    </a:srgbClr>
                  </a:solidFill>
                  <a:prstDash val="solid"/>
                  <a:miter lim="800000"/>
                </a:ln>
                <a:effectLst/>
              </p:spPr>
            </p:cxnSp>
            <p:cxnSp>
              <p:nvCxnSpPr>
                <p:cNvPr id="840" name="Straight Connector 839">
                  <a:extLst>
                    <a:ext uri="{FF2B5EF4-FFF2-40B4-BE49-F238E27FC236}">
                      <a16:creationId xmlns:a16="http://schemas.microsoft.com/office/drawing/2014/main" id="{756CA393-F6A2-4DB1-B024-A49DEDD2F6D1}"/>
                    </a:ext>
                  </a:extLst>
                </p:cNvPr>
                <p:cNvCxnSpPr>
                  <a:cxnSpLocks/>
                  <a:stCxn id="822" idx="6"/>
                </p:cNvCxnSpPr>
                <p:nvPr/>
              </p:nvCxnSpPr>
              <p:spPr>
                <a:xfrm>
                  <a:off x="6978726" y="9152019"/>
                  <a:ext cx="520713" cy="0"/>
                </a:xfrm>
                <a:prstGeom prst="line">
                  <a:avLst/>
                </a:prstGeom>
                <a:noFill/>
                <a:ln w="31750" cap="flat" cmpd="sng" algn="ctr">
                  <a:solidFill>
                    <a:srgbClr val="FF9E1B">
                      <a:alpha val="50000"/>
                    </a:srgbClr>
                  </a:solidFill>
                  <a:prstDash val="solid"/>
                  <a:miter lim="800000"/>
                </a:ln>
                <a:effectLst/>
              </p:spPr>
            </p:cxnSp>
            <p:cxnSp>
              <p:nvCxnSpPr>
                <p:cNvPr id="841" name="Straight Connector 840">
                  <a:extLst>
                    <a:ext uri="{FF2B5EF4-FFF2-40B4-BE49-F238E27FC236}">
                      <a16:creationId xmlns:a16="http://schemas.microsoft.com/office/drawing/2014/main" id="{37ED8A2E-ECAA-461C-8C90-A2430D2585F3}"/>
                    </a:ext>
                  </a:extLst>
                </p:cNvPr>
                <p:cNvCxnSpPr>
                  <a:cxnSpLocks/>
                  <a:stCxn id="822" idx="4"/>
                  <a:endCxn id="823" idx="0"/>
                </p:cNvCxnSpPr>
                <p:nvPr/>
              </p:nvCxnSpPr>
              <p:spPr>
                <a:xfrm>
                  <a:off x="6824838" y="9305907"/>
                  <a:ext cx="0" cy="512755"/>
                </a:xfrm>
                <a:prstGeom prst="line">
                  <a:avLst/>
                </a:prstGeom>
                <a:noFill/>
                <a:ln w="31750" cap="flat" cmpd="sng" algn="ctr">
                  <a:solidFill>
                    <a:srgbClr val="FF9E1B">
                      <a:alpha val="50000"/>
                    </a:srgbClr>
                  </a:solidFill>
                  <a:prstDash val="solid"/>
                  <a:miter lim="800000"/>
                </a:ln>
                <a:effectLst/>
              </p:spPr>
            </p:cxnSp>
            <p:cxnSp>
              <p:nvCxnSpPr>
                <p:cNvPr id="842" name="Straight Connector 841">
                  <a:extLst>
                    <a:ext uri="{FF2B5EF4-FFF2-40B4-BE49-F238E27FC236}">
                      <a16:creationId xmlns:a16="http://schemas.microsoft.com/office/drawing/2014/main" id="{EC99DA20-4B3A-4465-A1EE-20A1F2D3BD60}"/>
                    </a:ext>
                  </a:extLst>
                </p:cNvPr>
                <p:cNvCxnSpPr>
                  <a:cxnSpLocks/>
                  <a:endCxn id="823" idx="7"/>
                </p:cNvCxnSpPr>
                <p:nvPr/>
              </p:nvCxnSpPr>
              <p:spPr>
                <a:xfrm flipH="1">
                  <a:off x="6933653" y="9260834"/>
                  <a:ext cx="610859" cy="602901"/>
                </a:xfrm>
                <a:prstGeom prst="line">
                  <a:avLst/>
                </a:prstGeom>
                <a:noFill/>
                <a:ln w="31750" cap="flat" cmpd="sng" algn="ctr">
                  <a:solidFill>
                    <a:srgbClr val="FF9E1B">
                      <a:alpha val="50000"/>
                    </a:srgbClr>
                  </a:solidFill>
                  <a:prstDash val="solid"/>
                  <a:miter lim="800000"/>
                </a:ln>
                <a:effectLst/>
              </p:spPr>
            </p:cxnSp>
            <p:cxnSp>
              <p:nvCxnSpPr>
                <p:cNvPr id="843" name="Straight Connector 842">
                  <a:extLst>
                    <a:ext uri="{FF2B5EF4-FFF2-40B4-BE49-F238E27FC236}">
                      <a16:creationId xmlns:a16="http://schemas.microsoft.com/office/drawing/2014/main" id="{9DA623FA-4B3A-4E91-839D-E3CD5B60E64D}"/>
                    </a:ext>
                  </a:extLst>
                </p:cNvPr>
                <p:cNvCxnSpPr>
                  <a:cxnSpLocks/>
                  <a:stCxn id="823" idx="6"/>
                </p:cNvCxnSpPr>
                <p:nvPr/>
              </p:nvCxnSpPr>
              <p:spPr>
                <a:xfrm>
                  <a:off x="6978726" y="9972550"/>
                  <a:ext cx="520713" cy="0"/>
                </a:xfrm>
                <a:prstGeom prst="line">
                  <a:avLst/>
                </a:prstGeom>
                <a:noFill/>
                <a:ln w="31750" cap="flat" cmpd="sng" algn="ctr">
                  <a:solidFill>
                    <a:srgbClr val="FF9E1B">
                      <a:alpha val="50000"/>
                    </a:srgbClr>
                  </a:solidFill>
                  <a:prstDash val="solid"/>
                  <a:miter lim="800000"/>
                </a:ln>
                <a:effectLst/>
              </p:spPr>
            </p:cxnSp>
            <p:cxnSp>
              <p:nvCxnSpPr>
                <p:cNvPr id="844" name="Straight Connector 843">
                  <a:extLst>
                    <a:ext uri="{FF2B5EF4-FFF2-40B4-BE49-F238E27FC236}">
                      <a16:creationId xmlns:a16="http://schemas.microsoft.com/office/drawing/2014/main" id="{6E0DFD21-C0AE-4051-9C8C-49A3E810BB86}"/>
                    </a:ext>
                  </a:extLst>
                </p:cNvPr>
                <p:cNvCxnSpPr>
                  <a:cxnSpLocks/>
                  <a:stCxn id="824" idx="5"/>
                  <a:endCxn id="827" idx="1"/>
                </p:cNvCxnSpPr>
                <p:nvPr/>
              </p:nvCxnSpPr>
              <p:spPr>
                <a:xfrm>
                  <a:off x="7762142" y="9260834"/>
                  <a:ext cx="610859" cy="602901"/>
                </a:xfrm>
                <a:prstGeom prst="line">
                  <a:avLst/>
                </a:prstGeom>
                <a:noFill/>
                <a:ln w="31750" cap="flat" cmpd="sng" algn="ctr">
                  <a:solidFill>
                    <a:srgbClr val="FF9E1B">
                      <a:alpha val="50000"/>
                    </a:srgbClr>
                  </a:solidFill>
                  <a:prstDash val="solid"/>
                  <a:miter lim="800000"/>
                </a:ln>
                <a:effectLst/>
              </p:spPr>
            </p:cxnSp>
            <p:cxnSp>
              <p:nvCxnSpPr>
                <p:cNvPr id="845" name="Straight Connector 844">
                  <a:extLst>
                    <a:ext uri="{FF2B5EF4-FFF2-40B4-BE49-F238E27FC236}">
                      <a16:creationId xmlns:a16="http://schemas.microsoft.com/office/drawing/2014/main" id="{63B0C80A-217B-4B52-AEEF-B8C4E5BA332C}"/>
                    </a:ext>
                  </a:extLst>
                </p:cNvPr>
                <p:cNvCxnSpPr>
                  <a:cxnSpLocks/>
                  <a:stCxn id="824" idx="6"/>
                  <a:endCxn id="825" idx="2"/>
                </p:cNvCxnSpPr>
                <p:nvPr/>
              </p:nvCxnSpPr>
              <p:spPr>
                <a:xfrm>
                  <a:off x="7807215" y="9152019"/>
                  <a:ext cx="520713" cy="0"/>
                </a:xfrm>
                <a:prstGeom prst="line">
                  <a:avLst/>
                </a:prstGeom>
                <a:noFill/>
                <a:ln w="31750" cap="flat" cmpd="sng" algn="ctr">
                  <a:solidFill>
                    <a:srgbClr val="FF9E1B">
                      <a:alpha val="50000"/>
                    </a:srgbClr>
                  </a:solidFill>
                  <a:prstDash val="solid"/>
                  <a:miter lim="800000"/>
                </a:ln>
                <a:effectLst/>
              </p:spPr>
            </p:cxnSp>
            <p:cxnSp>
              <p:nvCxnSpPr>
                <p:cNvPr id="846" name="Straight Connector 845">
                  <a:extLst>
                    <a:ext uri="{FF2B5EF4-FFF2-40B4-BE49-F238E27FC236}">
                      <a16:creationId xmlns:a16="http://schemas.microsoft.com/office/drawing/2014/main" id="{E8E93942-7ADD-4487-9866-2F6BF916C1E4}"/>
                    </a:ext>
                  </a:extLst>
                </p:cNvPr>
                <p:cNvCxnSpPr>
                  <a:cxnSpLocks/>
                  <a:stCxn id="824" idx="4"/>
                  <a:endCxn id="826" idx="0"/>
                </p:cNvCxnSpPr>
                <p:nvPr/>
              </p:nvCxnSpPr>
              <p:spPr>
                <a:xfrm>
                  <a:off x="7653327" y="9305907"/>
                  <a:ext cx="0" cy="512755"/>
                </a:xfrm>
                <a:prstGeom prst="line">
                  <a:avLst/>
                </a:prstGeom>
                <a:noFill/>
                <a:ln w="31750" cap="flat" cmpd="sng" algn="ctr">
                  <a:solidFill>
                    <a:srgbClr val="FF9E1B">
                      <a:alpha val="50000"/>
                    </a:srgbClr>
                  </a:solidFill>
                  <a:prstDash val="solid"/>
                  <a:miter lim="800000"/>
                </a:ln>
                <a:effectLst/>
              </p:spPr>
            </p:cxnSp>
            <p:cxnSp>
              <p:nvCxnSpPr>
                <p:cNvPr id="847" name="Straight Connector 846">
                  <a:extLst>
                    <a:ext uri="{FF2B5EF4-FFF2-40B4-BE49-F238E27FC236}">
                      <a16:creationId xmlns:a16="http://schemas.microsoft.com/office/drawing/2014/main" id="{EDD82C61-E73B-45E1-91E9-F6E944F9549C}"/>
                    </a:ext>
                  </a:extLst>
                </p:cNvPr>
                <p:cNvCxnSpPr>
                  <a:cxnSpLocks/>
                  <a:stCxn id="825" idx="4"/>
                  <a:endCxn id="827" idx="0"/>
                </p:cNvCxnSpPr>
                <p:nvPr/>
              </p:nvCxnSpPr>
              <p:spPr>
                <a:xfrm>
                  <a:off x="8481816" y="9305907"/>
                  <a:ext cx="0" cy="512755"/>
                </a:xfrm>
                <a:prstGeom prst="line">
                  <a:avLst/>
                </a:prstGeom>
                <a:noFill/>
                <a:ln w="31750" cap="flat" cmpd="sng" algn="ctr">
                  <a:solidFill>
                    <a:srgbClr val="FF9E1B">
                      <a:alpha val="50000"/>
                    </a:srgbClr>
                  </a:solidFill>
                  <a:prstDash val="solid"/>
                  <a:miter lim="800000"/>
                </a:ln>
                <a:effectLst/>
              </p:spPr>
            </p:cxnSp>
            <p:cxnSp>
              <p:nvCxnSpPr>
                <p:cNvPr id="848" name="Straight Connector 847">
                  <a:extLst>
                    <a:ext uri="{FF2B5EF4-FFF2-40B4-BE49-F238E27FC236}">
                      <a16:creationId xmlns:a16="http://schemas.microsoft.com/office/drawing/2014/main" id="{C5521F2E-26F9-4DAF-8A33-3053363A5469}"/>
                    </a:ext>
                  </a:extLst>
                </p:cNvPr>
                <p:cNvCxnSpPr>
                  <a:cxnSpLocks/>
                  <a:stCxn id="825" idx="3"/>
                  <a:endCxn id="826" idx="7"/>
                </p:cNvCxnSpPr>
                <p:nvPr/>
              </p:nvCxnSpPr>
              <p:spPr>
                <a:xfrm flipH="1">
                  <a:off x="7762142" y="9260834"/>
                  <a:ext cx="610859" cy="602901"/>
                </a:xfrm>
                <a:prstGeom prst="line">
                  <a:avLst/>
                </a:prstGeom>
                <a:noFill/>
                <a:ln w="31750" cap="flat" cmpd="sng" algn="ctr">
                  <a:solidFill>
                    <a:srgbClr val="FF9E1B">
                      <a:alpha val="50000"/>
                    </a:srgbClr>
                  </a:solidFill>
                  <a:prstDash val="solid"/>
                  <a:miter lim="800000"/>
                </a:ln>
                <a:effectLst/>
              </p:spPr>
            </p:cxnSp>
            <p:cxnSp>
              <p:nvCxnSpPr>
                <p:cNvPr id="849" name="Straight Connector 848">
                  <a:extLst>
                    <a:ext uri="{FF2B5EF4-FFF2-40B4-BE49-F238E27FC236}">
                      <a16:creationId xmlns:a16="http://schemas.microsoft.com/office/drawing/2014/main" id="{9EF5E681-D03B-4FE7-906E-E560CFAD6F8D}"/>
                    </a:ext>
                  </a:extLst>
                </p:cNvPr>
                <p:cNvCxnSpPr>
                  <a:cxnSpLocks/>
                  <a:stCxn id="826" idx="6"/>
                  <a:endCxn id="827" idx="2"/>
                </p:cNvCxnSpPr>
                <p:nvPr/>
              </p:nvCxnSpPr>
              <p:spPr>
                <a:xfrm>
                  <a:off x="7807215" y="9972550"/>
                  <a:ext cx="520713" cy="0"/>
                </a:xfrm>
                <a:prstGeom prst="line">
                  <a:avLst/>
                </a:prstGeom>
                <a:noFill/>
                <a:ln w="31750" cap="flat" cmpd="sng" algn="ctr">
                  <a:solidFill>
                    <a:srgbClr val="FF9E1B">
                      <a:alpha val="50000"/>
                    </a:srgbClr>
                  </a:solidFill>
                  <a:prstDash val="solid"/>
                  <a:miter lim="800000"/>
                </a:ln>
                <a:effectLst/>
              </p:spPr>
            </p:cxnSp>
            <p:cxnSp>
              <p:nvCxnSpPr>
                <p:cNvPr id="850" name="Straight Connector 849">
                  <a:extLst>
                    <a:ext uri="{FF2B5EF4-FFF2-40B4-BE49-F238E27FC236}">
                      <a16:creationId xmlns:a16="http://schemas.microsoft.com/office/drawing/2014/main" id="{96E86D03-4D0A-457B-997D-35297423B7AE}"/>
                    </a:ext>
                  </a:extLst>
                </p:cNvPr>
                <p:cNvCxnSpPr>
                  <a:cxnSpLocks/>
                  <a:stCxn id="828" idx="6"/>
                  <a:endCxn id="822" idx="2"/>
                </p:cNvCxnSpPr>
                <p:nvPr/>
              </p:nvCxnSpPr>
              <p:spPr>
                <a:xfrm>
                  <a:off x="6104114" y="9152019"/>
                  <a:ext cx="566836" cy="0"/>
                </a:xfrm>
                <a:prstGeom prst="line">
                  <a:avLst/>
                </a:prstGeom>
                <a:noFill/>
                <a:ln w="31750" cap="flat" cmpd="sng" algn="ctr">
                  <a:solidFill>
                    <a:srgbClr val="FF9E1B">
                      <a:alpha val="50000"/>
                    </a:srgbClr>
                  </a:solidFill>
                  <a:prstDash val="solid"/>
                  <a:miter lim="800000"/>
                </a:ln>
                <a:effectLst/>
              </p:spPr>
            </p:cxnSp>
            <p:cxnSp>
              <p:nvCxnSpPr>
                <p:cNvPr id="851" name="Straight Connector 850">
                  <a:extLst>
                    <a:ext uri="{FF2B5EF4-FFF2-40B4-BE49-F238E27FC236}">
                      <a16:creationId xmlns:a16="http://schemas.microsoft.com/office/drawing/2014/main" id="{B79307EA-5F6E-4DE3-8338-1D6281DD9803}"/>
                    </a:ext>
                  </a:extLst>
                </p:cNvPr>
                <p:cNvCxnSpPr>
                  <a:cxnSpLocks/>
                  <a:stCxn id="829" idx="2"/>
                  <a:endCxn id="825" idx="6"/>
                </p:cNvCxnSpPr>
                <p:nvPr/>
              </p:nvCxnSpPr>
              <p:spPr>
                <a:xfrm flipH="1">
                  <a:off x="8635704" y="9152019"/>
                  <a:ext cx="563794" cy="0"/>
                </a:xfrm>
                <a:prstGeom prst="line">
                  <a:avLst/>
                </a:prstGeom>
                <a:noFill/>
                <a:ln w="31750" cap="flat" cmpd="sng" algn="ctr">
                  <a:solidFill>
                    <a:srgbClr val="FF9E1B">
                      <a:alpha val="50000"/>
                    </a:srgbClr>
                  </a:solidFill>
                  <a:prstDash val="solid"/>
                  <a:miter lim="800000"/>
                </a:ln>
                <a:effectLst/>
              </p:spPr>
            </p:cxnSp>
            <p:grpSp>
              <p:nvGrpSpPr>
                <p:cNvPr id="852" name="Group 851">
                  <a:extLst>
                    <a:ext uri="{FF2B5EF4-FFF2-40B4-BE49-F238E27FC236}">
                      <a16:creationId xmlns:a16="http://schemas.microsoft.com/office/drawing/2014/main" id="{B570E8F1-118C-42A4-9001-2DD1F3DB5ACF}"/>
                    </a:ext>
                  </a:extLst>
                </p:cNvPr>
                <p:cNvGrpSpPr/>
                <p:nvPr/>
              </p:nvGrpSpPr>
              <p:grpSpPr>
                <a:xfrm>
                  <a:off x="6831946" y="8321801"/>
                  <a:ext cx="2519454" cy="1664638"/>
                  <a:chOff x="6831946" y="8321801"/>
                  <a:chExt cx="2519454" cy="1664638"/>
                </a:xfrm>
              </p:grpSpPr>
              <p:grpSp>
                <p:nvGrpSpPr>
                  <p:cNvPr id="870" name="Group 869">
                    <a:extLst>
                      <a:ext uri="{FF2B5EF4-FFF2-40B4-BE49-F238E27FC236}">
                        <a16:creationId xmlns:a16="http://schemas.microsoft.com/office/drawing/2014/main" id="{B8FB9586-E4A8-4EEE-9534-448EBEDB5F34}"/>
                      </a:ext>
                    </a:extLst>
                  </p:cNvPr>
                  <p:cNvGrpSpPr/>
                  <p:nvPr/>
                </p:nvGrpSpPr>
                <p:grpSpPr>
                  <a:xfrm>
                    <a:off x="6831946" y="8321801"/>
                    <a:ext cx="2519454" cy="834420"/>
                    <a:chOff x="6831946" y="8321801"/>
                    <a:chExt cx="2519454" cy="834420"/>
                  </a:xfrm>
                </p:grpSpPr>
                <p:cxnSp>
                  <p:nvCxnSpPr>
                    <p:cNvPr id="875" name="Straight Connector 874">
                      <a:extLst>
                        <a:ext uri="{FF2B5EF4-FFF2-40B4-BE49-F238E27FC236}">
                          <a16:creationId xmlns:a16="http://schemas.microsoft.com/office/drawing/2014/main" id="{4B4A5C7A-B8BA-44A4-9C42-17807846C26A}"/>
                        </a:ext>
                      </a:extLst>
                    </p:cNvPr>
                    <p:cNvCxnSpPr>
                      <a:cxnSpLocks/>
                    </p:cNvCxnSpPr>
                    <p:nvPr/>
                  </p:nvCxnSpPr>
                  <p:spPr>
                    <a:xfrm flipH="1" flipV="1">
                      <a:off x="6831946" y="8334746"/>
                      <a:ext cx="2504100" cy="810788"/>
                    </a:xfrm>
                    <a:prstGeom prst="line">
                      <a:avLst/>
                    </a:prstGeom>
                    <a:noFill/>
                    <a:ln w="31750" cap="flat" cmpd="sng" algn="ctr">
                      <a:solidFill>
                        <a:srgbClr val="FF9E1B">
                          <a:alpha val="50000"/>
                        </a:srgbClr>
                      </a:solidFill>
                      <a:prstDash val="solid"/>
                      <a:miter lim="800000"/>
                    </a:ln>
                    <a:effectLst/>
                  </p:spPr>
                </p:cxnSp>
                <p:cxnSp>
                  <p:nvCxnSpPr>
                    <p:cNvPr id="876" name="Straight Connector 875">
                      <a:extLst>
                        <a:ext uri="{FF2B5EF4-FFF2-40B4-BE49-F238E27FC236}">
                          <a16:creationId xmlns:a16="http://schemas.microsoft.com/office/drawing/2014/main" id="{02F4DA83-4873-49F9-BED5-AE17ED5042DE}"/>
                        </a:ext>
                      </a:extLst>
                    </p:cNvPr>
                    <p:cNvCxnSpPr>
                      <a:cxnSpLocks/>
                    </p:cNvCxnSpPr>
                    <p:nvPr/>
                  </p:nvCxnSpPr>
                  <p:spPr>
                    <a:xfrm flipH="1" flipV="1">
                      <a:off x="7670062" y="8349648"/>
                      <a:ext cx="1681338" cy="793628"/>
                    </a:xfrm>
                    <a:prstGeom prst="line">
                      <a:avLst/>
                    </a:prstGeom>
                    <a:noFill/>
                    <a:ln w="31750" cap="flat" cmpd="sng" algn="ctr">
                      <a:solidFill>
                        <a:srgbClr val="FF9E1B">
                          <a:alpha val="50000"/>
                        </a:srgbClr>
                      </a:solidFill>
                      <a:prstDash val="solid"/>
                      <a:miter lim="800000"/>
                    </a:ln>
                    <a:effectLst/>
                  </p:spPr>
                </p:cxnSp>
                <p:cxnSp>
                  <p:nvCxnSpPr>
                    <p:cNvPr id="877" name="Straight Connector 876">
                      <a:extLst>
                        <a:ext uri="{FF2B5EF4-FFF2-40B4-BE49-F238E27FC236}">
                          <a16:creationId xmlns:a16="http://schemas.microsoft.com/office/drawing/2014/main" id="{E44EC367-6D8F-4D1A-9DED-926822F24E87}"/>
                        </a:ext>
                      </a:extLst>
                    </p:cNvPr>
                    <p:cNvCxnSpPr>
                      <a:cxnSpLocks/>
                    </p:cNvCxnSpPr>
                    <p:nvPr/>
                  </p:nvCxnSpPr>
                  <p:spPr>
                    <a:xfrm flipH="1" flipV="1">
                      <a:off x="8481816" y="8321801"/>
                      <a:ext cx="869584" cy="834420"/>
                    </a:xfrm>
                    <a:prstGeom prst="line">
                      <a:avLst/>
                    </a:prstGeom>
                    <a:noFill/>
                    <a:ln w="31750" cap="flat" cmpd="sng" algn="ctr">
                      <a:solidFill>
                        <a:srgbClr val="FF9E1B">
                          <a:alpha val="50000"/>
                        </a:srgbClr>
                      </a:solidFill>
                      <a:prstDash val="solid"/>
                      <a:miter lim="800000"/>
                    </a:ln>
                    <a:effectLst/>
                  </p:spPr>
                </p:cxnSp>
              </p:grpSp>
              <p:grpSp>
                <p:nvGrpSpPr>
                  <p:cNvPr id="871" name="Group 870">
                    <a:extLst>
                      <a:ext uri="{FF2B5EF4-FFF2-40B4-BE49-F238E27FC236}">
                        <a16:creationId xmlns:a16="http://schemas.microsoft.com/office/drawing/2014/main" id="{51CCAD99-FD22-4C5B-9174-7ADFBC92C90E}"/>
                      </a:ext>
                    </a:extLst>
                  </p:cNvPr>
                  <p:cNvGrpSpPr/>
                  <p:nvPr/>
                </p:nvGrpSpPr>
                <p:grpSpPr>
                  <a:xfrm flipV="1">
                    <a:off x="6831946" y="9152019"/>
                    <a:ext cx="2519454" cy="834420"/>
                    <a:chOff x="6831946" y="8321801"/>
                    <a:chExt cx="2519454" cy="834420"/>
                  </a:xfrm>
                </p:grpSpPr>
                <p:cxnSp>
                  <p:nvCxnSpPr>
                    <p:cNvPr id="872" name="Straight Connector 871">
                      <a:extLst>
                        <a:ext uri="{FF2B5EF4-FFF2-40B4-BE49-F238E27FC236}">
                          <a16:creationId xmlns:a16="http://schemas.microsoft.com/office/drawing/2014/main" id="{BA120E80-C3CC-4268-9765-B64023B71BBE}"/>
                        </a:ext>
                      </a:extLst>
                    </p:cNvPr>
                    <p:cNvCxnSpPr>
                      <a:cxnSpLocks/>
                    </p:cNvCxnSpPr>
                    <p:nvPr/>
                  </p:nvCxnSpPr>
                  <p:spPr>
                    <a:xfrm flipH="1" flipV="1">
                      <a:off x="6831946" y="8334746"/>
                      <a:ext cx="2504100" cy="810788"/>
                    </a:xfrm>
                    <a:prstGeom prst="line">
                      <a:avLst/>
                    </a:prstGeom>
                    <a:noFill/>
                    <a:ln w="31750" cap="flat" cmpd="sng" algn="ctr">
                      <a:solidFill>
                        <a:srgbClr val="FF9E1B">
                          <a:alpha val="50000"/>
                        </a:srgbClr>
                      </a:solidFill>
                      <a:prstDash val="solid"/>
                      <a:miter lim="800000"/>
                    </a:ln>
                    <a:effectLst/>
                  </p:spPr>
                </p:cxnSp>
                <p:cxnSp>
                  <p:nvCxnSpPr>
                    <p:cNvPr id="873" name="Straight Connector 872">
                      <a:extLst>
                        <a:ext uri="{FF2B5EF4-FFF2-40B4-BE49-F238E27FC236}">
                          <a16:creationId xmlns:a16="http://schemas.microsoft.com/office/drawing/2014/main" id="{E34460C5-B562-4E86-8738-C7AF06F10A43}"/>
                        </a:ext>
                      </a:extLst>
                    </p:cNvPr>
                    <p:cNvCxnSpPr>
                      <a:cxnSpLocks/>
                    </p:cNvCxnSpPr>
                    <p:nvPr/>
                  </p:nvCxnSpPr>
                  <p:spPr>
                    <a:xfrm flipH="1" flipV="1">
                      <a:off x="7670062" y="8349648"/>
                      <a:ext cx="1681338" cy="793628"/>
                    </a:xfrm>
                    <a:prstGeom prst="line">
                      <a:avLst/>
                    </a:prstGeom>
                    <a:noFill/>
                    <a:ln w="31750" cap="flat" cmpd="sng" algn="ctr">
                      <a:solidFill>
                        <a:srgbClr val="FF9E1B">
                          <a:alpha val="50000"/>
                        </a:srgbClr>
                      </a:solidFill>
                      <a:prstDash val="solid"/>
                      <a:miter lim="800000"/>
                    </a:ln>
                    <a:effectLst/>
                  </p:spPr>
                </p:cxnSp>
                <p:cxnSp>
                  <p:nvCxnSpPr>
                    <p:cNvPr id="874" name="Straight Connector 873">
                      <a:extLst>
                        <a:ext uri="{FF2B5EF4-FFF2-40B4-BE49-F238E27FC236}">
                          <a16:creationId xmlns:a16="http://schemas.microsoft.com/office/drawing/2014/main" id="{D80E1375-A20B-491C-8B58-9BAD462E2CFD}"/>
                        </a:ext>
                      </a:extLst>
                    </p:cNvPr>
                    <p:cNvCxnSpPr>
                      <a:cxnSpLocks/>
                    </p:cNvCxnSpPr>
                    <p:nvPr/>
                  </p:nvCxnSpPr>
                  <p:spPr>
                    <a:xfrm flipH="1" flipV="1">
                      <a:off x="8481816" y="8321801"/>
                      <a:ext cx="869584" cy="834420"/>
                    </a:xfrm>
                    <a:prstGeom prst="line">
                      <a:avLst/>
                    </a:prstGeom>
                    <a:noFill/>
                    <a:ln w="31750" cap="flat" cmpd="sng" algn="ctr">
                      <a:solidFill>
                        <a:srgbClr val="FF9E1B">
                          <a:alpha val="50000"/>
                        </a:srgbClr>
                      </a:solidFill>
                      <a:prstDash val="solid"/>
                      <a:miter lim="800000"/>
                    </a:ln>
                    <a:effectLst/>
                  </p:spPr>
                </p:cxnSp>
              </p:grpSp>
            </p:grpSp>
            <p:grpSp>
              <p:nvGrpSpPr>
                <p:cNvPr id="853" name="Group 852">
                  <a:extLst>
                    <a:ext uri="{FF2B5EF4-FFF2-40B4-BE49-F238E27FC236}">
                      <a16:creationId xmlns:a16="http://schemas.microsoft.com/office/drawing/2014/main" id="{1821F367-5DF6-4A54-85D2-793149BB18F5}"/>
                    </a:ext>
                  </a:extLst>
                </p:cNvPr>
                <p:cNvGrpSpPr/>
                <p:nvPr/>
              </p:nvGrpSpPr>
              <p:grpSpPr>
                <a:xfrm flipH="1">
                  <a:off x="5941913" y="8321801"/>
                  <a:ext cx="2519454" cy="1664638"/>
                  <a:chOff x="6831946" y="8321801"/>
                  <a:chExt cx="2519454" cy="1664638"/>
                </a:xfrm>
              </p:grpSpPr>
              <p:grpSp>
                <p:nvGrpSpPr>
                  <p:cNvPr id="862" name="Group 861">
                    <a:extLst>
                      <a:ext uri="{FF2B5EF4-FFF2-40B4-BE49-F238E27FC236}">
                        <a16:creationId xmlns:a16="http://schemas.microsoft.com/office/drawing/2014/main" id="{4A1C8573-CAFF-4502-A9EC-E567E4C95563}"/>
                      </a:ext>
                    </a:extLst>
                  </p:cNvPr>
                  <p:cNvGrpSpPr/>
                  <p:nvPr/>
                </p:nvGrpSpPr>
                <p:grpSpPr>
                  <a:xfrm>
                    <a:off x="6831946" y="8321801"/>
                    <a:ext cx="2519454" cy="834420"/>
                    <a:chOff x="6831946" y="8321801"/>
                    <a:chExt cx="2519454" cy="834420"/>
                  </a:xfrm>
                </p:grpSpPr>
                <p:cxnSp>
                  <p:nvCxnSpPr>
                    <p:cNvPr id="867" name="Straight Connector 866">
                      <a:extLst>
                        <a:ext uri="{FF2B5EF4-FFF2-40B4-BE49-F238E27FC236}">
                          <a16:creationId xmlns:a16="http://schemas.microsoft.com/office/drawing/2014/main" id="{0990BF7A-31B3-4A33-81E5-2A379E554AB4}"/>
                        </a:ext>
                      </a:extLst>
                    </p:cNvPr>
                    <p:cNvCxnSpPr>
                      <a:cxnSpLocks/>
                    </p:cNvCxnSpPr>
                    <p:nvPr/>
                  </p:nvCxnSpPr>
                  <p:spPr>
                    <a:xfrm flipH="1" flipV="1">
                      <a:off x="6831946" y="8334746"/>
                      <a:ext cx="2504100" cy="810788"/>
                    </a:xfrm>
                    <a:prstGeom prst="line">
                      <a:avLst/>
                    </a:prstGeom>
                    <a:noFill/>
                    <a:ln w="31750" cap="flat" cmpd="sng" algn="ctr">
                      <a:solidFill>
                        <a:srgbClr val="FF9E1B">
                          <a:alpha val="50000"/>
                        </a:srgbClr>
                      </a:solidFill>
                      <a:prstDash val="solid"/>
                      <a:miter lim="800000"/>
                    </a:ln>
                    <a:effectLst/>
                  </p:spPr>
                </p:cxnSp>
                <p:cxnSp>
                  <p:nvCxnSpPr>
                    <p:cNvPr id="868" name="Straight Connector 867">
                      <a:extLst>
                        <a:ext uri="{FF2B5EF4-FFF2-40B4-BE49-F238E27FC236}">
                          <a16:creationId xmlns:a16="http://schemas.microsoft.com/office/drawing/2014/main" id="{E7D54A59-D5D5-42D1-9333-EC51CD508F78}"/>
                        </a:ext>
                      </a:extLst>
                    </p:cNvPr>
                    <p:cNvCxnSpPr>
                      <a:cxnSpLocks/>
                    </p:cNvCxnSpPr>
                    <p:nvPr/>
                  </p:nvCxnSpPr>
                  <p:spPr>
                    <a:xfrm flipH="1" flipV="1">
                      <a:off x="7670062" y="8349648"/>
                      <a:ext cx="1681338" cy="793628"/>
                    </a:xfrm>
                    <a:prstGeom prst="line">
                      <a:avLst/>
                    </a:prstGeom>
                    <a:noFill/>
                    <a:ln w="31750" cap="flat" cmpd="sng" algn="ctr">
                      <a:solidFill>
                        <a:srgbClr val="FF9E1B">
                          <a:alpha val="50000"/>
                        </a:srgbClr>
                      </a:solidFill>
                      <a:prstDash val="solid"/>
                      <a:miter lim="800000"/>
                    </a:ln>
                    <a:effectLst/>
                  </p:spPr>
                </p:cxnSp>
                <p:cxnSp>
                  <p:nvCxnSpPr>
                    <p:cNvPr id="869" name="Straight Connector 868">
                      <a:extLst>
                        <a:ext uri="{FF2B5EF4-FFF2-40B4-BE49-F238E27FC236}">
                          <a16:creationId xmlns:a16="http://schemas.microsoft.com/office/drawing/2014/main" id="{5C9EFEF1-9EAF-468D-9981-61B434E3F266}"/>
                        </a:ext>
                      </a:extLst>
                    </p:cNvPr>
                    <p:cNvCxnSpPr>
                      <a:cxnSpLocks/>
                    </p:cNvCxnSpPr>
                    <p:nvPr/>
                  </p:nvCxnSpPr>
                  <p:spPr>
                    <a:xfrm flipH="1" flipV="1">
                      <a:off x="8481816" y="8321801"/>
                      <a:ext cx="869584" cy="834420"/>
                    </a:xfrm>
                    <a:prstGeom prst="line">
                      <a:avLst/>
                    </a:prstGeom>
                    <a:noFill/>
                    <a:ln w="31750" cap="flat" cmpd="sng" algn="ctr">
                      <a:solidFill>
                        <a:srgbClr val="FF9E1B">
                          <a:alpha val="50000"/>
                        </a:srgbClr>
                      </a:solidFill>
                      <a:prstDash val="solid"/>
                      <a:miter lim="800000"/>
                    </a:ln>
                    <a:effectLst/>
                  </p:spPr>
                </p:cxnSp>
              </p:grpSp>
              <p:grpSp>
                <p:nvGrpSpPr>
                  <p:cNvPr id="863" name="Group 862">
                    <a:extLst>
                      <a:ext uri="{FF2B5EF4-FFF2-40B4-BE49-F238E27FC236}">
                        <a16:creationId xmlns:a16="http://schemas.microsoft.com/office/drawing/2014/main" id="{7371DBA7-F689-4C54-9260-7F26880C9E1E}"/>
                      </a:ext>
                    </a:extLst>
                  </p:cNvPr>
                  <p:cNvGrpSpPr/>
                  <p:nvPr/>
                </p:nvGrpSpPr>
                <p:grpSpPr>
                  <a:xfrm flipV="1">
                    <a:off x="6831946" y="9152019"/>
                    <a:ext cx="2519454" cy="834420"/>
                    <a:chOff x="6831946" y="8321801"/>
                    <a:chExt cx="2519454" cy="834420"/>
                  </a:xfrm>
                </p:grpSpPr>
                <p:cxnSp>
                  <p:nvCxnSpPr>
                    <p:cNvPr id="864" name="Straight Connector 863">
                      <a:extLst>
                        <a:ext uri="{FF2B5EF4-FFF2-40B4-BE49-F238E27FC236}">
                          <a16:creationId xmlns:a16="http://schemas.microsoft.com/office/drawing/2014/main" id="{BB0905EE-0413-4543-A3AB-3CB9812CA708}"/>
                        </a:ext>
                      </a:extLst>
                    </p:cNvPr>
                    <p:cNvCxnSpPr>
                      <a:cxnSpLocks/>
                    </p:cNvCxnSpPr>
                    <p:nvPr/>
                  </p:nvCxnSpPr>
                  <p:spPr>
                    <a:xfrm flipH="1" flipV="1">
                      <a:off x="6831946" y="8334746"/>
                      <a:ext cx="2504100" cy="810788"/>
                    </a:xfrm>
                    <a:prstGeom prst="line">
                      <a:avLst/>
                    </a:prstGeom>
                    <a:noFill/>
                    <a:ln w="31750" cap="flat" cmpd="sng" algn="ctr">
                      <a:solidFill>
                        <a:srgbClr val="FF9E1B">
                          <a:alpha val="50000"/>
                        </a:srgbClr>
                      </a:solidFill>
                      <a:prstDash val="solid"/>
                      <a:miter lim="800000"/>
                    </a:ln>
                    <a:effectLst/>
                  </p:spPr>
                </p:cxnSp>
                <p:cxnSp>
                  <p:nvCxnSpPr>
                    <p:cNvPr id="865" name="Straight Connector 864">
                      <a:extLst>
                        <a:ext uri="{FF2B5EF4-FFF2-40B4-BE49-F238E27FC236}">
                          <a16:creationId xmlns:a16="http://schemas.microsoft.com/office/drawing/2014/main" id="{3F486A50-9AFA-4F9D-A56E-44B8855F9A12}"/>
                        </a:ext>
                      </a:extLst>
                    </p:cNvPr>
                    <p:cNvCxnSpPr>
                      <a:cxnSpLocks/>
                    </p:cNvCxnSpPr>
                    <p:nvPr/>
                  </p:nvCxnSpPr>
                  <p:spPr>
                    <a:xfrm flipH="1" flipV="1">
                      <a:off x="7670062" y="8349648"/>
                      <a:ext cx="1681338" cy="793628"/>
                    </a:xfrm>
                    <a:prstGeom prst="line">
                      <a:avLst/>
                    </a:prstGeom>
                    <a:noFill/>
                    <a:ln w="31750" cap="flat" cmpd="sng" algn="ctr">
                      <a:solidFill>
                        <a:srgbClr val="FF9E1B">
                          <a:alpha val="50000"/>
                        </a:srgbClr>
                      </a:solidFill>
                      <a:prstDash val="solid"/>
                      <a:miter lim="800000"/>
                    </a:ln>
                    <a:effectLst/>
                  </p:spPr>
                </p:cxnSp>
                <p:cxnSp>
                  <p:nvCxnSpPr>
                    <p:cNvPr id="866" name="Straight Connector 865">
                      <a:extLst>
                        <a:ext uri="{FF2B5EF4-FFF2-40B4-BE49-F238E27FC236}">
                          <a16:creationId xmlns:a16="http://schemas.microsoft.com/office/drawing/2014/main" id="{A5BEA9E6-CE89-4B24-8954-CD61E5D1A40F}"/>
                        </a:ext>
                      </a:extLst>
                    </p:cNvPr>
                    <p:cNvCxnSpPr>
                      <a:cxnSpLocks/>
                    </p:cNvCxnSpPr>
                    <p:nvPr/>
                  </p:nvCxnSpPr>
                  <p:spPr>
                    <a:xfrm flipH="1" flipV="1">
                      <a:off x="8481816" y="8321801"/>
                      <a:ext cx="869584" cy="834420"/>
                    </a:xfrm>
                    <a:prstGeom prst="line">
                      <a:avLst/>
                    </a:prstGeom>
                    <a:noFill/>
                    <a:ln w="31750" cap="flat" cmpd="sng" algn="ctr">
                      <a:solidFill>
                        <a:srgbClr val="FF9E1B">
                          <a:alpha val="50000"/>
                        </a:srgbClr>
                      </a:solidFill>
                      <a:prstDash val="solid"/>
                      <a:miter lim="800000"/>
                    </a:ln>
                    <a:effectLst/>
                  </p:spPr>
                </p:cxnSp>
              </p:grpSp>
            </p:grpSp>
            <p:cxnSp>
              <p:nvCxnSpPr>
                <p:cNvPr id="854" name="Straight Connector 853">
                  <a:extLst>
                    <a:ext uri="{FF2B5EF4-FFF2-40B4-BE49-F238E27FC236}">
                      <a16:creationId xmlns:a16="http://schemas.microsoft.com/office/drawing/2014/main" id="{59233E5F-2751-42C6-92CA-59AEC93FAB3D}"/>
                    </a:ext>
                  </a:extLst>
                </p:cNvPr>
                <p:cNvCxnSpPr>
                  <a:cxnSpLocks/>
                </p:cNvCxnSpPr>
                <p:nvPr/>
              </p:nvCxnSpPr>
              <p:spPr>
                <a:xfrm flipV="1">
                  <a:off x="6816394" y="8334746"/>
                  <a:ext cx="836933" cy="1653951"/>
                </a:xfrm>
                <a:prstGeom prst="line">
                  <a:avLst/>
                </a:prstGeom>
                <a:noFill/>
                <a:ln w="31750" cap="flat" cmpd="sng" algn="ctr">
                  <a:solidFill>
                    <a:srgbClr val="FF9E1B">
                      <a:alpha val="50000"/>
                    </a:srgbClr>
                  </a:solidFill>
                  <a:prstDash val="solid"/>
                  <a:miter lim="800000"/>
                </a:ln>
                <a:effectLst/>
              </p:spPr>
            </p:cxnSp>
            <p:cxnSp>
              <p:nvCxnSpPr>
                <p:cNvPr id="855" name="Straight Connector 854">
                  <a:extLst>
                    <a:ext uri="{FF2B5EF4-FFF2-40B4-BE49-F238E27FC236}">
                      <a16:creationId xmlns:a16="http://schemas.microsoft.com/office/drawing/2014/main" id="{6D13B828-1840-4AA7-A032-52F523936AAD}"/>
                    </a:ext>
                  </a:extLst>
                </p:cNvPr>
                <p:cNvCxnSpPr>
                  <a:cxnSpLocks/>
                </p:cNvCxnSpPr>
                <p:nvPr/>
              </p:nvCxnSpPr>
              <p:spPr>
                <a:xfrm flipV="1">
                  <a:off x="6808224" y="9158178"/>
                  <a:ext cx="1673592" cy="830519"/>
                </a:xfrm>
                <a:prstGeom prst="line">
                  <a:avLst/>
                </a:prstGeom>
                <a:noFill/>
                <a:ln w="31750" cap="flat" cmpd="sng" algn="ctr">
                  <a:solidFill>
                    <a:srgbClr val="FF9E1B">
                      <a:alpha val="50000"/>
                    </a:srgbClr>
                  </a:solidFill>
                  <a:prstDash val="solid"/>
                  <a:miter lim="800000"/>
                </a:ln>
                <a:effectLst/>
              </p:spPr>
            </p:cxnSp>
            <p:cxnSp>
              <p:nvCxnSpPr>
                <p:cNvPr id="856" name="Straight Connector 855">
                  <a:extLst>
                    <a:ext uri="{FF2B5EF4-FFF2-40B4-BE49-F238E27FC236}">
                      <a16:creationId xmlns:a16="http://schemas.microsoft.com/office/drawing/2014/main" id="{7527E5A0-EBAA-46C7-ADDB-029E6D48DD4E}"/>
                    </a:ext>
                  </a:extLst>
                </p:cNvPr>
                <p:cNvCxnSpPr>
                  <a:cxnSpLocks/>
                </p:cNvCxnSpPr>
                <p:nvPr/>
              </p:nvCxnSpPr>
              <p:spPr>
                <a:xfrm>
                  <a:off x="6822182" y="9152019"/>
                  <a:ext cx="1684121" cy="837677"/>
                </a:xfrm>
                <a:prstGeom prst="line">
                  <a:avLst/>
                </a:prstGeom>
                <a:noFill/>
                <a:ln w="31750" cap="flat" cmpd="sng" algn="ctr">
                  <a:solidFill>
                    <a:srgbClr val="FF9E1B">
                      <a:alpha val="50000"/>
                    </a:srgbClr>
                  </a:solidFill>
                  <a:prstDash val="solid"/>
                  <a:miter lim="800000"/>
                </a:ln>
                <a:effectLst/>
              </p:spPr>
            </p:cxnSp>
            <p:cxnSp>
              <p:nvCxnSpPr>
                <p:cNvPr id="857" name="Straight Connector 856">
                  <a:extLst>
                    <a:ext uri="{FF2B5EF4-FFF2-40B4-BE49-F238E27FC236}">
                      <a16:creationId xmlns:a16="http://schemas.microsoft.com/office/drawing/2014/main" id="{A0D64F66-BC6B-410B-8493-F4B83F76ECCE}"/>
                    </a:ext>
                  </a:extLst>
                </p:cNvPr>
                <p:cNvCxnSpPr>
                  <a:cxnSpLocks/>
                </p:cNvCxnSpPr>
                <p:nvPr/>
              </p:nvCxnSpPr>
              <p:spPr>
                <a:xfrm flipH="1" flipV="1">
                  <a:off x="6840712" y="8352847"/>
                  <a:ext cx="812615" cy="1648064"/>
                </a:xfrm>
                <a:prstGeom prst="line">
                  <a:avLst/>
                </a:prstGeom>
                <a:noFill/>
                <a:ln w="31750" cap="flat" cmpd="sng" algn="ctr">
                  <a:solidFill>
                    <a:srgbClr val="FF9E1B">
                      <a:alpha val="50000"/>
                    </a:srgbClr>
                  </a:solidFill>
                  <a:prstDash val="solid"/>
                  <a:miter lim="800000"/>
                </a:ln>
                <a:effectLst/>
              </p:spPr>
            </p:cxnSp>
            <p:cxnSp>
              <p:nvCxnSpPr>
                <p:cNvPr id="858" name="Straight Connector 857">
                  <a:extLst>
                    <a:ext uri="{FF2B5EF4-FFF2-40B4-BE49-F238E27FC236}">
                      <a16:creationId xmlns:a16="http://schemas.microsoft.com/office/drawing/2014/main" id="{2B373363-05D1-410D-AB32-7DD120F3613A}"/>
                    </a:ext>
                  </a:extLst>
                </p:cNvPr>
                <p:cNvCxnSpPr>
                  <a:cxnSpLocks/>
                </p:cNvCxnSpPr>
                <p:nvPr/>
              </p:nvCxnSpPr>
              <p:spPr>
                <a:xfrm flipH="1" flipV="1">
                  <a:off x="6822182" y="8331489"/>
                  <a:ext cx="1661056" cy="834897"/>
                </a:xfrm>
                <a:prstGeom prst="line">
                  <a:avLst/>
                </a:prstGeom>
                <a:noFill/>
                <a:ln w="31750" cap="flat" cmpd="sng" algn="ctr">
                  <a:solidFill>
                    <a:srgbClr val="FF9E1B">
                      <a:alpha val="50000"/>
                    </a:srgbClr>
                  </a:solidFill>
                  <a:prstDash val="solid"/>
                  <a:miter lim="800000"/>
                </a:ln>
                <a:effectLst/>
              </p:spPr>
            </p:cxnSp>
            <p:cxnSp>
              <p:nvCxnSpPr>
                <p:cNvPr id="859" name="Straight Connector 858">
                  <a:extLst>
                    <a:ext uri="{FF2B5EF4-FFF2-40B4-BE49-F238E27FC236}">
                      <a16:creationId xmlns:a16="http://schemas.microsoft.com/office/drawing/2014/main" id="{00379D0F-EEFD-4C74-9761-A68CE986BFC7}"/>
                    </a:ext>
                  </a:extLst>
                </p:cNvPr>
                <p:cNvCxnSpPr>
                  <a:cxnSpLocks/>
                </p:cNvCxnSpPr>
                <p:nvPr/>
              </p:nvCxnSpPr>
              <p:spPr>
                <a:xfrm flipH="1">
                  <a:off x="6831874" y="8321801"/>
                  <a:ext cx="1656555" cy="844586"/>
                </a:xfrm>
                <a:prstGeom prst="line">
                  <a:avLst/>
                </a:prstGeom>
                <a:noFill/>
                <a:ln w="31750" cap="flat" cmpd="sng" algn="ctr">
                  <a:solidFill>
                    <a:srgbClr val="FF9E1B">
                      <a:alpha val="50000"/>
                    </a:srgbClr>
                  </a:solidFill>
                  <a:prstDash val="solid"/>
                  <a:miter lim="800000"/>
                </a:ln>
                <a:effectLst/>
              </p:spPr>
            </p:cxnSp>
            <p:cxnSp>
              <p:nvCxnSpPr>
                <p:cNvPr id="860" name="Straight Connector 859">
                  <a:extLst>
                    <a:ext uri="{FF2B5EF4-FFF2-40B4-BE49-F238E27FC236}">
                      <a16:creationId xmlns:a16="http://schemas.microsoft.com/office/drawing/2014/main" id="{E3CB883F-6CB6-47B9-BBFE-B8E90EBEDBD9}"/>
                    </a:ext>
                  </a:extLst>
                </p:cNvPr>
                <p:cNvCxnSpPr>
                  <a:cxnSpLocks/>
                </p:cNvCxnSpPr>
                <p:nvPr/>
              </p:nvCxnSpPr>
              <p:spPr>
                <a:xfrm flipH="1" flipV="1">
                  <a:off x="7659048" y="8334747"/>
                  <a:ext cx="836416" cy="1670765"/>
                </a:xfrm>
                <a:prstGeom prst="line">
                  <a:avLst/>
                </a:prstGeom>
                <a:noFill/>
                <a:ln w="31750" cap="flat" cmpd="sng" algn="ctr">
                  <a:solidFill>
                    <a:srgbClr val="FF9E1B">
                      <a:alpha val="50000"/>
                    </a:srgbClr>
                  </a:solidFill>
                  <a:prstDash val="solid"/>
                  <a:miter lim="800000"/>
                </a:ln>
                <a:effectLst/>
              </p:spPr>
            </p:cxnSp>
            <p:cxnSp>
              <p:nvCxnSpPr>
                <p:cNvPr id="861" name="Straight Connector 860">
                  <a:extLst>
                    <a:ext uri="{FF2B5EF4-FFF2-40B4-BE49-F238E27FC236}">
                      <a16:creationId xmlns:a16="http://schemas.microsoft.com/office/drawing/2014/main" id="{8AD048FA-F420-4D19-9200-55201585077E}"/>
                    </a:ext>
                  </a:extLst>
                </p:cNvPr>
                <p:cNvCxnSpPr>
                  <a:cxnSpLocks/>
                </p:cNvCxnSpPr>
                <p:nvPr/>
              </p:nvCxnSpPr>
              <p:spPr>
                <a:xfrm flipH="1">
                  <a:off x="7653328" y="8331420"/>
                  <a:ext cx="820928" cy="1642075"/>
                </a:xfrm>
                <a:prstGeom prst="line">
                  <a:avLst/>
                </a:prstGeom>
                <a:noFill/>
                <a:ln w="31750" cap="flat" cmpd="sng" algn="ctr">
                  <a:solidFill>
                    <a:srgbClr val="FF9E1B">
                      <a:alpha val="50000"/>
                    </a:srgbClr>
                  </a:solidFill>
                  <a:prstDash val="solid"/>
                  <a:miter lim="800000"/>
                </a:ln>
                <a:effectLst/>
              </p:spPr>
            </p:cxnSp>
          </p:grpSp>
          <p:grpSp>
            <p:nvGrpSpPr>
              <p:cNvPr id="818" name="Group 817">
                <a:extLst>
                  <a:ext uri="{FF2B5EF4-FFF2-40B4-BE49-F238E27FC236}">
                    <a16:creationId xmlns:a16="http://schemas.microsoft.com/office/drawing/2014/main" id="{3B8ECB30-E75A-4D31-BEE7-411F7EC6D395}"/>
                  </a:ext>
                </a:extLst>
              </p:cNvPr>
              <p:cNvGrpSpPr/>
              <p:nvPr/>
            </p:nvGrpSpPr>
            <p:grpSpPr>
              <a:xfrm>
                <a:off x="5796338" y="8177600"/>
                <a:ext cx="3710936" cy="1948838"/>
                <a:chOff x="5796338" y="8177600"/>
                <a:chExt cx="3710936" cy="1948838"/>
              </a:xfrm>
              <a:solidFill>
                <a:srgbClr val="FF9E1B"/>
              </a:solidFill>
            </p:grpSpPr>
            <p:sp>
              <p:nvSpPr>
                <p:cNvPr id="819" name="Oval 818">
                  <a:extLst>
                    <a:ext uri="{FF2B5EF4-FFF2-40B4-BE49-F238E27FC236}">
                      <a16:creationId xmlns:a16="http://schemas.microsoft.com/office/drawing/2014/main" id="{D3D70FB8-9216-4E61-ABCD-876C287D21C3}"/>
                    </a:ext>
                  </a:extLst>
                </p:cNvPr>
                <p:cNvSpPr/>
                <p:nvPr/>
              </p:nvSpPr>
              <p:spPr>
                <a:xfrm>
                  <a:off x="6670950" y="8177600"/>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0" name="Oval 819">
                  <a:extLst>
                    <a:ext uri="{FF2B5EF4-FFF2-40B4-BE49-F238E27FC236}">
                      <a16:creationId xmlns:a16="http://schemas.microsoft.com/office/drawing/2014/main" id="{8893815F-C1E6-4955-A166-D5D5C1CFDE6C}"/>
                    </a:ext>
                  </a:extLst>
                </p:cNvPr>
                <p:cNvSpPr/>
                <p:nvPr/>
              </p:nvSpPr>
              <p:spPr>
                <a:xfrm>
                  <a:off x="7499439" y="8177600"/>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1" name="Oval 820">
                  <a:extLst>
                    <a:ext uri="{FF2B5EF4-FFF2-40B4-BE49-F238E27FC236}">
                      <a16:creationId xmlns:a16="http://schemas.microsoft.com/office/drawing/2014/main" id="{12E9F579-E67E-4FC5-A857-5D453B1188B9}"/>
                    </a:ext>
                  </a:extLst>
                </p:cNvPr>
                <p:cNvSpPr/>
                <p:nvPr/>
              </p:nvSpPr>
              <p:spPr>
                <a:xfrm>
                  <a:off x="8327928" y="8177600"/>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2" name="Oval 821">
                  <a:extLst>
                    <a:ext uri="{FF2B5EF4-FFF2-40B4-BE49-F238E27FC236}">
                      <a16:creationId xmlns:a16="http://schemas.microsoft.com/office/drawing/2014/main" id="{3C7C0120-C010-49F9-B918-911144520AF5}"/>
                    </a:ext>
                  </a:extLst>
                </p:cNvPr>
                <p:cNvSpPr/>
                <p:nvPr/>
              </p:nvSpPr>
              <p:spPr>
                <a:xfrm>
                  <a:off x="6670950" y="8998131"/>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3" name="Oval 822">
                  <a:extLst>
                    <a:ext uri="{FF2B5EF4-FFF2-40B4-BE49-F238E27FC236}">
                      <a16:creationId xmlns:a16="http://schemas.microsoft.com/office/drawing/2014/main" id="{ED74B2EC-1971-4067-955E-7A2753DBD005}"/>
                    </a:ext>
                  </a:extLst>
                </p:cNvPr>
                <p:cNvSpPr/>
                <p:nvPr/>
              </p:nvSpPr>
              <p:spPr>
                <a:xfrm>
                  <a:off x="6670950" y="9818662"/>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4" name="Oval 823">
                  <a:extLst>
                    <a:ext uri="{FF2B5EF4-FFF2-40B4-BE49-F238E27FC236}">
                      <a16:creationId xmlns:a16="http://schemas.microsoft.com/office/drawing/2014/main" id="{ADE6BDE9-9F73-4212-8886-39414ECE224D}"/>
                    </a:ext>
                  </a:extLst>
                </p:cNvPr>
                <p:cNvSpPr/>
                <p:nvPr/>
              </p:nvSpPr>
              <p:spPr>
                <a:xfrm>
                  <a:off x="7499439" y="8998131"/>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5" name="Oval 824">
                  <a:extLst>
                    <a:ext uri="{FF2B5EF4-FFF2-40B4-BE49-F238E27FC236}">
                      <a16:creationId xmlns:a16="http://schemas.microsoft.com/office/drawing/2014/main" id="{4CBCCE6F-690A-4C9A-9A7D-C4ABE69B03EE}"/>
                    </a:ext>
                  </a:extLst>
                </p:cNvPr>
                <p:cNvSpPr/>
                <p:nvPr/>
              </p:nvSpPr>
              <p:spPr>
                <a:xfrm>
                  <a:off x="8327928" y="8998131"/>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6" name="Oval 825">
                  <a:extLst>
                    <a:ext uri="{FF2B5EF4-FFF2-40B4-BE49-F238E27FC236}">
                      <a16:creationId xmlns:a16="http://schemas.microsoft.com/office/drawing/2014/main" id="{234E0515-FFCA-45D9-8AB4-3CE5BD1FE40F}"/>
                    </a:ext>
                  </a:extLst>
                </p:cNvPr>
                <p:cNvSpPr/>
                <p:nvPr/>
              </p:nvSpPr>
              <p:spPr>
                <a:xfrm>
                  <a:off x="7499439" y="9818662"/>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7" name="Oval 826">
                  <a:extLst>
                    <a:ext uri="{FF2B5EF4-FFF2-40B4-BE49-F238E27FC236}">
                      <a16:creationId xmlns:a16="http://schemas.microsoft.com/office/drawing/2014/main" id="{A787D310-9B41-4B8C-93F0-BBF794145AA9}"/>
                    </a:ext>
                  </a:extLst>
                </p:cNvPr>
                <p:cNvSpPr/>
                <p:nvPr/>
              </p:nvSpPr>
              <p:spPr>
                <a:xfrm>
                  <a:off x="8327928" y="9818662"/>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8" name="Oval 827">
                  <a:extLst>
                    <a:ext uri="{FF2B5EF4-FFF2-40B4-BE49-F238E27FC236}">
                      <a16:creationId xmlns:a16="http://schemas.microsoft.com/office/drawing/2014/main" id="{D358A853-D838-477C-AFDA-991A54182C82}"/>
                    </a:ext>
                  </a:extLst>
                </p:cNvPr>
                <p:cNvSpPr/>
                <p:nvPr/>
              </p:nvSpPr>
              <p:spPr>
                <a:xfrm>
                  <a:off x="5796338" y="8998131"/>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29" name="Oval 828">
                  <a:extLst>
                    <a:ext uri="{FF2B5EF4-FFF2-40B4-BE49-F238E27FC236}">
                      <a16:creationId xmlns:a16="http://schemas.microsoft.com/office/drawing/2014/main" id="{2540A885-C8C4-4113-BB77-1E8F4D893F37}"/>
                    </a:ext>
                  </a:extLst>
                </p:cNvPr>
                <p:cNvSpPr/>
                <p:nvPr/>
              </p:nvSpPr>
              <p:spPr>
                <a:xfrm>
                  <a:off x="9199498" y="8998131"/>
                  <a:ext cx="307776" cy="307776"/>
                </a:xfrm>
                <a:prstGeom prst="ellipse">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grpSp>
        </p:grpSp>
        <p:sp>
          <p:nvSpPr>
            <p:cNvPr id="878" name="Rectangle 877">
              <a:extLst>
                <a:ext uri="{FF2B5EF4-FFF2-40B4-BE49-F238E27FC236}">
                  <a16:creationId xmlns:a16="http://schemas.microsoft.com/office/drawing/2014/main" id="{D7960063-2A41-4B11-953C-4600BA950FE0}"/>
                </a:ext>
              </a:extLst>
            </p:cNvPr>
            <p:cNvSpPr/>
            <p:nvPr/>
          </p:nvSpPr>
          <p:spPr>
            <a:xfrm>
              <a:off x="3609746" y="4597122"/>
              <a:ext cx="1711704" cy="456792"/>
            </a:xfrm>
            <a:prstGeom prst="rect">
              <a:avLst/>
            </a:prstGeom>
            <a:noFill/>
          </p:spPr>
          <p:txBody>
            <a:bodyPr wrap="square">
              <a:spAutoFit/>
            </a:bodyPr>
            <a:lstStyle/>
            <a:p>
              <a:pPr algn="ctr" defTabSz="270662">
                <a:defRPr/>
              </a:pPr>
              <a:r>
                <a:rPr lang="en-US" sz="1184" dirty="0">
                  <a:solidFill>
                    <a:prstClr val="white"/>
                  </a:solidFill>
                  <a:latin typeface="Citrix New Sans Semibold" panose="020F0703040200060004" pitchFamily="34" charset="0"/>
                  <a:cs typeface="Calibri" panose="020F0502020204030204" pitchFamily="34" charset="0"/>
                </a:rPr>
                <a:t>Application Delivery Networks </a:t>
              </a:r>
            </a:p>
          </p:txBody>
        </p:sp>
        <p:sp>
          <p:nvSpPr>
            <p:cNvPr id="879" name="TextBox 878">
              <a:extLst>
                <a:ext uri="{FF2B5EF4-FFF2-40B4-BE49-F238E27FC236}">
                  <a16:creationId xmlns:a16="http://schemas.microsoft.com/office/drawing/2014/main" id="{28D97959-1657-400D-8324-1B52B0E9AF82}"/>
                </a:ext>
              </a:extLst>
            </p:cNvPr>
            <p:cNvSpPr txBox="1"/>
            <p:nvPr/>
          </p:nvSpPr>
          <p:spPr>
            <a:xfrm>
              <a:off x="3907047" y="3762786"/>
              <a:ext cx="603201" cy="347531"/>
            </a:xfrm>
            <a:prstGeom prst="rect">
              <a:avLst/>
            </a:prstGeom>
            <a:noFill/>
          </p:spPr>
          <p:txBody>
            <a:bodyPr wrap="squar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ADC + </a:t>
              </a:r>
              <a:br>
                <a:rPr kumimoji="0" lang="en-US" sz="829" b="0" i="0" u="none" strike="noStrike" kern="0" cap="none" spc="0" normalizeH="0" baseline="0" noProof="0" dirty="0">
                  <a:ln>
                    <a:noFill/>
                  </a:ln>
                  <a:solidFill>
                    <a:prstClr val="white"/>
                  </a:solidFill>
                  <a:effectLst/>
                  <a:uLnTx/>
                  <a:uFillTx/>
                </a:rPr>
              </a:br>
              <a:r>
                <a:rPr kumimoji="0" lang="en-US" sz="829" b="0" i="0" u="none" strike="noStrike" kern="0" cap="none" spc="0" normalizeH="0" baseline="0" noProof="0" dirty="0">
                  <a:ln>
                    <a:noFill/>
                  </a:ln>
                  <a:solidFill>
                    <a:prstClr val="white"/>
                  </a:solidFill>
                  <a:effectLst/>
                  <a:uLnTx/>
                  <a:uFillTx/>
                </a:rPr>
                <a:t>Gateway</a:t>
              </a:r>
            </a:p>
          </p:txBody>
        </p:sp>
        <p:sp>
          <p:nvSpPr>
            <p:cNvPr id="880" name="TextBox 879">
              <a:extLst>
                <a:ext uri="{FF2B5EF4-FFF2-40B4-BE49-F238E27FC236}">
                  <a16:creationId xmlns:a16="http://schemas.microsoft.com/office/drawing/2014/main" id="{9FD1A5F7-C451-433A-92E2-04E2299F69CA}"/>
                </a:ext>
              </a:extLst>
            </p:cNvPr>
            <p:cNvSpPr txBox="1"/>
            <p:nvPr/>
          </p:nvSpPr>
          <p:spPr>
            <a:xfrm>
              <a:off x="4872721" y="3287982"/>
              <a:ext cx="619080" cy="219932"/>
            </a:xfrm>
            <a:prstGeom prst="rect">
              <a:avLst/>
            </a:prstGeom>
            <a:noFill/>
            <a:ln>
              <a:noFill/>
            </a:ln>
          </p:spPr>
          <p:txBody>
            <a:bodyPr wrap="non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SD-WAN </a:t>
              </a:r>
            </a:p>
          </p:txBody>
        </p:sp>
        <p:sp>
          <p:nvSpPr>
            <p:cNvPr id="881" name="Rectangle 880">
              <a:extLst>
                <a:ext uri="{FF2B5EF4-FFF2-40B4-BE49-F238E27FC236}">
                  <a16:creationId xmlns:a16="http://schemas.microsoft.com/office/drawing/2014/main" id="{4C5674A2-8431-4CAD-8E48-62FFF240D214}"/>
                </a:ext>
              </a:extLst>
            </p:cNvPr>
            <p:cNvSpPr/>
            <p:nvPr/>
          </p:nvSpPr>
          <p:spPr>
            <a:xfrm>
              <a:off x="4888171" y="4252542"/>
              <a:ext cx="721672"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SDWANaaS</a:t>
              </a:r>
            </a:p>
          </p:txBody>
        </p:sp>
        <p:sp>
          <p:nvSpPr>
            <p:cNvPr id="882" name="Rectangle 881">
              <a:extLst>
                <a:ext uri="{FF2B5EF4-FFF2-40B4-BE49-F238E27FC236}">
                  <a16:creationId xmlns:a16="http://schemas.microsoft.com/office/drawing/2014/main" id="{46ED361E-F7FB-4B2B-BC52-9FB378A5787F}"/>
                </a:ext>
              </a:extLst>
            </p:cNvPr>
            <p:cNvSpPr/>
            <p:nvPr/>
          </p:nvSpPr>
          <p:spPr>
            <a:xfrm>
              <a:off x="4430115" y="3762785"/>
              <a:ext cx="421910"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WAN</a:t>
              </a:r>
            </a:p>
          </p:txBody>
        </p:sp>
        <p:sp>
          <p:nvSpPr>
            <p:cNvPr id="883" name="Rectangle 882">
              <a:extLst>
                <a:ext uri="{FF2B5EF4-FFF2-40B4-BE49-F238E27FC236}">
                  <a16:creationId xmlns:a16="http://schemas.microsoft.com/office/drawing/2014/main" id="{C089138C-2796-42C9-9C2C-1982BF5FA9F8}"/>
                </a:ext>
              </a:extLst>
            </p:cNvPr>
            <p:cNvSpPr/>
            <p:nvPr/>
          </p:nvSpPr>
          <p:spPr>
            <a:xfrm>
              <a:off x="4885810" y="3750501"/>
              <a:ext cx="554960"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ADCaaS</a:t>
              </a:r>
            </a:p>
          </p:txBody>
        </p:sp>
        <p:sp>
          <p:nvSpPr>
            <p:cNvPr id="884" name="TextBox 883">
              <a:extLst>
                <a:ext uri="{FF2B5EF4-FFF2-40B4-BE49-F238E27FC236}">
                  <a16:creationId xmlns:a16="http://schemas.microsoft.com/office/drawing/2014/main" id="{D01A89AC-F714-4290-AC20-8F270E4EC2B0}"/>
                </a:ext>
              </a:extLst>
            </p:cNvPr>
            <p:cNvSpPr txBox="1"/>
            <p:nvPr/>
          </p:nvSpPr>
          <p:spPr>
            <a:xfrm>
              <a:off x="3410612" y="3750501"/>
              <a:ext cx="434734" cy="219932"/>
            </a:xfrm>
            <a:prstGeom prst="rect">
              <a:avLst/>
            </a:prstGeom>
            <a:noFill/>
          </p:spPr>
          <p:txBody>
            <a:bodyPr wrap="none" rtlCol="0">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GSLB</a:t>
              </a:r>
            </a:p>
          </p:txBody>
        </p:sp>
        <p:sp>
          <p:nvSpPr>
            <p:cNvPr id="885" name="Rectangle 884">
              <a:extLst>
                <a:ext uri="{FF2B5EF4-FFF2-40B4-BE49-F238E27FC236}">
                  <a16:creationId xmlns:a16="http://schemas.microsoft.com/office/drawing/2014/main" id="{C40D584F-AF59-43AD-BF10-B48D867B3E23}"/>
                </a:ext>
              </a:extLst>
            </p:cNvPr>
            <p:cNvSpPr/>
            <p:nvPr/>
          </p:nvSpPr>
          <p:spPr>
            <a:xfrm>
              <a:off x="4413369" y="4252542"/>
              <a:ext cx="359394"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SSL</a:t>
              </a:r>
            </a:p>
          </p:txBody>
        </p:sp>
        <p:sp>
          <p:nvSpPr>
            <p:cNvPr id="886" name="Rectangle 885">
              <a:extLst>
                <a:ext uri="{FF2B5EF4-FFF2-40B4-BE49-F238E27FC236}">
                  <a16:creationId xmlns:a16="http://schemas.microsoft.com/office/drawing/2014/main" id="{E39376A8-170C-42BC-BE46-A33AE9B994C0}"/>
                </a:ext>
              </a:extLst>
            </p:cNvPr>
            <p:cNvSpPr/>
            <p:nvPr/>
          </p:nvSpPr>
          <p:spPr>
            <a:xfrm>
              <a:off x="3919332" y="3287982"/>
              <a:ext cx="306494"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LB</a:t>
              </a:r>
            </a:p>
          </p:txBody>
        </p:sp>
        <p:sp>
          <p:nvSpPr>
            <p:cNvPr id="887" name="Rectangle 886">
              <a:extLst>
                <a:ext uri="{FF2B5EF4-FFF2-40B4-BE49-F238E27FC236}">
                  <a16:creationId xmlns:a16="http://schemas.microsoft.com/office/drawing/2014/main" id="{F2742FD8-106B-40E4-B548-ABD319618D5B}"/>
                </a:ext>
              </a:extLst>
            </p:cNvPr>
            <p:cNvSpPr/>
            <p:nvPr/>
          </p:nvSpPr>
          <p:spPr>
            <a:xfrm>
              <a:off x="3924168" y="4252542"/>
              <a:ext cx="377026"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DLP</a:t>
              </a:r>
            </a:p>
          </p:txBody>
        </p:sp>
        <p:sp>
          <p:nvSpPr>
            <p:cNvPr id="888" name="Rectangle 887">
              <a:extLst>
                <a:ext uri="{FF2B5EF4-FFF2-40B4-BE49-F238E27FC236}">
                  <a16:creationId xmlns:a16="http://schemas.microsoft.com/office/drawing/2014/main" id="{E5324DE0-5B06-46D6-A0E3-E4CBF5BCC389}"/>
                </a:ext>
              </a:extLst>
            </p:cNvPr>
            <p:cNvSpPr/>
            <p:nvPr/>
          </p:nvSpPr>
          <p:spPr>
            <a:xfrm>
              <a:off x="4380153" y="3287982"/>
              <a:ext cx="386644"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VPN</a:t>
              </a:r>
            </a:p>
          </p:txBody>
        </p:sp>
        <p:sp>
          <p:nvSpPr>
            <p:cNvPr id="889" name="Rectangle 888">
              <a:extLst>
                <a:ext uri="{FF2B5EF4-FFF2-40B4-BE49-F238E27FC236}">
                  <a16:creationId xmlns:a16="http://schemas.microsoft.com/office/drawing/2014/main" id="{4D237E7D-AD6D-4392-9985-8C02A28DB04A}"/>
                </a:ext>
              </a:extLst>
            </p:cNvPr>
            <p:cNvSpPr/>
            <p:nvPr/>
          </p:nvSpPr>
          <p:spPr>
            <a:xfrm>
              <a:off x="5432158" y="3750501"/>
              <a:ext cx="391454" cy="219932"/>
            </a:xfrm>
            <a:prstGeom prst="rect">
              <a:avLst/>
            </a:prstGeom>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DNS</a:t>
              </a:r>
            </a:p>
          </p:txBody>
        </p:sp>
      </p:grpSp>
      <p:grpSp>
        <p:nvGrpSpPr>
          <p:cNvPr id="7" name="Group 6">
            <a:extLst>
              <a:ext uri="{FF2B5EF4-FFF2-40B4-BE49-F238E27FC236}">
                <a16:creationId xmlns:a16="http://schemas.microsoft.com/office/drawing/2014/main" id="{07DCEFC1-4760-C148-8EF4-0A3E611ED42D}"/>
              </a:ext>
            </a:extLst>
          </p:cNvPr>
          <p:cNvGrpSpPr/>
          <p:nvPr/>
        </p:nvGrpSpPr>
        <p:grpSpPr>
          <a:xfrm>
            <a:off x="9436680" y="2605469"/>
            <a:ext cx="2109289" cy="1178592"/>
            <a:chOff x="9436680" y="2605469"/>
            <a:chExt cx="2109289" cy="1178592"/>
          </a:xfrm>
        </p:grpSpPr>
        <p:grpSp>
          <p:nvGrpSpPr>
            <p:cNvPr id="890" name="Group 889">
              <a:extLst>
                <a:ext uri="{FF2B5EF4-FFF2-40B4-BE49-F238E27FC236}">
                  <a16:creationId xmlns:a16="http://schemas.microsoft.com/office/drawing/2014/main" id="{4FEF697A-0D73-46FC-BC92-50950BBD5B6D}"/>
                </a:ext>
              </a:extLst>
            </p:cNvPr>
            <p:cNvGrpSpPr/>
            <p:nvPr/>
          </p:nvGrpSpPr>
          <p:grpSpPr>
            <a:xfrm>
              <a:off x="9436680" y="2605469"/>
              <a:ext cx="565210" cy="958660"/>
              <a:chOff x="15964158" y="7290636"/>
              <a:chExt cx="954822" cy="1619487"/>
            </a:xfrm>
          </p:grpSpPr>
          <p:sp>
            <p:nvSpPr>
              <p:cNvPr id="891" name="Oval 890">
                <a:extLst>
                  <a:ext uri="{FF2B5EF4-FFF2-40B4-BE49-F238E27FC236}">
                    <a16:creationId xmlns:a16="http://schemas.microsoft.com/office/drawing/2014/main" id="{4B641FB0-7B1D-4280-A217-4A0DB853EFD9}"/>
                  </a:ext>
                </a:extLst>
              </p:cNvPr>
              <p:cNvSpPr/>
              <p:nvPr/>
            </p:nvSpPr>
            <p:spPr>
              <a:xfrm>
                <a:off x="16611204" y="7290636"/>
                <a:ext cx="307776" cy="307776"/>
              </a:xfrm>
              <a:prstGeom prst="ellipse">
                <a:avLst/>
              </a:prstGeom>
              <a:solidFill>
                <a:srgbClr val="FF252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92" name="Oval 891">
                <a:extLst>
                  <a:ext uri="{FF2B5EF4-FFF2-40B4-BE49-F238E27FC236}">
                    <a16:creationId xmlns:a16="http://schemas.microsoft.com/office/drawing/2014/main" id="{AD564F79-15D5-4A55-AD19-5603BC1D75E7}"/>
                  </a:ext>
                </a:extLst>
              </p:cNvPr>
              <p:cNvSpPr/>
              <p:nvPr/>
            </p:nvSpPr>
            <p:spPr>
              <a:xfrm>
                <a:off x="16611204" y="8602347"/>
                <a:ext cx="307776" cy="307776"/>
              </a:xfrm>
              <a:prstGeom prst="ellipse">
                <a:avLst/>
              </a:prstGeom>
              <a:solidFill>
                <a:srgbClr val="FF252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sp>
            <p:nvSpPr>
              <p:cNvPr id="893" name="Oval 892">
                <a:extLst>
                  <a:ext uri="{FF2B5EF4-FFF2-40B4-BE49-F238E27FC236}">
                    <a16:creationId xmlns:a16="http://schemas.microsoft.com/office/drawing/2014/main" id="{66B95B60-9F24-4AC9-BAF0-6B7069C79168}"/>
                  </a:ext>
                </a:extLst>
              </p:cNvPr>
              <p:cNvSpPr/>
              <p:nvPr/>
            </p:nvSpPr>
            <p:spPr>
              <a:xfrm>
                <a:off x="15964158" y="7949097"/>
                <a:ext cx="307776" cy="307776"/>
              </a:xfrm>
              <a:prstGeom prst="ellipse">
                <a:avLst/>
              </a:prstGeom>
              <a:solidFill>
                <a:srgbClr val="FF252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cxnSp>
            <p:nvCxnSpPr>
              <p:cNvPr id="894" name="Straight Connector 893">
                <a:extLst>
                  <a:ext uri="{FF2B5EF4-FFF2-40B4-BE49-F238E27FC236}">
                    <a16:creationId xmlns:a16="http://schemas.microsoft.com/office/drawing/2014/main" id="{2B0CC13A-81C3-4EF6-AD76-233B96223B82}"/>
                  </a:ext>
                </a:extLst>
              </p:cNvPr>
              <p:cNvCxnSpPr>
                <a:cxnSpLocks/>
                <a:stCxn id="892" idx="1"/>
                <a:endCxn id="893" idx="5"/>
              </p:cNvCxnSpPr>
              <p:nvPr/>
            </p:nvCxnSpPr>
            <p:spPr>
              <a:xfrm flipH="1" flipV="1">
                <a:off x="16226861" y="8211800"/>
                <a:ext cx="429416" cy="435620"/>
              </a:xfrm>
              <a:prstGeom prst="line">
                <a:avLst/>
              </a:prstGeom>
              <a:noFill/>
              <a:ln w="31750" cap="flat" cmpd="sng" algn="ctr">
                <a:solidFill>
                  <a:srgbClr val="FF252A">
                    <a:alpha val="50000"/>
                  </a:srgbClr>
                </a:solidFill>
                <a:prstDash val="solid"/>
                <a:miter lim="800000"/>
              </a:ln>
              <a:effectLst/>
            </p:spPr>
          </p:cxnSp>
          <p:cxnSp>
            <p:nvCxnSpPr>
              <p:cNvPr id="895" name="Straight Connector 894">
                <a:extLst>
                  <a:ext uri="{FF2B5EF4-FFF2-40B4-BE49-F238E27FC236}">
                    <a16:creationId xmlns:a16="http://schemas.microsoft.com/office/drawing/2014/main" id="{EF4EE4B0-0A21-4EFC-A1A7-CC8C4861EE9E}"/>
                  </a:ext>
                </a:extLst>
              </p:cNvPr>
              <p:cNvCxnSpPr>
                <a:cxnSpLocks/>
                <a:stCxn id="891" idx="3"/>
                <a:endCxn id="893" idx="7"/>
              </p:cNvCxnSpPr>
              <p:nvPr/>
            </p:nvCxnSpPr>
            <p:spPr>
              <a:xfrm flipH="1">
                <a:off x="16226861" y="7553339"/>
                <a:ext cx="429416" cy="440831"/>
              </a:xfrm>
              <a:prstGeom prst="line">
                <a:avLst/>
              </a:prstGeom>
              <a:noFill/>
              <a:ln w="31750" cap="flat" cmpd="sng" algn="ctr">
                <a:solidFill>
                  <a:srgbClr val="FF252A">
                    <a:alpha val="50000"/>
                  </a:srgbClr>
                </a:solidFill>
                <a:prstDash val="solid"/>
                <a:miter lim="800000"/>
              </a:ln>
              <a:effectLst/>
            </p:spPr>
          </p:cxnSp>
          <p:cxnSp>
            <p:nvCxnSpPr>
              <p:cNvPr id="896" name="Straight Connector 895">
                <a:extLst>
                  <a:ext uri="{FF2B5EF4-FFF2-40B4-BE49-F238E27FC236}">
                    <a16:creationId xmlns:a16="http://schemas.microsoft.com/office/drawing/2014/main" id="{1A022C87-3B8D-463E-AD16-DF0665B0E033}"/>
                  </a:ext>
                </a:extLst>
              </p:cNvPr>
              <p:cNvCxnSpPr>
                <a:cxnSpLocks/>
                <a:stCxn id="891" idx="4"/>
                <a:endCxn id="892" idx="0"/>
              </p:cNvCxnSpPr>
              <p:nvPr/>
            </p:nvCxnSpPr>
            <p:spPr>
              <a:xfrm>
                <a:off x="16765092" y="7598412"/>
                <a:ext cx="0" cy="1003935"/>
              </a:xfrm>
              <a:prstGeom prst="line">
                <a:avLst/>
              </a:prstGeom>
              <a:noFill/>
              <a:ln w="31750" cap="flat" cmpd="sng" algn="ctr">
                <a:solidFill>
                  <a:srgbClr val="FF252A">
                    <a:alpha val="50000"/>
                  </a:srgbClr>
                </a:solidFill>
                <a:prstDash val="solid"/>
                <a:miter lim="800000"/>
              </a:ln>
              <a:effectLst/>
            </p:spPr>
          </p:cxnSp>
          <p:sp>
            <p:nvSpPr>
              <p:cNvPr id="897" name="Oval 896">
                <a:extLst>
                  <a:ext uri="{FF2B5EF4-FFF2-40B4-BE49-F238E27FC236}">
                    <a16:creationId xmlns:a16="http://schemas.microsoft.com/office/drawing/2014/main" id="{C851DE01-6000-48DA-8F3B-9D64E9422364}"/>
                  </a:ext>
                </a:extLst>
              </p:cNvPr>
              <p:cNvSpPr/>
              <p:nvPr/>
            </p:nvSpPr>
            <p:spPr>
              <a:xfrm flipV="1">
                <a:off x="16482334" y="8038552"/>
                <a:ext cx="128866" cy="128866"/>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a:ln>
                    <a:noFill/>
                  </a:ln>
                  <a:solidFill>
                    <a:prstClr val="white"/>
                  </a:solidFill>
                  <a:effectLst/>
                  <a:uLnTx/>
                  <a:uFillTx/>
                  <a:latin typeface="Citrix New Sans"/>
                  <a:ea typeface="+mn-ea"/>
                  <a:cs typeface="+mn-cs"/>
                </a:endParaRPr>
              </a:p>
            </p:txBody>
          </p:sp>
        </p:grpSp>
        <p:sp>
          <p:nvSpPr>
            <p:cNvPr id="898" name="Rectangle 897">
              <a:extLst>
                <a:ext uri="{FF2B5EF4-FFF2-40B4-BE49-F238E27FC236}">
                  <a16:creationId xmlns:a16="http://schemas.microsoft.com/office/drawing/2014/main" id="{46AA5818-B1D1-45AF-BEE6-A29725BD1EE9}"/>
                </a:ext>
              </a:extLst>
            </p:cNvPr>
            <p:cNvSpPr/>
            <p:nvPr/>
          </p:nvSpPr>
          <p:spPr>
            <a:xfrm>
              <a:off x="9885812" y="2769385"/>
              <a:ext cx="423514"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MDM</a:t>
              </a:r>
            </a:p>
          </p:txBody>
        </p:sp>
        <p:sp>
          <p:nvSpPr>
            <p:cNvPr id="899" name="Rectangle 898">
              <a:extLst>
                <a:ext uri="{FF2B5EF4-FFF2-40B4-BE49-F238E27FC236}">
                  <a16:creationId xmlns:a16="http://schemas.microsoft.com/office/drawing/2014/main" id="{E186A484-C179-48C7-B99C-2A9042364D09}"/>
                </a:ext>
              </a:extLst>
            </p:cNvPr>
            <p:cNvSpPr/>
            <p:nvPr/>
          </p:nvSpPr>
          <p:spPr>
            <a:xfrm>
              <a:off x="9544657" y="3137134"/>
              <a:ext cx="397866"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UEM</a:t>
              </a:r>
            </a:p>
          </p:txBody>
        </p:sp>
        <p:sp>
          <p:nvSpPr>
            <p:cNvPr id="900" name="Rectangle 899">
              <a:extLst>
                <a:ext uri="{FF2B5EF4-FFF2-40B4-BE49-F238E27FC236}">
                  <a16:creationId xmlns:a16="http://schemas.microsoft.com/office/drawing/2014/main" id="{4CCF62AA-5FB0-4362-8424-7C7F86DF461D}"/>
                </a:ext>
              </a:extLst>
            </p:cNvPr>
            <p:cNvSpPr/>
            <p:nvPr/>
          </p:nvSpPr>
          <p:spPr>
            <a:xfrm>
              <a:off x="9894023" y="3564129"/>
              <a:ext cx="418704" cy="219932"/>
            </a:xfrm>
            <a:prstGeom prst="rect">
              <a:avLst/>
            </a:prstGeom>
            <a:noFill/>
          </p:spPr>
          <p:txBody>
            <a:bodyPr wrap="none">
              <a:spAutoFit/>
            </a:bodyPr>
            <a:lstStyle/>
            <a:p>
              <a:pPr marL="0" marR="0" lvl="0" indent="0" defTabSz="541325" eaLnBrk="1" fontAlgn="auto" latinLnBrk="0" hangingPunct="1">
                <a:lnSpc>
                  <a:spcPct val="100000"/>
                </a:lnSpc>
                <a:spcBef>
                  <a:spcPts val="0"/>
                </a:spcBef>
                <a:spcAft>
                  <a:spcPts val="0"/>
                </a:spcAft>
                <a:buClrTx/>
                <a:buSzTx/>
                <a:buFontTx/>
                <a:buNone/>
                <a:tabLst/>
                <a:defRPr/>
              </a:pPr>
              <a:r>
                <a:rPr kumimoji="0" lang="en-US" sz="829" b="0" i="0" u="none" strike="noStrike" kern="0" cap="none" spc="0" normalizeH="0" baseline="0" noProof="0" dirty="0">
                  <a:ln>
                    <a:noFill/>
                  </a:ln>
                  <a:solidFill>
                    <a:prstClr val="white"/>
                  </a:solidFill>
                  <a:effectLst/>
                  <a:uLnTx/>
                  <a:uFillTx/>
                </a:rPr>
                <a:t>MAM</a:t>
              </a:r>
            </a:p>
          </p:txBody>
        </p:sp>
        <p:sp>
          <p:nvSpPr>
            <p:cNvPr id="901" name="Rectangle 900">
              <a:extLst>
                <a:ext uri="{FF2B5EF4-FFF2-40B4-BE49-F238E27FC236}">
                  <a16:creationId xmlns:a16="http://schemas.microsoft.com/office/drawing/2014/main" id="{ABE80CC2-9DBA-4249-AE60-7B7159BCA42B}"/>
                </a:ext>
              </a:extLst>
            </p:cNvPr>
            <p:cNvSpPr/>
            <p:nvPr/>
          </p:nvSpPr>
          <p:spPr>
            <a:xfrm>
              <a:off x="10215532" y="3009964"/>
              <a:ext cx="1330437" cy="456792"/>
            </a:xfrm>
            <a:prstGeom prst="rect">
              <a:avLst/>
            </a:prstGeom>
            <a:noFill/>
          </p:spPr>
          <p:txBody>
            <a:bodyPr wrap="square">
              <a:spAutoFit/>
            </a:bodyPr>
            <a:lstStyle/>
            <a:p>
              <a:pPr defTabSz="270662">
                <a:defRPr/>
              </a:pPr>
              <a:r>
                <a:rPr lang="en-US" sz="1184" dirty="0">
                  <a:solidFill>
                    <a:prstClr val="white"/>
                  </a:solidFill>
                  <a:latin typeface="Citrix New Sans Semibold" panose="020F0703040200060004" pitchFamily="34" charset="0"/>
                  <a:cs typeface="Calibri" panose="020F0502020204030204" pitchFamily="34" charset="0"/>
                </a:rPr>
                <a:t>Endpoint Management</a:t>
              </a:r>
            </a:p>
          </p:txBody>
        </p:sp>
      </p:grpSp>
      <p:grpSp>
        <p:nvGrpSpPr>
          <p:cNvPr id="182" name="Group 181">
            <a:extLst>
              <a:ext uri="{FF2B5EF4-FFF2-40B4-BE49-F238E27FC236}">
                <a16:creationId xmlns:a16="http://schemas.microsoft.com/office/drawing/2014/main" id="{2EA9E36F-628F-48EC-A3E8-533507ABD21E}"/>
              </a:ext>
            </a:extLst>
          </p:cNvPr>
          <p:cNvGrpSpPr/>
          <p:nvPr/>
        </p:nvGrpSpPr>
        <p:grpSpPr>
          <a:xfrm>
            <a:off x="7223371" y="7305175"/>
            <a:ext cx="4638766" cy="1311898"/>
            <a:chOff x="12202605" y="3102534"/>
            <a:chExt cx="7836373" cy="2216220"/>
          </a:xfrm>
        </p:grpSpPr>
        <p:sp>
          <p:nvSpPr>
            <p:cNvPr id="183" name="TextBox 182">
              <a:extLst>
                <a:ext uri="{FF2B5EF4-FFF2-40B4-BE49-F238E27FC236}">
                  <a16:creationId xmlns:a16="http://schemas.microsoft.com/office/drawing/2014/main" id="{FA2203BC-D3F7-46C1-8551-8127D9BBC142}"/>
                </a:ext>
              </a:extLst>
            </p:cNvPr>
            <p:cNvSpPr txBox="1"/>
            <p:nvPr/>
          </p:nvSpPr>
          <p:spPr>
            <a:xfrm>
              <a:off x="16876454" y="3488533"/>
              <a:ext cx="3162524" cy="1444226"/>
            </a:xfrm>
            <a:prstGeom prst="rect">
              <a:avLst/>
            </a:prstGeom>
            <a:noFill/>
          </p:spPr>
          <p:txBody>
            <a:bodyPr wrap="square" lIns="0" tIns="0" rIns="0" bIns="0" rtlCol="0" anchor="ctr" anchorCtr="0">
              <a:spAutoFit/>
            </a:bodyPr>
            <a:lstStyle/>
            <a:p>
              <a:pPr>
                <a:lnSpc>
                  <a:spcPct val="90000"/>
                </a:lnSpc>
              </a:pPr>
              <a:r>
                <a:rPr lang="en-US" sz="3078" dirty="0">
                  <a:solidFill>
                    <a:schemeClr val="bg1"/>
                  </a:solidFill>
                  <a:latin typeface="Citrix New Sans Semibold" panose="020F0703040200060004" pitchFamily="34" charset="0"/>
                </a:rPr>
                <a:t>PER USER</a:t>
              </a:r>
              <a:br>
                <a:rPr lang="en-US" sz="3078" dirty="0">
                  <a:solidFill>
                    <a:schemeClr val="bg1"/>
                  </a:solidFill>
                  <a:latin typeface="Citrix New Sans Semibold" panose="020F0703040200060004" pitchFamily="34" charset="0"/>
                </a:rPr>
              </a:br>
              <a:r>
                <a:rPr lang="en-US" sz="3078" dirty="0">
                  <a:solidFill>
                    <a:schemeClr val="bg1"/>
                  </a:solidFill>
                  <a:latin typeface="Citrix New Sans Semibold" panose="020F0703040200060004" pitchFamily="34" charset="0"/>
                </a:rPr>
                <a:t>PER YEAR</a:t>
              </a:r>
            </a:p>
          </p:txBody>
        </p:sp>
        <p:sp>
          <p:nvSpPr>
            <p:cNvPr id="184" name="TextBox 183">
              <a:extLst>
                <a:ext uri="{FF2B5EF4-FFF2-40B4-BE49-F238E27FC236}">
                  <a16:creationId xmlns:a16="http://schemas.microsoft.com/office/drawing/2014/main" id="{7BC3F581-2F81-4015-ACDE-3DECDE6CDD54}"/>
                </a:ext>
              </a:extLst>
            </p:cNvPr>
            <p:cNvSpPr txBox="1"/>
            <p:nvPr/>
          </p:nvSpPr>
          <p:spPr>
            <a:xfrm>
              <a:off x="12202605" y="3102534"/>
              <a:ext cx="4859827" cy="2216220"/>
            </a:xfrm>
            <a:prstGeom prst="rect">
              <a:avLst/>
            </a:prstGeom>
            <a:noFill/>
          </p:spPr>
          <p:txBody>
            <a:bodyPr wrap="square" lIns="0" tIns="0" rIns="0" bIns="0" rtlCol="0" anchor="ctr">
              <a:spAutoFit/>
            </a:bodyPr>
            <a:lstStyle/>
            <a:p>
              <a:pPr algn="ctr"/>
              <a:r>
                <a:rPr lang="en-US" sz="8525" dirty="0">
                  <a:solidFill>
                    <a:schemeClr val="bg1"/>
                  </a:solidFill>
                  <a:latin typeface="Citrix New Sans Semibold" panose="020F0703040200060004" pitchFamily="34" charset="0"/>
                </a:rPr>
                <a:t>$800</a:t>
              </a:r>
            </a:p>
          </p:txBody>
        </p:sp>
      </p:grpSp>
      <p:sp>
        <p:nvSpPr>
          <p:cNvPr id="185" name="TextBox 184">
            <a:extLst>
              <a:ext uri="{FF2B5EF4-FFF2-40B4-BE49-F238E27FC236}">
                <a16:creationId xmlns:a16="http://schemas.microsoft.com/office/drawing/2014/main" id="{0977EE5A-C5CD-44F5-A52E-C2AC8BF1FAEE}"/>
              </a:ext>
            </a:extLst>
          </p:cNvPr>
          <p:cNvSpPr txBox="1"/>
          <p:nvPr/>
        </p:nvSpPr>
        <p:spPr>
          <a:xfrm>
            <a:off x="7401093" y="-815450"/>
            <a:ext cx="4553177" cy="527773"/>
          </a:xfrm>
          <a:prstGeom prst="rect">
            <a:avLst/>
          </a:prstGeom>
          <a:noFill/>
        </p:spPr>
        <p:txBody>
          <a:bodyPr wrap="square" lIns="0" tIns="0" rIns="0" bIns="0" rtlCol="0" anchor="ctr" anchorCtr="0">
            <a:spAutoFit/>
          </a:bodyPr>
          <a:lstStyle/>
          <a:p>
            <a:pPr>
              <a:lnSpc>
                <a:spcPct val="90000"/>
              </a:lnSpc>
            </a:pPr>
            <a:r>
              <a:rPr lang="en-US" sz="3789" dirty="0">
                <a:solidFill>
                  <a:schemeClr val="bg1"/>
                </a:solidFill>
                <a:latin typeface="Citrix New Sans Semibold" panose="020F0703040200060004" pitchFamily="34" charset="0"/>
              </a:rPr>
              <a:t>COMPLEXITY COSTS</a:t>
            </a:r>
          </a:p>
        </p:txBody>
      </p:sp>
    </p:spTree>
    <p:extLst>
      <p:ext uri="{BB962C8B-B14F-4D97-AF65-F5344CB8AC3E}">
        <p14:creationId xmlns:p14="http://schemas.microsoft.com/office/powerpoint/2010/main" val="804268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10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F8A5135-52EE-431B-A45B-B709F956BD67}"/>
              </a:ext>
            </a:extLst>
          </p:cNvPr>
          <p:cNvGrpSpPr/>
          <p:nvPr/>
        </p:nvGrpSpPr>
        <p:grpSpPr>
          <a:xfrm>
            <a:off x="-1" y="1"/>
            <a:ext cx="12192001" cy="6857998"/>
            <a:chOff x="-2" y="-1"/>
            <a:chExt cx="20596227" cy="6858000"/>
          </a:xfrm>
        </p:grpSpPr>
        <p:pic>
          <p:nvPicPr>
            <p:cNvPr id="19" name="Picture 18">
              <a:extLst>
                <a:ext uri="{FF2B5EF4-FFF2-40B4-BE49-F238E27FC236}">
                  <a16:creationId xmlns:a16="http://schemas.microsoft.com/office/drawing/2014/main" id="{D15F3DF8-9FB5-4EBC-A48C-05F7E39AD7FE}"/>
                </a:ext>
              </a:extLst>
            </p:cNvPr>
            <p:cNvPicPr>
              <a:picLocks noChangeAspect="1"/>
            </p:cNvPicPr>
            <p:nvPr/>
          </p:nvPicPr>
          <p:blipFill rotWithShape="1">
            <a:blip r:embed="rId3"/>
            <a:srcRect l="11687" r="11687"/>
            <a:stretch/>
          </p:blipFill>
          <p:spPr>
            <a:xfrm>
              <a:off x="0" y="-1"/>
              <a:ext cx="20596225" cy="6858000"/>
            </a:xfrm>
            <a:prstGeom prst="rect">
              <a:avLst/>
            </a:prstGeom>
          </p:spPr>
        </p:pic>
        <p:sp>
          <p:nvSpPr>
            <p:cNvPr id="20" name="Rectangle 19">
              <a:extLst>
                <a:ext uri="{FF2B5EF4-FFF2-40B4-BE49-F238E27FC236}">
                  <a16:creationId xmlns:a16="http://schemas.microsoft.com/office/drawing/2014/main" id="{60ECBF5D-1A54-4875-B3B7-54F850BBE25F}"/>
                </a:ext>
              </a:extLst>
            </p:cNvPr>
            <p:cNvSpPr/>
            <p:nvPr/>
          </p:nvSpPr>
          <p:spPr>
            <a:xfrm>
              <a:off x="-2" y="-1"/>
              <a:ext cx="20596225" cy="6858000"/>
            </a:xfrm>
            <a:prstGeom prst="rect">
              <a:avLst/>
            </a:prstGeom>
            <a:solidFill>
              <a:schemeClr val="tx1">
                <a:lumMod val="95000"/>
                <a:lumOff val="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dirty="0"/>
            </a:p>
          </p:txBody>
        </p:sp>
      </p:grpSp>
      <p:grpSp>
        <p:nvGrpSpPr>
          <p:cNvPr id="43" name="Group 42">
            <a:extLst>
              <a:ext uri="{FF2B5EF4-FFF2-40B4-BE49-F238E27FC236}">
                <a16:creationId xmlns:a16="http://schemas.microsoft.com/office/drawing/2014/main" id="{0B5DDADD-2718-4993-AC35-238386D6ED81}"/>
              </a:ext>
            </a:extLst>
          </p:cNvPr>
          <p:cNvGrpSpPr/>
          <p:nvPr/>
        </p:nvGrpSpPr>
        <p:grpSpPr>
          <a:xfrm>
            <a:off x="-2" y="1"/>
            <a:ext cx="12192001" cy="6858000"/>
            <a:chOff x="110" y="0"/>
            <a:chExt cx="20596113" cy="6858000"/>
          </a:xfrm>
        </p:grpSpPr>
        <p:pic>
          <p:nvPicPr>
            <p:cNvPr id="44" name="Picture 43">
              <a:extLst>
                <a:ext uri="{FF2B5EF4-FFF2-40B4-BE49-F238E27FC236}">
                  <a16:creationId xmlns:a16="http://schemas.microsoft.com/office/drawing/2014/main" id="{4802C5F0-8994-4017-9894-A2C8C28876F0}"/>
                </a:ext>
              </a:extLst>
            </p:cNvPr>
            <p:cNvPicPr>
              <a:picLocks noChangeAspect="1"/>
            </p:cNvPicPr>
            <p:nvPr/>
          </p:nvPicPr>
          <p:blipFill rotWithShape="1">
            <a:blip r:embed="rId4"/>
            <a:srcRect l="21250" r="19554"/>
            <a:stretch/>
          </p:blipFill>
          <p:spPr>
            <a:xfrm>
              <a:off x="110" y="0"/>
              <a:ext cx="20596003" cy="6858000"/>
            </a:xfrm>
            <a:prstGeom prst="rect">
              <a:avLst/>
            </a:prstGeom>
          </p:spPr>
        </p:pic>
        <p:sp>
          <p:nvSpPr>
            <p:cNvPr id="45" name="Rectangle 44">
              <a:extLst>
                <a:ext uri="{FF2B5EF4-FFF2-40B4-BE49-F238E27FC236}">
                  <a16:creationId xmlns:a16="http://schemas.microsoft.com/office/drawing/2014/main" id="{64D61A45-5041-4FBC-8BAE-C886D191291C}"/>
                </a:ext>
              </a:extLst>
            </p:cNvPr>
            <p:cNvSpPr/>
            <p:nvPr/>
          </p:nvSpPr>
          <p:spPr>
            <a:xfrm flipH="1">
              <a:off x="8746435" y="0"/>
              <a:ext cx="11849788" cy="6858000"/>
            </a:xfrm>
            <a:prstGeom prst="rect">
              <a:avLst/>
            </a:prstGeom>
            <a:gradFill>
              <a:gsLst>
                <a:gs pos="0">
                  <a:srgbClr val="8E8B85">
                    <a:alpha val="70000"/>
                  </a:srgbClr>
                </a:gs>
                <a:gs pos="50000">
                  <a:srgbClr val="708392">
                    <a:alpha val="61000"/>
                  </a:srgbClr>
                </a:gs>
                <a:gs pos="100000">
                  <a:srgbClr val="64829E">
                    <a:alpha val="0"/>
                  </a:srgbClr>
                </a:gs>
              </a:gsLst>
              <a:lin ang="21300000" scaled="0"/>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97C0D78-9B93-488B-AFFC-E9F31DA00511}"/>
              </a:ext>
            </a:extLst>
          </p:cNvPr>
          <p:cNvGrpSpPr/>
          <p:nvPr/>
        </p:nvGrpSpPr>
        <p:grpSpPr>
          <a:xfrm>
            <a:off x="7145880" y="3065268"/>
            <a:ext cx="4638766" cy="1311898"/>
            <a:chOff x="12202605" y="3102534"/>
            <a:chExt cx="7836373" cy="2216220"/>
          </a:xfrm>
        </p:grpSpPr>
        <p:sp>
          <p:nvSpPr>
            <p:cNvPr id="47" name="TextBox 46">
              <a:extLst>
                <a:ext uri="{FF2B5EF4-FFF2-40B4-BE49-F238E27FC236}">
                  <a16:creationId xmlns:a16="http://schemas.microsoft.com/office/drawing/2014/main" id="{D3CB3C90-8F0D-45B2-A6BA-999E1CB36D7F}"/>
                </a:ext>
              </a:extLst>
            </p:cNvPr>
            <p:cNvSpPr txBox="1"/>
            <p:nvPr/>
          </p:nvSpPr>
          <p:spPr>
            <a:xfrm>
              <a:off x="16876454" y="3488533"/>
              <a:ext cx="3162524" cy="1444226"/>
            </a:xfrm>
            <a:prstGeom prst="rect">
              <a:avLst/>
            </a:prstGeom>
            <a:noFill/>
          </p:spPr>
          <p:txBody>
            <a:bodyPr wrap="square" lIns="0" tIns="0" rIns="0" bIns="0" rtlCol="0" anchor="ctr" anchorCtr="0">
              <a:spAutoFit/>
            </a:bodyPr>
            <a:lstStyle/>
            <a:p>
              <a:pPr defTabSz="457200">
                <a:lnSpc>
                  <a:spcPct val="90000"/>
                </a:lnSpc>
              </a:pPr>
              <a:r>
                <a:rPr lang="en-US" sz="3078" dirty="0">
                  <a:solidFill>
                    <a:prstClr val="white"/>
                  </a:solidFill>
                  <a:latin typeface="Citrix New Sans Semibold" panose="020F0703040200060004" pitchFamily="34" charset="0"/>
                </a:rPr>
                <a:t>PER USER</a:t>
              </a:r>
              <a:br>
                <a:rPr lang="en-US" sz="3078" dirty="0">
                  <a:solidFill>
                    <a:prstClr val="white"/>
                  </a:solidFill>
                  <a:latin typeface="Citrix New Sans Semibold" panose="020F0703040200060004" pitchFamily="34" charset="0"/>
                </a:rPr>
              </a:br>
              <a:r>
                <a:rPr lang="en-US" sz="3078" dirty="0">
                  <a:solidFill>
                    <a:prstClr val="white"/>
                  </a:solidFill>
                  <a:latin typeface="Citrix New Sans Semibold" panose="020F0703040200060004" pitchFamily="34" charset="0"/>
                </a:rPr>
                <a:t>PER YEAR</a:t>
              </a:r>
            </a:p>
          </p:txBody>
        </p:sp>
        <p:sp>
          <p:nvSpPr>
            <p:cNvPr id="48" name="TextBox 47">
              <a:extLst>
                <a:ext uri="{FF2B5EF4-FFF2-40B4-BE49-F238E27FC236}">
                  <a16:creationId xmlns:a16="http://schemas.microsoft.com/office/drawing/2014/main" id="{4B4AB34C-1AFE-44F5-A8D7-C1360141041A}"/>
                </a:ext>
              </a:extLst>
            </p:cNvPr>
            <p:cNvSpPr txBox="1"/>
            <p:nvPr/>
          </p:nvSpPr>
          <p:spPr>
            <a:xfrm>
              <a:off x="12202605" y="3102534"/>
              <a:ext cx="4859827" cy="2216220"/>
            </a:xfrm>
            <a:prstGeom prst="rect">
              <a:avLst/>
            </a:prstGeom>
            <a:noFill/>
          </p:spPr>
          <p:txBody>
            <a:bodyPr wrap="square" lIns="0" tIns="0" rIns="0" bIns="0" rtlCol="0" anchor="ctr">
              <a:spAutoFit/>
            </a:bodyPr>
            <a:lstStyle/>
            <a:p>
              <a:pPr algn="ctr" defTabSz="457200"/>
              <a:r>
                <a:rPr lang="en-US" sz="8525" dirty="0">
                  <a:solidFill>
                    <a:prstClr val="white"/>
                  </a:solidFill>
                  <a:latin typeface="Citrix New Sans Semibold" panose="020F0703040200060004" pitchFamily="34" charset="0"/>
                </a:rPr>
                <a:t>$800</a:t>
              </a:r>
            </a:p>
          </p:txBody>
        </p:sp>
      </p:grpSp>
      <p:sp>
        <p:nvSpPr>
          <p:cNvPr id="49" name="TextBox 48">
            <a:extLst>
              <a:ext uri="{FF2B5EF4-FFF2-40B4-BE49-F238E27FC236}">
                <a16:creationId xmlns:a16="http://schemas.microsoft.com/office/drawing/2014/main" id="{D2DF60FE-9739-40BF-8188-D166230EA094}"/>
              </a:ext>
            </a:extLst>
          </p:cNvPr>
          <p:cNvSpPr txBox="1"/>
          <p:nvPr/>
        </p:nvSpPr>
        <p:spPr>
          <a:xfrm>
            <a:off x="7323602" y="2552239"/>
            <a:ext cx="4553177" cy="527773"/>
          </a:xfrm>
          <a:prstGeom prst="rect">
            <a:avLst/>
          </a:prstGeom>
          <a:noFill/>
        </p:spPr>
        <p:txBody>
          <a:bodyPr wrap="square" lIns="0" tIns="0" rIns="0" bIns="0" rtlCol="0" anchor="ctr" anchorCtr="0">
            <a:spAutoFit/>
          </a:bodyPr>
          <a:lstStyle/>
          <a:p>
            <a:pPr defTabSz="457200">
              <a:lnSpc>
                <a:spcPct val="90000"/>
              </a:lnSpc>
            </a:pPr>
            <a:r>
              <a:rPr lang="en-US" sz="3789" dirty="0">
                <a:solidFill>
                  <a:prstClr val="white"/>
                </a:solidFill>
                <a:latin typeface="Citrix New Sans Semibold" panose="020F0703040200060004" pitchFamily="34" charset="0"/>
              </a:rPr>
              <a:t>COMPLEXITY COSTS</a:t>
            </a:r>
          </a:p>
        </p:txBody>
      </p:sp>
      <p:sp>
        <p:nvSpPr>
          <p:cNvPr id="64" name="TextBox 63">
            <a:extLst>
              <a:ext uri="{FF2B5EF4-FFF2-40B4-BE49-F238E27FC236}">
                <a16:creationId xmlns:a16="http://schemas.microsoft.com/office/drawing/2014/main" id="{6B3EF7EF-4F1D-463B-A0DF-870B9E93CE08}"/>
              </a:ext>
            </a:extLst>
          </p:cNvPr>
          <p:cNvSpPr txBox="1"/>
          <p:nvPr/>
        </p:nvSpPr>
        <p:spPr>
          <a:xfrm>
            <a:off x="823685" y="-1451771"/>
            <a:ext cx="6507014" cy="923330"/>
          </a:xfrm>
          <a:prstGeom prst="rect">
            <a:avLst/>
          </a:prstGeom>
          <a:noFill/>
        </p:spPr>
        <p:txBody>
          <a:bodyPr wrap="square" rtlCol="0">
            <a:spAutoFit/>
          </a:bodyPr>
          <a:lstStyle/>
          <a:p>
            <a:r>
              <a:rPr lang="en-US" sz="5400" dirty="0">
                <a:solidFill>
                  <a:schemeClr val="bg1"/>
                </a:solidFill>
                <a:latin typeface="Citrix New Sans Semibold" panose="020F0703040200060004" pitchFamily="34" charset="0"/>
              </a:rPr>
              <a:t>NEW CHALLENGES</a:t>
            </a:r>
            <a:endParaRPr lang="en-US" sz="4000" dirty="0">
              <a:solidFill>
                <a:schemeClr val="bg1"/>
              </a:solidFill>
              <a:latin typeface="Citrix New Sans Semibold" panose="020F0703040200060004" pitchFamily="34" charset="0"/>
            </a:endParaRPr>
          </a:p>
        </p:txBody>
      </p:sp>
    </p:spTree>
    <p:extLst>
      <p:ext uri="{BB962C8B-B14F-4D97-AF65-F5344CB8AC3E}">
        <p14:creationId xmlns:p14="http://schemas.microsoft.com/office/powerpoint/2010/main" val="427884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2" name="Group 651">
            <a:extLst>
              <a:ext uri="{FF2B5EF4-FFF2-40B4-BE49-F238E27FC236}">
                <a16:creationId xmlns:a16="http://schemas.microsoft.com/office/drawing/2014/main" id="{97D07D31-837E-4554-BD29-A285747F9534}"/>
              </a:ext>
            </a:extLst>
          </p:cNvPr>
          <p:cNvGrpSpPr/>
          <p:nvPr/>
        </p:nvGrpSpPr>
        <p:grpSpPr>
          <a:xfrm>
            <a:off x="63" y="0"/>
            <a:ext cx="12191870" cy="6858000"/>
            <a:chOff x="109" y="0"/>
            <a:chExt cx="20596005" cy="6858000"/>
          </a:xfrm>
        </p:grpSpPr>
        <p:pic>
          <p:nvPicPr>
            <p:cNvPr id="653" name="Picture 652" descr="A person standing in front of a building&#10;&#10;Description generated with very high confidence">
              <a:extLst>
                <a:ext uri="{FF2B5EF4-FFF2-40B4-BE49-F238E27FC236}">
                  <a16:creationId xmlns:a16="http://schemas.microsoft.com/office/drawing/2014/main" id="{F8FE36A7-406B-4695-BA0E-D7B341CC8CD0}"/>
                </a:ext>
              </a:extLst>
            </p:cNvPr>
            <p:cNvPicPr>
              <a:picLocks noChangeAspect="1"/>
            </p:cNvPicPr>
            <p:nvPr/>
          </p:nvPicPr>
          <p:blipFill rotWithShape="1">
            <a:blip r:embed="rId3"/>
            <a:srcRect l="25469" r="15335"/>
            <a:stretch/>
          </p:blipFill>
          <p:spPr>
            <a:xfrm>
              <a:off x="111" y="0"/>
              <a:ext cx="20596003" cy="6858000"/>
            </a:xfrm>
            <a:prstGeom prst="rect">
              <a:avLst/>
            </a:prstGeom>
          </p:spPr>
        </p:pic>
        <p:sp>
          <p:nvSpPr>
            <p:cNvPr id="654" name="Rectangle 653">
              <a:extLst>
                <a:ext uri="{FF2B5EF4-FFF2-40B4-BE49-F238E27FC236}">
                  <a16:creationId xmlns:a16="http://schemas.microsoft.com/office/drawing/2014/main" id="{9C29BEE2-C3CB-4652-8B36-D4E25E76703D}"/>
                </a:ext>
              </a:extLst>
            </p:cNvPr>
            <p:cNvSpPr/>
            <p:nvPr/>
          </p:nvSpPr>
          <p:spPr>
            <a:xfrm>
              <a:off x="109" y="0"/>
              <a:ext cx="13090712" cy="6858000"/>
            </a:xfrm>
            <a:prstGeom prst="rect">
              <a:avLst/>
            </a:prstGeom>
            <a:gradFill>
              <a:gsLst>
                <a:gs pos="0">
                  <a:srgbClr val="8E8B85">
                    <a:alpha val="77000"/>
                  </a:srgbClr>
                </a:gs>
                <a:gs pos="53000">
                  <a:srgbClr val="708392">
                    <a:alpha val="73000"/>
                  </a:srgbClr>
                </a:gs>
                <a:gs pos="82000">
                  <a:srgbClr val="64829E">
                    <a:alpha val="0"/>
                  </a:srgbClr>
                </a:gs>
              </a:gsLst>
              <a:lin ang="21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dirty="0">
                <a:solidFill>
                  <a:prstClr val="white"/>
                </a:solidFill>
                <a:latin typeface="Calibri" panose="020F0502020204030204"/>
              </a:endParaRPr>
            </a:p>
          </p:txBody>
        </p:sp>
      </p:grpSp>
      <p:grpSp>
        <p:nvGrpSpPr>
          <p:cNvPr id="497" name="Group 496">
            <a:extLst>
              <a:ext uri="{FF2B5EF4-FFF2-40B4-BE49-F238E27FC236}">
                <a16:creationId xmlns:a16="http://schemas.microsoft.com/office/drawing/2014/main" id="{131C76BF-7B34-48B7-BE5E-13A4492C1C81}"/>
              </a:ext>
            </a:extLst>
          </p:cNvPr>
          <p:cNvGrpSpPr/>
          <p:nvPr/>
        </p:nvGrpSpPr>
        <p:grpSpPr>
          <a:xfrm>
            <a:off x="65" y="1"/>
            <a:ext cx="12191870" cy="6858000"/>
            <a:chOff x="109" y="0"/>
            <a:chExt cx="20596005" cy="6858000"/>
          </a:xfrm>
        </p:grpSpPr>
        <p:pic>
          <p:nvPicPr>
            <p:cNvPr id="498" name="Picture 497" descr="A person standing in front of a building&#10;&#10;Description generated with very high confidence">
              <a:extLst>
                <a:ext uri="{FF2B5EF4-FFF2-40B4-BE49-F238E27FC236}">
                  <a16:creationId xmlns:a16="http://schemas.microsoft.com/office/drawing/2014/main" id="{27F9282E-AB68-4407-968F-BE7E92B148DA}"/>
                </a:ext>
              </a:extLst>
            </p:cNvPr>
            <p:cNvPicPr>
              <a:picLocks noChangeAspect="1"/>
            </p:cNvPicPr>
            <p:nvPr/>
          </p:nvPicPr>
          <p:blipFill rotWithShape="1">
            <a:blip r:embed="rId3"/>
            <a:srcRect l="25469" r="15335"/>
            <a:stretch/>
          </p:blipFill>
          <p:spPr>
            <a:xfrm>
              <a:off x="111" y="0"/>
              <a:ext cx="20596003" cy="6858000"/>
            </a:xfrm>
            <a:prstGeom prst="rect">
              <a:avLst/>
            </a:prstGeom>
          </p:spPr>
        </p:pic>
        <p:sp>
          <p:nvSpPr>
            <p:cNvPr id="499" name="Rectangle 498">
              <a:extLst>
                <a:ext uri="{FF2B5EF4-FFF2-40B4-BE49-F238E27FC236}">
                  <a16:creationId xmlns:a16="http://schemas.microsoft.com/office/drawing/2014/main" id="{1791E9FA-0ED5-466A-B5BC-EB265D89896A}"/>
                </a:ext>
              </a:extLst>
            </p:cNvPr>
            <p:cNvSpPr/>
            <p:nvPr/>
          </p:nvSpPr>
          <p:spPr>
            <a:xfrm>
              <a:off x="109" y="0"/>
              <a:ext cx="13090712" cy="6858000"/>
            </a:xfrm>
            <a:prstGeom prst="rect">
              <a:avLst/>
            </a:prstGeom>
            <a:gradFill>
              <a:gsLst>
                <a:gs pos="0">
                  <a:srgbClr val="8E8B85">
                    <a:alpha val="77000"/>
                  </a:srgbClr>
                </a:gs>
                <a:gs pos="53000">
                  <a:srgbClr val="708392">
                    <a:alpha val="73000"/>
                  </a:srgbClr>
                </a:gs>
                <a:gs pos="82000">
                  <a:srgbClr val="64829E">
                    <a:alpha val="0"/>
                  </a:srgbClr>
                </a:gs>
              </a:gsLst>
              <a:lin ang="21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dirty="0">
                <a:solidFill>
                  <a:prstClr val="white"/>
                </a:solidFill>
                <a:latin typeface="Calibri" panose="020F0502020204030204"/>
              </a:endParaRPr>
            </a:p>
          </p:txBody>
        </p:sp>
      </p:grpSp>
      <p:sp>
        <p:nvSpPr>
          <p:cNvPr id="147" name="Oval 146" hidden="1">
            <a:extLst>
              <a:ext uri="{FF2B5EF4-FFF2-40B4-BE49-F238E27FC236}">
                <a16:creationId xmlns:a16="http://schemas.microsoft.com/office/drawing/2014/main" id="{1EFC7957-71DD-49A1-8346-9E2B256BF314}"/>
              </a:ext>
            </a:extLst>
          </p:cNvPr>
          <p:cNvSpPr/>
          <p:nvPr/>
        </p:nvSpPr>
        <p:spPr>
          <a:xfrm>
            <a:off x="3015250" y="165524"/>
            <a:ext cx="6563805" cy="6563805"/>
          </a:xfrm>
          <a:prstGeom prst="ellipse">
            <a:avLst/>
          </a:prstGeom>
          <a:gradFill flip="none" rotWithShape="1">
            <a:gsLst>
              <a:gs pos="49000">
                <a:schemeClr val="accent1">
                  <a:alpha val="55000"/>
                </a:schemeClr>
              </a:gs>
              <a:gs pos="100000">
                <a:schemeClr val="accent1">
                  <a:alpha val="0"/>
                </a:schemeClr>
              </a:gs>
            </a:gsLst>
            <a:path path="shape">
              <a:fillToRect l="50000" t="50000" r="50000" b="50000"/>
            </a:path>
            <a:tileRect/>
          </a:gra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a:solidFill>
                <a:prstClr val="white"/>
              </a:solidFill>
            </a:endParaRPr>
          </a:p>
        </p:txBody>
      </p:sp>
      <p:sp>
        <p:nvSpPr>
          <p:cNvPr id="500" name="TextBox 499">
            <a:extLst>
              <a:ext uri="{FF2B5EF4-FFF2-40B4-BE49-F238E27FC236}">
                <a16:creationId xmlns:a16="http://schemas.microsoft.com/office/drawing/2014/main" id="{2838BD38-6952-410C-8F88-1A65E85D51CB}"/>
              </a:ext>
            </a:extLst>
          </p:cNvPr>
          <p:cNvSpPr txBox="1"/>
          <p:nvPr/>
        </p:nvSpPr>
        <p:spPr>
          <a:xfrm>
            <a:off x="-5174812" y="2305071"/>
            <a:ext cx="4308304" cy="2247859"/>
          </a:xfrm>
          <a:prstGeom prst="rect">
            <a:avLst/>
          </a:prstGeom>
          <a:noFill/>
        </p:spPr>
        <p:txBody>
          <a:bodyPr wrap="square" lIns="0" tIns="0" rIns="0" bIns="0" rtlCol="0" anchor="ctr">
            <a:spAutoFit/>
          </a:bodyPr>
          <a:lstStyle/>
          <a:p>
            <a:pPr>
              <a:lnSpc>
                <a:spcPct val="90000"/>
              </a:lnSpc>
            </a:pPr>
            <a:r>
              <a:rPr lang="en-US" sz="5400" dirty="0">
                <a:solidFill>
                  <a:schemeClr val="bg1"/>
                </a:solidFill>
                <a:latin typeface="Citrix New Sans Semibold" panose="020F0703040200060004" pitchFamily="34" charset="0"/>
              </a:rPr>
              <a:t>POWERING A</a:t>
            </a:r>
            <a:br>
              <a:rPr lang="en-US" sz="5400" dirty="0">
                <a:solidFill>
                  <a:schemeClr val="bg1"/>
                </a:solidFill>
                <a:latin typeface="Citrix New Sans Semibold" panose="020F0703040200060004" pitchFamily="34" charset="0"/>
              </a:rPr>
            </a:br>
            <a:r>
              <a:rPr lang="en-US" sz="5400" dirty="0">
                <a:solidFill>
                  <a:schemeClr val="bg1"/>
                </a:solidFill>
                <a:latin typeface="Citrix New Sans Semibold" panose="020F0703040200060004" pitchFamily="34" charset="0"/>
              </a:rPr>
              <a:t>BETTER WAY</a:t>
            </a:r>
            <a:br>
              <a:rPr lang="en-US" sz="5400" dirty="0">
                <a:solidFill>
                  <a:schemeClr val="bg1"/>
                </a:solidFill>
                <a:latin typeface="Citrix New Sans Semibold" panose="020F0703040200060004" pitchFamily="34" charset="0"/>
              </a:rPr>
            </a:br>
            <a:r>
              <a:rPr lang="en-US" sz="5400" dirty="0">
                <a:solidFill>
                  <a:schemeClr val="bg1"/>
                </a:solidFill>
                <a:latin typeface="Citrix New Sans Semibold" panose="020F0703040200060004" pitchFamily="34" charset="0"/>
              </a:rPr>
              <a:t>TO WORK</a:t>
            </a:r>
          </a:p>
        </p:txBody>
      </p:sp>
      <p:pic>
        <p:nvPicPr>
          <p:cNvPr id="501" name="Picture 500" descr="A person standing in front of a building&#10;&#10;Description generated with high confidence">
            <a:extLst>
              <a:ext uri="{FF2B5EF4-FFF2-40B4-BE49-F238E27FC236}">
                <a16:creationId xmlns:a16="http://schemas.microsoft.com/office/drawing/2014/main" id="{F2EE2C9B-77F6-431B-AD27-F35FF797926A}"/>
              </a:ext>
            </a:extLst>
          </p:cNvPr>
          <p:cNvPicPr>
            <a:picLocks noChangeAspect="1"/>
          </p:cNvPicPr>
          <p:nvPr/>
        </p:nvPicPr>
        <p:blipFill rotWithShape="1">
          <a:blip r:embed="rId4"/>
          <a:srcRect l="21842" r="18962"/>
          <a:stretch/>
        </p:blipFill>
        <p:spPr>
          <a:xfrm>
            <a:off x="0" y="0"/>
            <a:ext cx="12191933" cy="6858000"/>
          </a:xfrm>
          <a:prstGeom prst="rect">
            <a:avLst/>
          </a:prstGeom>
        </p:spPr>
      </p:pic>
      <p:pic>
        <p:nvPicPr>
          <p:cNvPr id="502" name="Picture 501">
            <a:extLst>
              <a:ext uri="{FF2B5EF4-FFF2-40B4-BE49-F238E27FC236}">
                <a16:creationId xmlns:a16="http://schemas.microsoft.com/office/drawing/2014/main" id="{59F96273-F6A5-409C-A47E-0A85909AFE50}"/>
              </a:ext>
            </a:extLst>
          </p:cNvPr>
          <p:cNvPicPr>
            <a:picLocks noChangeAspect="1"/>
          </p:cNvPicPr>
          <p:nvPr/>
        </p:nvPicPr>
        <p:blipFill rotWithShape="1">
          <a:blip r:embed="rId5"/>
          <a:srcRect l="21840" r="18964"/>
          <a:stretch/>
        </p:blipFill>
        <p:spPr>
          <a:xfrm>
            <a:off x="67" y="0"/>
            <a:ext cx="12191934" cy="6857999"/>
          </a:xfrm>
          <a:prstGeom prst="rect">
            <a:avLst/>
          </a:prstGeom>
        </p:spPr>
      </p:pic>
      <p:sp>
        <p:nvSpPr>
          <p:cNvPr id="503" name="Rectangle 502">
            <a:extLst>
              <a:ext uri="{FF2B5EF4-FFF2-40B4-BE49-F238E27FC236}">
                <a16:creationId xmlns:a16="http://schemas.microsoft.com/office/drawing/2014/main" id="{EA6A426A-D90C-42CA-A107-884D78765738}"/>
              </a:ext>
            </a:extLst>
          </p:cNvPr>
          <p:cNvSpPr/>
          <p:nvPr/>
        </p:nvSpPr>
        <p:spPr>
          <a:xfrm>
            <a:off x="-35002" y="0"/>
            <a:ext cx="12226935" cy="6858000"/>
          </a:xfrm>
          <a:prstGeom prst="rect">
            <a:avLst/>
          </a:prstGeom>
          <a:gradFill>
            <a:gsLst>
              <a:gs pos="100000">
                <a:srgbClr val="1991C1">
                  <a:alpha val="57000"/>
                </a:srgbClr>
              </a:gs>
              <a:gs pos="13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4" name="Oval 503">
            <a:extLst>
              <a:ext uri="{FF2B5EF4-FFF2-40B4-BE49-F238E27FC236}">
                <a16:creationId xmlns:a16="http://schemas.microsoft.com/office/drawing/2014/main" id="{CAE21D7B-96CC-423C-8E09-2C04C10215C3}"/>
              </a:ext>
            </a:extLst>
          </p:cNvPr>
          <p:cNvSpPr/>
          <p:nvPr/>
        </p:nvSpPr>
        <p:spPr>
          <a:xfrm>
            <a:off x="747587" y="-1931665"/>
            <a:ext cx="11088386" cy="11088386"/>
          </a:xfrm>
          <a:prstGeom prst="ellipse">
            <a:avLst/>
          </a:prstGeom>
          <a:gradFill flip="none" rotWithShape="1">
            <a:gsLst>
              <a:gs pos="49000">
                <a:schemeClr val="accent1">
                  <a:alpha val="55000"/>
                </a:schemeClr>
              </a:gs>
              <a:gs pos="100000">
                <a:schemeClr val="bg1">
                  <a:alpha val="27000"/>
                </a:schemeClr>
              </a:gs>
            </a:gsLst>
            <a:path path="shape">
              <a:fillToRect l="50000" t="50000" r="50000" b="50000"/>
            </a:path>
            <a:tileRect/>
          </a:gra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5" name="Oval 504">
            <a:extLst>
              <a:ext uri="{FF2B5EF4-FFF2-40B4-BE49-F238E27FC236}">
                <a16:creationId xmlns:a16="http://schemas.microsoft.com/office/drawing/2014/main" id="{73C1D951-4EB9-43A8-9446-01A8BC9556AD}"/>
              </a:ext>
            </a:extLst>
          </p:cNvPr>
          <p:cNvSpPr/>
          <p:nvPr/>
        </p:nvSpPr>
        <p:spPr>
          <a:xfrm>
            <a:off x="3302707" y="623455"/>
            <a:ext cx="5673346" cy="5673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6" name="Picture 505" descr="A person standing in a dark room&#10;&#10;Description generated with high confidence">
            <a:extLst>
              <a:ext uri="{FF2B5EF4-FFF2-40B4-BE49-F238E27FC236}">
                <a16:creationId xmlns:a16="http://schemas.microsoft.com/office/drawing/2014/main" id="{4B5C9A10-7CEE-4AB8-B405-A32936910332}"/>
              </a:ext>
            </a:extLst>
          </p:cNvPr>
          <p:cNvPicPr>
            <a:picLocks noChangeAspect="1"/>
          </p:cNvPicPr>
          <p:nvPr/>
        </p:nvPicPr>
        <p:blipFill rotWithShape="1">
          <a:blip r:embed="rId6"/>
          <a:srcRect l="28158" r="28158"/>
          <a:stretch/>
        </p:blipFill>
        <p:spPr>
          <a:xfrm>
            <a:off x="1301027" y="0"/>
            <a:ext cx="8997086" cy="6858000"/>
          </a:xfrm>
          <a:prstGeom prst="rect">
            <a:avLst/>
          </a:prstGeom>
        </p:spPr>
      </p:pic>
      <p:grpSp>
        <p:nvGrpSpPr>
          <p:cNvPr id="507" name="Group 506">
            <a:extLst>
              <a:ext uri="{FF2B5EF4-FFF2-40B4-BE49-F238E27FC236}">
                <a16:creationId xmlns:a16="http://schemas.microsoft.com/office/drawing/2014/main" id="{799582AD-D687-4165-9A27-41DAAFA361F1}"/>
              </a:ext>
            </a:extLst>
          </p:cNvPr>
          <p:cNvGrpSpPr/>
          <p:nvPr/>
        </p:nvGrpSpPr>
        <p:grpSpPr>
          <a:xfrm>
            <a:off x="2202458" y="1552563"/>
            <a:ext cx="463985" cy="394177"/>
            <a:chOff x="8370888" y="4935538"/>
            <a:chExt cx="1403350" cy="1192212"/>
          </a:xfrm>
        </p:grpSpPr>
        <p:sp>
          <p:nvSpPr>
            <p:cNvPr id="508" name="Freeform 64">
              <a:extLst>
                <a:ext uri="{FF2B5EF4-FFF2-40B4-BE49-F238E27FC236}">
                  <a16:creationId xmlns:a16="http://schemas.microsoft.com/office/drawing/2014/main" id="{FB6B572B-E807-44AC-8BC8-82E26237A0A1}"/>
                </a:ext>
              </a:extLst>
            </p:cNvPr>
            <p:cNvSpPr>
              <a:spLocks noChangeArrowheads="1"/>
            </p:cNvSpPr>
            <p:nvPr/>
          </p:nvSpPr>
          <p:spPr bwMode="auto">
            <a:xfrm>
              <a:off x="8509000" y="5462588"/>
              <a:ext cx="1149350" cy="665162"/>
            </a:xfrm>
            <a:custGeom>
              <a:avLst/>
              <a:gdLst>
                <a:gd name="T0" fmla="*/ 3193 w 3194"/>
                <a:gd name="T1" fmla="*/ 1845 h 1846"/>
                <a:gd name="T2" fmla="*/ 0 w 3194"/>
                <a:gd name="T3" fmla="*/ 1845 h 1846"/>
                <a:gd name="T4" fmla="*/ 0 w 3194"/>
                <a:gd name="T5" fmla="*/ 0 h 1846"/>
                <a:gd name="T6" fmla="*/ 3193 w 3194"/>
                <a:gd name="T7" fmla="*/ 0 h 1846"/>
                <a:gd name="T8" fmla="*/ 3193 w 3194"/>
                <a:gd name="T9" fmla="*/ 1845 h 1846"/>
              </a:gdLst>
              <a:ahLst/>
              <a:cxnLst>
                <a:cxn ang="0">
                  <a:pos x="T0" y="T1"/>
                </a:cxn>
                <a:cxn ang="0">
                  <a:pos x="T2" y="T3"/>
                </a:cxn>
                <a:cxn ang="0">
                  <a:pos x="T4" y="T5"/>
                </a:cxn>
                <a:cxn ang="0">
                  <a:pos x="T6" y="T7"/>
                </a:cxn>
                <a:cxn ang="0">
                  <a:pos x="T8" y="T9"/>
                </a:cxn>
              </a:cxnLst>
              <a:rect l="0" t="0" r="r" b="b"/>
              <a:pathLst>
                <a:path w="3194" h="1846">
                  <a:moveTo>
                    <a:pt x="3193" y="1845"/>
                  </a:moveTo>
                  <a:lnTo>
                    <a:pt x="0" y="1845"/>
                  </a:lnTo>
                  <a:lnTo>
                    <a:pt x="0" y="0"/>
                  </a:lnTo>
                  <a:lnTo>
                    <a:pt x="3193" y="0"/>
                  </a:lnTo>
                  <a:lnTo>
                    <a:pt x="3193" y="1845"/>
                  </a:lnTo>
                </a:path>
              </a:pathLst>
            </a:custGeom>
            <a:noFill/>
            <a:ln w="15875" cap="flat">
              <a:solidFill>
                <a:schemeClr val="bg1"/>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09" name="Freeform 65">
              <a:extLst>
                <a:ext uri="{FF2B5EF4-FFF2-40B4-BE49-F238E27FC236}">
                  <a16:creationId xmlns:a16="http://schemas.microsoft.com/office/drawing/2014/main" id="{6E2C84E9-99B2-4272-A097-841A2A0CA6FA}"/>
                </a:ext>
              </a:extLst>
            </p:cNvPr>
            <p:cNvSpPr>
              <a:spLocks noChangeArrowheads="1"/>
            </p:cNvSpPr>
            <p:nvPr/>
          </p:nvSpPr>
          <p:spPr bwMode="auto">
            <a:xfrm>
              <a:off x="8370888" y="4935538"/>
              <a:ext cx="1403350" cy="527050"/>
            </a:xfrm>
            <a:custGeom>
              <a:avLst/>
              <a:gdLst>
                <a:gd name="T0" fmla="*/ 2020 w 3896"/>
                <a:gd name="T1" fmla="*/ 29 h 1465"/>
                <a:gd name="T2" fmla="*/ 2020 w 3896"/>
                <a:gd name="T3" fmla="*/ 29 h 1465"/>
                <a:gd name="T4" fmla="*/ 3895 w 3896"/>
                <a:gd name="T5" fmla="*/ 1464 h 1465"/>
                <a:gd name="T6" fmla="*/ 0 w 3896"/>
                <a:gd name="T7" fmla="*/ 1464 h 1465"/>
                <a:gd name="T8" fmla="*/ 1874 w 3896"/>
                <a:gd name="T9" fmla="*/ 29 h 1465"/>
                <a:gd name="T10" fmla="*/ 2020 w 3896"/>
                <a:gd name="T11" fmla="*/ 29 h 1465"/>
              </a:gdLst>
              <a:ahLst/>
              <a:cxnLst>
                <a:cxn ang="0">
                  <a:pos x="T0" y="T1"/>
                </a:cxn>
                <a:cxn ang="0">
                  <a:pos x="T2" y="T3"/>
                </a:cxn>
                <a:cxn ang="0">
                  <a:pos x="T4" y="T5"/>
                </a:cxn>
                <a:cxn ang="0">
                  <a:pos x="T6" y="T7"/>
                </a:cxn>
                <a:cxn ang="0">
                  <a:pos x="T8" y="T9"/>
                </a:cxn>
                <a:cxn ang="0">
                  <a:pos x="T10" y="T11"/>
                </a:cxn>
              </a:cxnLst>
              <a:rect l="0" t="0" r="r" b="b"/>
              <a:pathLst>
                <a:path w="3896" h="1465">
                  <a:moveTo>
                    <a:pt x="2020" y="29"/>
                  </a:moveTo>
                  <a:lnTo>
                    <a:pt x="2020" y="29"/>
                  </a:lnTo>
                  <a:cubicBezTo>
                    <a:pt x="3895" y="1464"/>
                    <a:pt x="3895" y="1464"/>
                    <a:pt x="3895" y="1464"/>
                  </a:cubicBezTo>
                  <a:cubicBezTo>
                    <a:pt x="0" y="1464"/>
                    <a:pt x="0" y="1464"/>
                    <a:pt x="0" y="1464"/>
                  </a:cubicBezTo>
                  <a:cubicBezTo>
                    <a:pt x="1874" y="29"/>
                    <a:pt x="1874" y="29"/>
                    <a:pt x="1874" y="29"/>
                  </a:cubicBezTo>
                  <a:cubicBezTo>
                    <a:pt x="1903" y="0"/>
                    <a:pt x="1961" y="0"/>
                    <a:pt x="2020" y="29"/>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10" name="Freeform 66">
              <a:extLst>
                <a:ext uri="{FF2B5EF4-FFF2-40B4-BE49-F238E27FC236}">
                  <a16:creationId xmlns:a16="http://schemas.microsoft.com/office/drawing/2014/main" id="{2F6BD419-4F70-4C7B-ACCF-5FF23F695333}"/>
                </a:ext>
              </a:extLst>
            </p:cNvPr>
            <p:cNvSpPr>
              <a:spLocks noChangeArrowheads="1"/>
            </p:cNvSpPr>
            <p:nvPr/>
          </p:nvSpPr>
          <p:spPr bwMode="auto">
            <a:xfrm>
              <a:off x="9329738" y="4935538"/>
              <a:ext cx="201612" cy="338137"/>
            </a:xfrm>
            <a:custGeom>
              <a:avLst/>
              <a:gdLst>
                <a:gd name="T0" fmla="*/ 0 w 558"/>
                <a:gd name="T1" fmla="*/ 527 h 938"/>
                <a:gd name="T2" fmla="*/ 0 w 558"/>
                <a:gd name="T3" fmla="*/ 527 h 938"/>
                <a:gd name="T4" fmla="*/ 0 w 558"/>
                <a:gd name="T5" fmla="*/ 58 h 938"/>
                <a:gd name="T6" fmla="*/ 59 w 558"/>
                <a:gd name="T7" fmla="*/ 0 h 938"/>
                <a:gd name="T8" fmla="*/ 469 w 558"/>
                <a:gd name="T9" fmla="*/ 0 h 938"/>
                <a:gd name="T10" fmla="*/ 557 w 558"/>
                <a:gd name="T11" fmla="*/ 58 h 938"/>
                <a:gd name="T12" fmla="*/ 557 w 558"/>
                <a:gd name="T13" fmla="*/ 937 h 938"/>
              </a:gdLst>
              <a:ahLst/>
              <a:cxnLst>
                <a:cxn ang="0">
                  <a:pos x="T0" y="T1"/>
                </a:cxn>
                <a:cxn ang="0">
                  <a:pos x="T2" y="T3"/>
                </a:cxn>
                <a:cxn ang="0">
                  <a:pos x="T4" y="T5"/>
                </a:cxn>
                <a:cxn ang="0">
                  <a:pos x="T6" y="T7"/>
                </a:cxn>
                <a:cxn ang="0">
                  <a:pos x="T8" y="T9"/>
                </a:cxn>
                <a:cxn ang="0">
                  <a:pos x="T10" y="T11"/>
                </a:cxn>
                <a:cxn ang="0">
                  <a:pos x="T12" y="T13"/>
                </a:cxn>
              </a:cxnLst>
              <a:rect l="0" t="0" r="r" b="b"/>
              <a:pathLst>
                <a:path w="558" h="938">
                  <a:moveTo>
                    <a:pt x="0" y="527"/>
                  </a:moveTo>
                  <a:lnTo>
                    <a:pt x="0" y="527"/>
                  </a:lnTo>
                  <a:cubicBezTo>
                    <a:pt x="0" y="58"/>
                    <a:pt x="0" y="58"/>
                    <a:pt x="0" y="58"/>
                  </a:cubicBezTo>
                  <a:cubicBezTo>
                    <a:pt x="0" y="29"/>
                    <a:pt x="30" y="0"/>
                    <a:pt x="59" y="0"/>
                  </a:cubicBezTo>
                  <a:cubicBezTo>
                    <a:pt x="469" y="0"/>
                    <a:pt x="469" y="0"/>
                    <a:pt x="469" y="0"/>
                  </a:cubicBezTo>
                  <a:cubicBezTo>
                    <a:pt x="528" y="0"/>
                    <a:pt x="557" y="29"/>
                    <a:pt x="557" y="58"/>
                  </a:cubicBezTo>
                  <a:cubicBezTo>
                    <a:pt x="557" y="937"/>
                    <a:pt x="557" y="937"/>
                    <a:pt x="557" y="937"/>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11" name="Freeform 67">
              <a:extLst>
                <a:ext uri="{FF2B5EF4-FFF2-40B4-BE49-F238E27FC236}">
                  <a16:creationId xmlns:a16="http://schemas.microsoft.com/office/drawing/2014/main" id="{3BB74490-E095-4EC9-BF95-2CF2104F2C32}"/>
                </a:ext>
              </a:extLst>
            </p:cNvPr>
            <p:cNvSpPr>
              <a:spLocks noChangeArrowheads="1"/>
            </p:cNvSpPr>
            <p:nvPr/>
          </p:nvSpPr>
          <p:spPr bwMode="auto">
            <a:xfrm>
              <a:off x="8686800" y="5662613"/>
              <a:ext cx="347663" cy="263525"/>
            </a:xfrm>
            <a:custGeom>
              <a:avLst/>
              <a:gdLst>
                <a:gd name="T0" fmla="*/ 908 w 967"/>
                <a:gd name="T1" fmla="*/ 732 h 733"/>
                <a:gd name="T2" fmla="*/ 908 w 967"/>
                <a:gd name="T3" fmla="*/ 732 h 733"/>
                <a:gd name="T4" fmla="*/ 59 w 967"/>
                <a:gd name="T5" fmla="*/ 732 h 733"/>
                <a:gd name="T6" fmla="*/ 0 w 967"/>
                <a:gd name="T7" fmla="*/ 674 h 733"/>
                <a:gd name="T8" fmla="*/ 0 w 967"/>
                <a:gd name="T9" fmla="*/ 58 h 733"/>
                <a:gd name="T10" fmla="*/ 59 w 967"/>
                <a:gd name="T11" fmla="*/ 0 h 733"/>
                <a:gd name="T12" fmla="*/ 908 w 967"/>
                <a:gd name="T13" fmla="*/ 0 h 733"/>
                <a:gd name="T14" fmla="*/ 966 w 967"/>
                <a:gd name="T15" fmla="*/ 58 h 733"/>
                <a:gd name="T16" fmla="*/ 966 w 967"/>
                <a:gd name="T17" fmla="*/ 674 h 733"/>
                <a:gd name="T18" fmla="*/ 908 w 967"/>
                <a:gd name="T19" fmla="*/ 732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7" h="733">
                  <a:moveTo>
                    <a:pt x="908" y="732"/>
                  </a:moveTo>
                  <a:lnTo>
                    <a:pt x="908" y="732"/>
                  </a:lnTo>
                  <a:cubicBezTo>
                    <a:pt x="59" y="732"/>
                    <a:pt x="59" y="732"/>
                    <a:pt x="59" y="732"/>
                  </a:cubicBezTo>
                  <a:cubicBezTo>
                    <a:pt x="29" y="732"/>
                    <a:pt x="0" y="703"/>
                    <a:pt x="0" y="674"/>
                  </a:cubicBezTo>
                  <a:cubicBezTo>
                    <a:pt x="0" y="58"/>
                    <a:pt x="0" y="58"/>
                    <a:pt x="0" y="58"/>
                  </a:cubicBezTo>
                  <a:cubicBezTo>
                    <a:pt x="0" y="29"/>
                    <a:pt x="29" y="0"/>
                    <a:pt x="59" y="0"/>
                  </a:cubicBezTo>
                  <a:cubicBezTo>
                    <a:pt x="908" y="0"/>
                    <a:pt x="908" y="0"/>
                    <a:pt x="908" y="0"/>
                  </a:cubicBezTo>
                  <a:cubicBezTo>
                    <a:pt x="937" y="0"/>
                    <a:pt x="966" y="29"/>
                    <a:pt x="966" y="58"/>
                  </a:cubicBezTo>
                  <a:cubicBezTo>
                    <a:pt x="966" y="674"/>
                    <a:pt x="966" y="674"/>
                    <a:pt x="966" y="674"/>
                  </a:cubicBezTo>
                  <a:cubicBezTo>
                    <a:pt x="966" y="703"/>
                    <a:pt x="937" y="732"/>
                    <a:pt x="908" y="732"/>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12" name="Freeform 68">
              <a:extLst>
                <a:ext uri="{FF2B5EF4-FFF2-40B4-BE49-F238E27FC236}">
                  <a16:creationId xmlns:a16="http://schemas.microsoft.com/office/drawing/2014/main" id="{92A9A589-39B8-4317-BE77-7E02AC69535E}"/>
                </a:ext>
              </a:extLst>
            </p:cNvPr>
            <p:cNvSpPr>
              <a:spLocks noChangeArrowheads="1"/>
            </p:cNvSpPr>
            <p:nvPr/>
          </p:nvSpPr>
          <p:spPr bwMode="auto">
            <a:xfrm>
              <a:off x="9172575" y="5662613"/>
              <a:ext cx="284163" cy="465137"/>
            </a:xfrm>
            <a:custGeom>
              <a:avLst/>
              <a:gdLst>
                <a:gd name="T0" fmla="*/ 790 w 791"/>
                <a:gd name="T1" fmla="*/ 1289 h 1290"/>
                <a:gd name="T2" fmla="*/ 790 w 791"/>
                <a:gd name="T3" fmla="*/ 1289 h 1290"/>
                <a:gd name="T4" fmla="*/ 0 w 791"/>
                <a:gd name="T5" fmla="*/ 1289 h 1290"/>
                <a:gd name="T6" fmla="*/ 0 w 791"/>
                <a:gd name="T7" fmla="*/ 58 h 1290"/>
                <a:gd name="T8" fmla="*/ 58 w 791"/>
                <a:gd name="T9" fmla="*/ 0 h 1290"/>
                <a:gd name="T10" fmla="*/ 732 w 791"/>
                <a:gd name="T11" fmla="*/ 0 h 1290"/>
                <a:gd name="T12" fmla="*/ 790 w 791"/>
                <a:gd name="T13" fmla="*/ 58 h 1290"/>
                <a:gd name="T14" fmla="*/ 790 w 791"/>
                <a:gd name="T15" fmla="*/ 1289 h 1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290">
                  <a:moveTo>
                    <a:pt x="790" y="1289"/>
                  </a:moveTo>
                  <a:lnTo>
                    <a:pt x="790" y="1289"/>
                  </a:lnTo>
                  <a:cubicBezTo>
                    <a:pt x="0" y="1289"/>
                    <a:pt x="0" y="1289"/>
                    <a:pt x="0" y="1289"/>
                  </a:cubicBezTo>
                  <a:cubicBezTo>
                    <a:pt x="0" y="58"/>
                    <a:pt x="0" y="58"/>
                    <a:pt x="0" y="58"/>
                  </a:cubicBezTo>
                  <a:cubicBezTo>
                    <a:pt x="0" y="29"/>
                    <a:pt x="29" y="0"/>
                    <a:pt x="58" y="0"/>
                  </a:cubicBezTo>
                  <a:cubicBezTo>
                    <a:pt x="732" y="0"/>
                    <a:pt x="732" y="0"/>
                    <a:pt x="732" y="0"/>
                  </a:cubicBezTo>
                  <a:cubicBezTo>
                    <a:pt x="761" y="0"/>
                    <a:pt x="790" y="29"/>
                    <a:pt x="790" y="58"/>
                  </a:cubicBezTo>
                  <a:lnTo>
                    <a:pt x="790" y="1289"/>
                  </a:ln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13" name="Line 69">
              <a:extLst>
                <a:ext uri="{FF2B5EF4-FFF2-40B4-BE49-F238E27FC236}">
                  <a16:creationId xmlns:a16="http://schemas.microsoft.com/office/drawing/2014/main" id="{9DE1EE24-B517-4136-8B93-9CB399B46ACB}"/>
                </a:ext>
              </a:extLst>
            </p:cNvPr>
            <p:cNvSpPr>
              <a:spLocks noChangeShapeType="1"/>
            </p:cNvSpPr>
            <p:nvPr/>
          </p:nvSpPr>
          <p:spPr bwMode="auto">
            <a:xfrm>
              <a:off x="8856663" y="5651500"/>
              <a:ext cx="1587" cy="284163"/>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14" name="Line 70">
              <a:extLst>
                <a:ext uri="{FF2B5EF4-FFF2-40B4-BE49-F238E27FC236}">
                  <a16:creationId xmlns:a16="http://schemas.microsoft.com/office/drawing/2014/main" id="{8734BF0F-5ABE-4C0F-AD20-BF42631F9D1A}"/>
                </a:ext>
              </a:extLst>
            </p:cNvPr>
            <p:cNvSpPr>
              <a:spLocks noChangeShapeType="1"/>
            </p:cNvSpPr>
            <p:nvPr/>
          </p:nvSpPr>
          <p:spPr bwMode="auto">
            <a:xfrm>
              <a:off x="8697913" y="5799138"/>
              <a:ext cx="327025" cy="1587"/>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grpSp>
      <p:grpSp>
        <p:nvGrpSpPr>
          <p:cNvPr id="515" name="Group 514">
            <a:extLst>
              <a:ext uri="{FF2B5EF4-FFF2-40B4-BE49-F238E27FC236}">
                <a16:creationId xmlns:a16="http://schemas.microsoft.com/office/drawing/2014/main" id="{61CD8815-474B-4C87-93E6-2AA907FE9E46}"/>
              </a:ext>
            </a:extLst>
          </p:cNvPr>
          <p:cNvGrpSpPr/>
          <p:nvPr/>
        </p:nvGrpSpPr>
        <p:grpSpPr>
          <a:xfrm>
            <a:off x="2281680" y="5668211"/>
            <a:ext cx="769090" cy="474592"/>
            <a:chOff x="7697788" y="4956175"/>
            <a:chExt cx="1654175" cy="1020763"/>
          </a:xfrm>
        </p:grpSpPr>
        <p:sp>
          <p:nvSpPr>
            <p:cNvPr id="516" name="Freeform 23">
              <a:extLst>
                <a:ext uri="{FF2B5EF4-FFF2-40B4-BE49-F238E27FC236}">
                  <a16:creationId xmlns:a16="http://schemas.microsoft.com/office/drawing/2014/main" id="{93D2F50E-6132-41E6-8270-1425BDCFA9CE}"/>
                </a:ext>
              </a:extLst>
            </p:cNvPr>
            <p:cNvSpPr>
              <a:spLocks noChangeArrowheads="1"/>
            </p:cNvSpPr>
            <p:nvPr/>
          </p:nvSpPr>
          <p:spPr bwMode="auto">
            <a:xfrm>
              <a:off x="7697788" y="4956175"/>
              <a:ext cx="1100137" cy="762000"/>
            </a:xfrm>
            <a:custGeom>
              <a:avLst/>
              <a:gdLst>
                <a:gd name="T0" fmla="*/ 2944 w 3055"/>
                <a:gd name="T1" fmla="*/ 2117 h 2118"/>
                <a:gd name="T2" fmla="*/ 2944 w 3055"/>
                <a:gd name="T3" fmla="*/ 2117 h 2118"/>
                <a:gd name="T4" fmla="*/ 110 w 3055"/>
                <a:gd name="T5" fmla="*/ 2117 h 2118"/>
                <a:gd name="T6" fmla="*/ 0 w 3055"/>
                <a:gd name="T7" fmla="*/ 2007 h 2118"/>
                <a:gd name="T8" fmla="*/ 0 w 3055"/>
                <a:gd name="T9" fmla="*/ 82 h 2118"/>
                <a:gd name="T10" fmla="*/ 110 w 3055"/>
                <a:gd name="T11" fmla="*/ 0 h 2118"/>
                <a:gd name="T12" fmla="*/ 2944 w 3055"/>
                <a:gd name="T13" fmla="*/ 0 h 2118"/>
                <a:gd name="T14" fmla="*/ 3054 w 3055"/>
                <a:gd name="T15" fmla="*/ 82 h 2118"/>
                <a:gd name="T16" fmla="*/ 3054 w 3055"/>
                <a:gd name="T17" fmla="*/ 2007 h 2118"/>
                <a:gd name="T18" fmla="*/ 2944 w 3055"/>
                <a:gd name="T19" fmla="*/ 2117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5" h="2118">
                  <a:moveTo>
                    <a:pt x="2944" y="2117"/>
                  </a:moveTo>
                  <a:lnTo>
                    <a:pt x="2944" y="2117"/>
                  </a:lnTo>
                  <a:cubicBezTo>
                    <a:pt x="110" y="2117"/>
                    <a:pt x="110" y="2117"/>
                    <a:pt x="110" y="2117"/>
                  </a:cubicBezTo>
                  <a:cubicBezTo>
                    <a:pt x="55" y="2117"/>
                    <a:pt x="0" y="2063"/>
                    <a:pt x="0" y="2007"/>
                  </a:cubicBezTo>
                  <a:cubicBezTo>
                    <a:pt x="0" y="82"/>
                    <a:pt x="0" y="82"/>
                    <a:pt x="0" y="82"/>
                  </a:cubicBezTo>
                  <a:cubicBezTo>
                    <a:pt x="0" y="27"/>
                    <a:pt x="55" y="0"/>
                    <a:pt x="110" y="0"/>
                  </a:cubicBezTo>
                  <a:cubicBezTo>
                    <a:pt x="2944" y="0"/>
                    <a:pt x="2944" y="0"/>
                    <a:pt x="2944" y="0"/>
                  </a:cubicBezTo>
                  <a:cubicBezTo>
                    <a:pt x="2998" y="0"/>
                    <a:pt x="3054" y="27"/>
                    <a:pt x="3054" y="82"/>
                  </a:cubicBezTo>
                  <a:cubicBezTo>
                    <a:pt x="3054" y="2007"/>
                    <a:pt x="3054" y="2007"/>
                    <a:pt x="3054" y="2007"/>
                  </a:cubicBezTo>
                  <a:cubicBezTo>
                    <a:pt x="3054" y="2063"/>
                    <a:pt x="2998" y="2117"/>
                    <a:pt x="2944" y="2117"/>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17" name="Freeform 24">
              <a:extLst>
                <a:ext uri="{FF2B5EF4-FFF2-40B4-BE49-F238E27FC236}">
                  <a16:creationId xmlns:a16="http://schemas.microsoft.com/office/drawing/2014/main" id="{73A239D5-4F22-4DD1-A46C-6EF1C78BB03D}"/>
                </a:ext>
              </a:extLst>
            </p:cNvPr>
            <p:cNvSpPr>
              <a:spLocks noChangeArrowheads="1"/>
            </p:cNvSpPr>
            <p:nvPr/>
          </p:nvSpPr>
          <p:spPr bwMode="auto">
            <a:xfrm>
              <a:off x="7777163" y="5026025"/>
              <a:ext cx="941387" cy="614363"/>
            </a:xfrm>
            <a:custGeom>
              <a:avLst/>
              <a:gdLst>
                <a:gd name="T0" fmla="*/ 0 w 2615"/>
                <a:gd name="T1" fmla="*/ 1705 h 1706"/>
                <a:gd name="T2" fmla="*/ 0 w 2615"/>
                <a:gd name="T3" fmla="*/ 0 h 1706"/>
                <a:gd name="T4" fmla="*/ 2614 w 2615"/>
                <a:gd name="T5" fmla="*/ 0 h 1706"/>
                <a:gd name="T6" fmla="*/ 2614 w 2615"/>
                <a:gd name="T7" fmla="*/ 1705 h 1706"/>
                <a:gd name="T8" fmla="*/ 0 w 2615"/>
                <a:gd name="T9" fmla="*/ 1705 h 1706"/>
              </a:gdLst>
              <a:ahLst/>
              <a:cxnLst>
                <a:cxn ang="0">
                  <a:pos x="T0" y="T1"/>
                </a:cxn>
                <a:cxn ang="0">
                  <a:pos x="T2" y="T3"/>
                </a:cxn>
                <a:cxn ang="0">
                  <a:pos x="T4" y="T5"/>
                </a:cxn>
                <a:cxn ang="0">
                  <a:pos x="T6" y="T7"/>
                </a:cxn>
                <a:cxn ang="0">
                  <a:pos x="T8" y="T9"/>
                </a:cxn>
              </a:cxnLst>
              <a:rect l="0" t="0" r="r" b="b"/>
              <a:pathLst>
                <a:path w="2615" h="1706">
                  <a:moveTo>
                    <a:pt x="0" y="1705"/>
                  </a:moveTo>
                  <a:lnTo>
                    <a:pt x="0" y="0"/>
                  </a:lnTo>
                  <a:lnTo>
                    <a:pt x="2614" y="0"/>
                  </a:lnTo>
                  <a:lnTo>
                    <a:pt x="2614" y="1705"/>
                  </a:lnTo>
                  <a:lnTo>
                    <a:pt x="0" y="1705"/>
                  </a:lnTo>
                </a:path>
              </a:pathLst>
            </a:custGeom>
            <a:noFill/>
            <a:ln w="15875" cap="flat">
              <a:solidFill>
                <a:schemeClr val="bg1"/>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18" name="Freeform 25">
              <a:extLst>
                <a:ext uri="{FF2B5EF4-FFF2-40B4-BE49-F238E27FC236}">
                  <a16:creationId xmlns:a16="http://schemas.microsoft.com/office/drawing/2014/main" id="{A65FC092-0182-45D8-9F9E-4E57A9C154FB}"/>
                </a:ext>
              </a:extLst>
            </p:cNvPr>
            <p:cNvSpPr>
              <a:spLocks noChangeArrowheads="1"/>
            </p:cNvSpPr>
            <p:nvPr/>
          </p:nvSpPr>
          <p:spPr bwMode="auto">
            <a:xfrm>
              <a:off x="8113713" y="5718175"/>
              <a:ext cx="277812" cy="198438"/>
            </a:xfrm>
            <a:custGeom>
              <a:avLst/>
              <a:gdLst>
                <a:gd name="T0" fmla="*/ 0 w 771"/>
                <a:gd name="T1" fmla="*/ 550 h 551"/>
                <a:gd name="T2" fmla="*/ 83 w 771"/>
                <a:gd name="T3" fmla="*/ 0 h 551"/>
                <a:gd name="T4" fmla="*/ 660 w 771"/>
                <a:gd name="T5" fmla="*/ 0 h 551"/>
                <a:gd name="T6" fmla="*/ 770 w 771"/>
                <a:gd name="T7" fmla="*/ 550 h 551"/>
              </a:gdLst>
              <a:ahLst/>
              <a:cxnLst>
                <a:cxn ang="0">
                  <a:pos x="T0" y="T1"/>
                </a:cxn>
                <a:cxn ang="0">
                  <a:pos x="T2" y="T3"/>
                </a:cxn>
                <a:cxn ang="0">
                  <a:pos x="T4" y="T5"/>
                </a:cxn>
                <a:cxn ang="0">
                  <a:pos x="T6" y="T7"/>
                </a:cxn>
              </a:cxnLst>
              <a:rect l="0" t="0" r="r" b="b"/>
              <a:pathLst>
                <a:path w="771" h="551">
                  <a:moveTo>
                    <a:pt x="0" y="550"/>
                  </a:moveTo>
                  <a:lnTo>
                    <a:pt x="83" y="0"/>
                  </a:lnTo>
                  <a:lnTo>
                    <a:pt x="660" y="0"/>
                  </a:lnTo>
                  <a:lnTo>
                    <a:pt x="770" y="550"/>
                  </a:ln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19" name="Freeform 26">
              <a:extLst>
                <a:ext uri="{FF2B5EF4-FFF2-40B4-BE49-F238E27FC236}">
                  <a16:creationId xmlns:a16="http://schemas.microsoft.com/office/drawing/2014/main" id="{AB36318B-179D-4EC4-92AB-766BD30EDCF9}"/>
                </a:ext>
              </a:extLst>
            </p:cNvPr>
            <p:cNvSpPr>
              <a:spLocks noChangeArrowheads="1"/>
            </p:cNvSpPr>
            <p:nvPr/>
          </p:nvSpPr>
          <p:spPr bwMode="auto">
            <a:xfrm>
              <a:off x="8886825" y="5213350"/>
              <a:ext cx="465138" cy="763588"/>
            </a:xfrm>
            <a:custGeom>
              <a:avLst/>
              <a:gdLst>
                <a:gd name="T0" fmla="*/ 110 w 1294"/>
                <a:gd name="T1" fmla="*/ 2119 h 2120"/>
                <a:gd name="T2" fmla="*/ 110 w 1294"/>
                <a:gd name="T3" fmla="*/ 2119 h 2120"/>
                <a:gd name="T4" fmla="*/ 1183 w 1294"/>
                <a:gd name="T5" fmla="*/ 2119 h 2120"/>
                <a:gd name="T6" fmla="*/ 1293 w 1294"/>
                <a:gd name="T7" fmla="*/ 2009 h 2120"/>
                <a:gd name="T8" fmla="*/ 1293 w 1294"/>
                <a:gd name="T9" fmla="*/ 110 h 2120"/>
                <a:gd name="T10" fmla="*/ 1183 w 1294"/>
                <a:gd name="T11" fmla="*/ 0 h 2120"/>
                <a:gd name="T12" fmla="*/ 110 w 1294"/>
                <a:gd name="T13" fmla="*/ 0 h 2120"/>
                <a:gd name="T14" fmla="*/ 0 w 1294"/>
                <a:gd name="T15" fmla="*/ 110 h 2120"/>
                <a:gd name="T16" fmla="*/ 0 w 1294"/>
                <a:gd name="T17" fmla="*/ 2009 h 2120"/>
                <a:gd name="T18" fmla="*/ 110 w 1294"/>
                <a:gd name="T19" fmla="*/ 2119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4" h="2120">
                  <a:moveTo>
                    <a:pt x="110" y="2119"/>
                  </a:moveTo>
                  <a:lnTo>
                    <a:pt x="110" y="2119"/>
                  </a:lnTo>
                  <a:cubicBezTo>
                    <a:pt x="1183" y="2119"/>
                    <a:pt x="1183" y="2119"/>
                    <a:pt x="1183" y="2119"/>
                  </a:cubicBezTo>
                  <a:cubicBezTo>
                    <a:pt x="1237" y="2119"/>
                    <a:pt x="1293" y="2063"/>
                    <a:pt x="1293" y="2009"/>
                  </a:cubicBezTo>
                  <a:cubicBezTo>
                    <a:pt x="1293" y="110"/>
                    <a:pt x="1293" y="110"/>
                    <a:pt x="1293" y="110"/>
                  </a:cubicBezTo>
                  <a:cubicBezTo>
                    <a:pt x="1293" y="56"/>
                    <a:pt x="1237" y="0"/>
                    <a:pt x="1183" y="0"/>
                  </a:cubicBezTo>
                  <a:cubicBezTo>
                    <a:pt x="110" y="0"/>
                    <a:pt x="110" y="0"/>
                    <a:pt x="110" y="0"/>
                  </a:cubicBezTo>
                  <a:cubicBezTo>
                    <a:pt x="54" y="0"/>
                    <a:pt x="0" y="56"/>
                    <a:pt x="0" y="110"/>
                  </a:cubicBezTo>
                  <a:cubicBezTo>
                    <a:pt x="0" y="2009"/>
                    <a:pt x="0" y="2009"/>
                    <a:pt x="0" y="2009"/>
                  </a:cubicBezTo>
                  <a:cubicBezTo>
                    <a:pt x="0" y="2063"/>
                    <a:pt x="54" y="2119"/>
                    <a:pt x="110" y="2119"/>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20" name="Freeform 27">
              <a:extLst>
                <a:ext uri="{FF2B5EF4-FFF2-40B4-BE49-F238E27FC236}">
                  <a16:creationId xmlns:a16="http://schemas.microsoft.com/office/drawing/2014/main" id="{C92451EC-5E17-45E3-8B53-9E4CC19556E1}"/>
                </a:ext>
              </a:extLst>
            </p:cNvPr>
            <p:cNvSpPr>
              <a:spLocks noChangeArrowheads="1"/>
            </p:cNvSpPr>
            <p:nvPr/>
          </p:nvSpPr>
          <p:spPr bwMode="auto">
            <a:xfrm>
              <a:off x="8975725" y="5303838"/>
              <a:ext cx="287338" cy="39687"/>
            </a:xfrm>
            <a:custGeom>
              <a:avLst/>
              <a:gdLst>
                <a:gd name="T0" fmla="*/ 743 w 799"/>
                <a:gd name="T1" fmla="*/ 110 h 111"/>
                <a:gd name="T2" fmla="*/ 743 w 799"/>
                <a:gd name="T3" fmla="*/ 110 h 111"/>
                <a:gd name="T4" fmla="*/ 56 w 799"/>
                <a:gd name="T5" fmla="*/ 110 h 111"/>
                <a:gd name="T6" fmla="*/ 0 w 799"/>
                <a:gd name="T7" fmla="*/ 54 h 111"/>
                <a:gd name="T8" fmla="*/ 0 w 799"/>
                <a:gd name="T9" fmla="*/ 54 h 111"/>
                <a:gd name="T10" fmla="*/ 56 w 799"/>
                <a:gd name="T11" fmla="*/ 0 h 111"/>
                <a:gd name="T12" fmla="*/ 743 w 799"/>
                <a:gd name="T13" fmla="*/ 0 h 111"/>
                <a:gd name="T14" fmla="*/ 798 w 799"/>
                <a:gd name="T15" fmla="*/ 54 h 111"/>
                <a:gd name="T16" fmla="*/ 798 w 799"/>
                <a:gd name="T17" fmla="*/ 54 h 111"/>
                <a:gd name="T18" fmla="*/ 743 w 799"/>
                <a:gd name="T1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9" h="111">
                  <a:moveTo>
                    <a:pt x="743" y="110"/>
                  </a:moveTo>
                  <a:lnTo>
                    <a:pt x="743" y="110"/>
                  </a:lnTo>
                  <a:cubicBezTo>
                    <a:pt x="56" y="110"/>
                    <a:pt x="56" y="110"/>
                    <a:pt x="56" y="110"/>
                  </a:cubicBezTo>
                  <a:cubicBezTo>
                    <a:pt x="27" y="110"/>
                    <a:pt x="0" y="81"/>
                    <a:pt x="0" y="54"/>
                  </a:cubicBezTo>
                  <a:lnTo>
                    <a:pt x="0" y="54"/>
                  </a:lnTo>
                  <a:cubicBezTo>
                    <a:pt x="0" y="27"/>
                    <a:pt x="27" y="0"/>
                    <a:pt x="56" y="0"/>
                  </a:cubicBezTo>
                  <a:cubicBezTo>
                    <a:pt x="743" y="0"/>
                    <a:pt x="743" y="0"/>
                    <a:pt x="743" y="0"/>
                  </a:cubicBezTo>
                  <a:cubicBezTo>
                    <a:pt x="770" y="0"/>
                    <a:pt x="798" y="27"/>
                    <a:pt x="798" y="54"/>
                  </a:cubicBezTo>
                  <a:lnTo>
                    <a:pt x="798" y="54"/>
                  </a:lnTo>
                  <a:cubicBezTo>
                    <a:pt x="798" y="81"/>
                    <a:pt x="770" y="110"/>
                    <a:pt x="743" y="110"/>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21" name="Freeform 29">
              <a:extLst>
                <a:ext uri="{FF2B5EF4-FFF2-40B4-BE49-F238E27FC236}">
                  <a16:creationId xmlns:a16="http://schemas.microsoft.com/office/drawing/2014/main" id="{0B665948-7F2E-41B8-BDC0-FF7ED4A08537}"/>
                </a:ext>
              </a:extLst>
            </p:cNvPr>
            <p:cNvSpPr>
              <a:spLocks noChangeArrowheads="1"/>
            </p:cNvSpPr>
            <p:nvPr/>
          </p:nvSpPr>
          <p:spPr bwMode="auto">
            <a:xfrm>
              <a:off x="7994650" y="5916613"/>
              <a:ext cx="515938" cy="60325"/>
            </a:xfrm>
            <a:custGeom>
              <a:avLst/>
              <a:gdLst>
                <a:gd name="T0" fmla="*/ 1348 w 1431"/>
                <a:gd name="T1" fmla="*/ 166 h 167"/>
                <a:gd name="T2" fmla="*/ 1348 w 1431"/>
                <a:gd name="T3" fmla="*/ 166 h 167"/>
                <a:gd name="T4" fmla="*/ 83 w 1431"/>
                <a:gd name="T5" fmla="*/ 166 h 167"/>
                <a:gd name="T6" fmla="*/ 0 w 1431"/>
                <a:gd name="T7" fmla="*/ 83 h 167"/>
                <a:gd name="T8" fmla="*/ 83 w 1431"/>
                <a:gd name="T9" fmla="*/ 0 h 167"/>
                <a:gd name="T10" fmla="*/ 1348 w 1431"/>
                <a:gd name="T11" fmla="*/ 0 h 167"/>
                <a:gd name="T12" fmla="*/ 1430 w 1431"/>
                <a:gd name="T13" fmla="*/ 110 h 167"/>
                <a:gd name="T14" fmla="*/ 1348 w 1431"/>
                <a:gd name="T15" fmla="*/ 166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1" h="167">
                  <a:moveTo>
                    <a:pt x="1348" y="166"/>
                  </a:moveTo>
                  <a:lnTo>
                    <a:pt x="1348" y="166"/>
                  </a:lnTo>
                  <a:cubicBezTo>
                    <a:pt x="358" y="166"/>
                    <a:pt x="83" y="166"/>
                    <a:pt x="83" y="166"/>
                  </a:cubicBezTo>
                  <a:cubicBezTo>
                    <a:pt x="55" y="166"/>
                    <a:pt x="0" y="166"/>
                    <a:pt x="0" y="83"/>
                  </a:cubicBezTo>
                  <a:cubicBezTo>
                    <a:pt x="0" y="0"/>
                    <a:pt x="55" y="0"/>
                    <a:pt x="83" y="0"/>
                  </a:cubicBezTo>
                  <a:cubicBezTo>
                    <a:pt x="1073" y="0"/>
                    <a:pt x="1348" y="0"/>
                    <a:pt x="1348" y="0"/>
                  </a:cubicBezTo>
                  <a:cubicBezTo>
                    <a:pt x="1376" y="0"/>
                    <a:pt x="1430" y="28"/>
                    <a:pt x="1430" y="110"/>
                  </a:cubicBezTo>
                  <a:cubicBezTo>
                    <a:pt x="1430" y="166"/>
                    <a:pt x="1376" y="166"/>
                    <a:pt x="1348" y="166"/>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22" name="Oval 521">
              <a:extLst>
                <a:ext uri="{FF2B5EF4-FFF2-40B4-BE49-F238E27FC236}">
                  <a16:creationId xmlns:a16="http://schemas.microsoft.com/office/drawing/2014/main" id="{06A85640-A50D-4FA7-8A4F-C3FD5691A25B}"/>
                </a:ext>
              </a:extLst>
            </p:cNvPr>
            <p:cNvSpPr/>
            <p:nvPr/>
          </p:nvSpPr>
          <p:spPr bwMode="auto">
            <a:xfrm>
              <a:off x="9088437" y="5837237"/>
              <a:ext cx="60326" cy="60326"/>
            </a:xfrm>
            <a:prstGeom prst="ellipse">
              <a:avLst/>
            </a:prstGeom>
            <a:no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pPr>
              <a:endParaRPr lang="en-US" dirty="0">
                <a:solidFill>
                  <a:prstClr val="black"/>
                </a:solidFill>
                <a:latin typeface="Arial" charset="0"/>
                <a:ea typeface="SimSun" charset="0"/>
                <a:cs typeface="SimSun" charset="0"/>
              </a:endParaRPr>
            </a:p>
          </p:txBody>
        </p:sp>
      </p:grpSp>
      <p:grpSp>
        <p:nvGrpSpPr>
          <p:cNvPr id="523" name="Group 522">
            <a:extLst>
              <a:ext uri="{FF2B5EF4-FFF2-40B4-BE49-F238E27FC236}">
                <a16:creationId xmlns:a16="http://schemas.microsoft.com/office/drawing/2014/main" id="{7C731F58-5770-47AD-8C76-D9D4E988F6C4}"/>
              </a:ext>
            </a:extLst>
          </p:cNvPr>
          <p:cNvGrpSpPr/>
          <p:nvPr/>
        </p:nvGrpSpPr>
        <p:grpSpPr>
          <a:xfrm>
            <a:off x="1488264" y="3970249"/>
            <a:ext cx="748430" cy="513502"/>
            <a:chOff x="2137289" y="2658063"/>
            <a:chExt cx="3423533" cy="2348911"/>
          </a:xfrm>
        </p:grpSpPr>
        <p:sp>
          <p:nvSpPr>
            <p:cNvPr id="524" name="Freeform 11">
              <a:extLst>
                <a:ext uri="{FF2B5EF4-FFF2-40B4-BE49-F238E27FC236}">
                  <a16:creationId xmlns:a16="http://schemas.microsoft.com/office/drawing/2014/main" id="{A8B9A3CC-0E17-4CE8-821A-87514AD26993}"/>
                </a:ext>
              </a:extLst>
            </p:cNvPr>
            <p:cNvSpPr>
              <a:spLocks noChangeArrowheads="1"/>
            </p:cNvSpPr>
            <p:nvPr/>
          </p:nvSpPr>
          <p:spPr bwMode="auto">
            <a:xfrm>
              <a:off x="3694577" y="2658063"/>
              <a:ext cx="1336673" cy="850020"/>
            </a:xfrm>
            <a:custGeom>
              <a:avLst/>
              <a:gdLst>
                <a:gd name="T0" fmla="*/ 0 w 1817"/>
                <a:gd name="T1" fmla="*/ 907 h 1157"/>
                <a:gd name="T2" fmla="*/ 0 w 1817"/>
                <a:gd name="T3" fmla="*/ 907 h 1157"/>
                <a:gd name="T4" fmla="*/ 0 w 1817"/>
                <a:gd name="T5" fmla="*/ 110 h 1157"/>
                <a:gd name="T6" fmla="*/ 138 w 1817"/>
                <a:gd name="T7" fmla="*/ 0 h 1157"/>
                <a:gd name="T8" fmla="*/ 1706 w 1817"/>
                <a:gd name="T9" fmla="*/ 0 h 1157"/>
                <a:gd name="T10" fmla="*/ 1816 w 1817"/>
                <a:gd name="T11" fmla="*/ 110 h 1157"/>
                <a:gd name="T12" fmla="*/ 1816 w 1817"/>
                <a:gd name="T13" fmla="*/ 1156 h 1157"/>
              </a:gdLst>
              <a:ahLst/>
              <a:cxnLst>
                <a:cxn ang="0">
                  <a:pos x="T0" y="T1"/>
                </a:cxn>
                <a:cxn ang="0">
                  <a:pos x="T2" y="T3"/>
                </a:cxn>
                <a:cxn ang="0">
                  <a:pos x="T4" y="T5"/>
                </a:cxn>
                <a:cxn ang="0">
                  <a:pos x="T6" y="T7"/>
                </a:cxn>
                <a:cxn ang="0">
                  <a:pos x="T8" y="T9"/>
                </a:cxn>
                <a:cxn ang="0">
                  <a:pos x="T10" y="T11"/>
                </a:cxn>
                <a:cxn ang="0">
                  <a:pos x="T12" y="T13"/>
                </a:cxn>
              </a:cxnLst>
              <a:rect l="0" t="0" r="r" b="b"/>
              <a:pathLst>
                <a:path w="1817" h="1157">
                  <a:moveTo>
                    <a:pt x="0" y="907"/>
                  </a:moveTo>
                  <a:lnTo>
                    <a:pt x="0" y="907"/>
                  </a:lnTo>
                  <a:cubicBezTo>
                    <a:pt x="0" y="110"/>
                    <a:pt x="0" y="110"/>
                    <a:pt x="0" y="110"/>
                  </a:cubicBezTo>
                  <a:cubicBezTo>
                    <a:pt x="0" y="55"/>
                    <a:pt x="55" y="0"/>
                    <a:pt x="138" y="0"/>
                  </a:cubicBezTo>
                  <a:cubicBezTo>
                    <a:pt x="1706" y="0"/>
                    <a:pt x="1706" y="0"/>
                    <a:pt x="1706" y="0"/>
                  </a:cubicBezTo>
                  <a:cubicBezTo>
                    <a:pt x="1760" y="0"/>
                    <a:pt x="1816" y="55"/>
                    <a:pt x="1816" y="110"/>
                  </a:cubicBezTo>
                  <a:cubicBezTo>
                    <a:pt x="1816" y="1156"/>
                    <a:pt x="1816" y="1156"/>
                    <a:pt x="1816" y="1156"/>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25" name="Line 12">
              <a:extLst>
                <a:ext uri="{FF2B5EF4-FFF2-40B4-BE49-F238E27FC236}">
                  <a16:creationId xmlns:a16="http://schemas.microsoft.com/office/drawing/2014/main" id="{02E4D6EF-EEB9-4611-A217-594AA9B1FD97}"/>
                </a:ext>
              </a:extLst>
            </p:cNvPr>
            <p:cNvSpPr>
              <a:spLocks noChangeShapeType="1"/>
            </p:cNvSpPr>
            <p:nvPr/>
          </p:nvSpPr>
          <p:spPr bwMode="auto">
            <a:xfrm flipH="1">
              <a:off x="4398601" y="4377570"/>
              <a:ext cx="392567" cy="3245"/>
            </a:xfrm>
            <a:prstGeom prst="line">
              <a:avLst/>
            </a:prstGeom>
            <a:noFill/>
            <a:ln w="15875"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26" name="Freeform 13">
              <a:extLst>
                <a:ext uri="{FF2B5EF4-FFF2-40B4-BE49-F238E27FC236}">
                  <a16:creationId xmlns:a16="http://schemas.microsoft.com/office/drawing/2014/main" id="{326986F5-CA99-4201-8980-E98558FFCA21}"/>
                </a:ext>
              </a:extLst>
            </p:cNvPr>
            <p:cNvSpPr>
              <a:spLocks noChangeArrowheads="1"/>
            </p:cNvSpPr>
            <p:nvPr/>
          </p:nvSpPr>
          <p:spPr bwMode="auto">
            <a:xfrm>
              <a:off x="3817863" y="2817037"/>
              <a:ext cx="1073879" cy="687803"/>
            </a:xfrm>
            <a:custGeom>
              <a:avLst/>
              <a:gdLst>
                <a:gd name="T0" fmla="*/ 0 w 1459"/>
                <a:gd name="T1" fmla="*/ 743 h 937"/>
                <a:gd name="T2" fmla="*/ 0 w 1459"/>
                <a:gd name="T3" fmla="*/ 0 h 937"/>
                <a:gd name="T4" fmla="*/ 1458 w 1459"/>
                <a:gd name="T5" fmla="*/ 0 h 937"/>
                <a:gd name="T6" fmla="*/ 1458 w 1459"/>
                <a:gd name="T7" fmla="*/ 936 h 937"/>
              </a:gdLst>
              <a:ahLst/>
              <a:cxnLst>
                <a:cxn ang="0">
                  <a:pos x="T0" y="T1"/>
                </a:cxn>
                <a:cxn ang="0">
                  <a:pos x="T2" y="T3"/>
                </a:cxn>
                <a:cxn ang="0">
                  <a:pos x="T4" y="T5"/>
                </a:cxn>
                <a:cxn ang="0">
                  <a:pos x="T6" y="T7"/>
                </a:cxn>
              </a:cxnLst>
              <a:rect l="0" t="0" r="r" b="b"/>
              <a:pathLst>
                <a:path w="1459" h="937">
                  <a:moveTo>
                    <a:pt x="0" y="743"/>
                  </a:moveTo>
                  <a:lnTo>
                    <a:pt x="0" y="0"/>
                  </a:lnTo>
                  <a:lnTo>
                    <a:pt x="1458" y="0"/>
                  </a:lnTo>
                  <a:lnTo>
                    <a:pt x="1458" y="936"/>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27" name="Line 14">
              <a:extLst>
                <a:ext uri="{FF2B5EF4-FFF2-40B4-BE49-F238E27FC236}">
                  <a16:creationId xmlns:a16="http://schemas.microsoft.com/office/drawing/2014/main" id="{6727BFD8-A87C-463F-B9F5-88C3CFD37D84}"/>
                </a:ext>
              </a:extLst>
            </p:cNvPr>
            <p:cNvSpPr>
              <a:spLocks noChangeShapeType="1"/>
            </p:cNvSpPr>
            <p:nvPr/>
          </p:nvSpPr>
          <p:spPr bwMode="auto">
            <a:xfrm flipH="1">
              <a:off x="4398601" y="4092067"/>
              <a:ext cx="392567" cy="3245"/>
            </a:xfrm>
            <a:prstGeom prst="line">
              <a:avLst/>
            </a:prstGeom>
            <a:noFill/>
            <a:ln w="15875"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28" name="Freeform 15">
              <a:extLst>
                <a:ext uri="{FF2B5EF4-FFF2-40B4-BE49-F238E27FC236}">
                  <a16:creationId xmlns:a16="http://schemas.microsoft.com/office/drawing/2014/main" id="{AAFC6FEE-D4F0-4548-849F-5CEC7552C5EB}"/>
                </a:ext>
              </a:extLst>
            </p:cNvPr>
            <p:cNvSpPr>
              <a:spLocks noChangeArrowheads="1"/>
            </p:cNvSpPr>
            <p:nvPr/>
          </p:nvSpPr>
          <p:spPr bwMode="auto">
            <a:xfrm>
              <a:off x="2380614" y="3345866"/>
              <a:ext cx="2005009" cy="1437249"/>
            </a:xfrm>
            <a:custGeom>
              <a:avLst/>
              <a:gdLst>
                <a:gd name="T0" fmla="*/ 2724 w 2725"/>
                <a:gd name="T1" fmla="*/ 1044 h 1953"/>
                <a:gd name="T2" fmla="*/ 2724 w 2725"/>
                <a:gd name="T3" fmla="*/ 1044 h 1953"/>
                <a:gd name="T4" fmla="*/ 2724 w 2725"/>
                <a:gd name="T5" fmla="*/ 1952 h 1953"/>
                <a:gd name="T6" fmla="*/ 0 w 2725"/>
                <a:gd name="T7" fmla="*/ 1952 h 1953"/>
                <a:gd name="T8" fmla="*/ 0 w 2725"/>
                <a:gd name="T9" fmla="*/ 137 h 1953"/>
                <a:gd name="T10" fmla="*/ 138 w 2725"/>
                <a:gd name="T11" fmla="*/ 0 h 1953"/>
                <a:gd name="T12" fmla="*/ 2586 w 2725"/>
                <a:gd name="T13" fmla="*/ 0 h 1953"/>
                <a:gd name="T14" fmla="*/ 2724 w 2725"/>
                <a:gd name="T15" fmla="*/ 137 h 1953"/>
                <a:gd name="T16" fmla="*/ 2724 w 2725"/>
                <a:gd name="T17" fmla="*/ 1044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5" h="1953">
                  <a:moveTo>
                    <a:pt x="2724" y="1044"/>
                  </a:moveTo>
                  <a:lnTo>
                    <a:pt x="2724" y="1044"/>
                  </a:lnTo>
                  <a:cubicBezTo>
                    <a:pt x="2724" y="1952"/>
                    <a:pt x="2724" y="1952"/>
                    <a:pt x="2724" y="1952"/>
                  </a:cubicBezTo>
                  <a:cubicBezTo>
                    <a:pt x="0" y="1952"/>
                    <a:pt x="0" y="1952"/>
                    <a:pt x="0" y="1952"/>
                  </a:cubicBezTo>
                  <a:cubicBezTo>
                    <a:pt x="0" y="137"/>
                    <a:pt x="0" y="137"/>
                    <a:pt x="0" y="137"/>
                  </a:cubicBezTo>
                  <a:cubicBezTo>
                    <a:pt x="0" y="54"/>
                    <a:pt x="56" y="0"/>
                    <a:pt x="138" y="0"/>
                  </a:cubicBezTo>
                  <a:cubicBezTo>
                    <a:pt x="2586" y="0"/>
                    <a:pt x="2586" y="0"/>
                    <a:pt x="2586" y="0"/>
                  </a:cubicBezTo>
                  <a:cubicBezTo>
                    <a:pt x="2668" y="0"/>
                    <a:pt x="2724" y="54"/>
                    <a:pt x="2724" y="137"/>
                  </a:cubicBezTo>
                  <a:cubicBezTo>
                    <a:pt x="2724" y="1044"/>
                    <a:pt x="2724" y="1044"/>
                    <a:pt x="2724" y="1044"/>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29" name="Freeform 16">
              <a:extLst>
                <a:ext uri="{FF2B5EF4-FFF2-40B4-BE49-F238E27FC236}">
                  <a16:creationId xmlns:a16="http://schemas.microsoft.com/office/drawing/2014/main" id="{7BE1B40F-235D-45B7-80DC-1FC5F47C732D}"/>
                </a:ext>
              </a:extLst>
            </p:cNvPr>
            <p:cNvSpPr>
              <a:spLocks noChangeArrowheads="1"/>
            </p:cNvSpPr>
            <p:nvPr/>
          </p:nvSpPr>
          <p:spPr bwMode="auto">
            <a:xfrm>
              <a:off x="2523366" y="3485374"/>
              <a:ext cx="1719506" cy="1154989"/>
            </a:xfrm>
            <a:custGeom>
              <a:avLst/>
              <a:gdLst>
                <a:gd name="T0" fmla="*/ 0 w 2339"/>
                <a:gd name="T1" fmla="*/ 1569 h 1570"/>
                <a:gd name="T2" fmla="*/ 0 w 2339"/>
                <a:gd name="T3" fmla="*/ 0 h 1570"/>
                <a:gd name="T4" fmla="*/ 2338 w 2339"/>
                <a:gd name="T5" fmla="*/ 0 h 1570"/>
                <a:gd name="T6" fmla="*/ 2338 w 2339"/>
                <a:gd name="T7" fmla="*/ 1569 h 1570"/>
                <a:gd name="T8" fmla="*/ 0 w 2339"/>
                <a:gd name="T9" fmla="*/ 1569 h 1570"/>
              </a:gdLst>
              <a:ahLst/>
              <a:cxnLst>
                <a:cxn ang="0">
                  <a:pos x="T0" y="T1"/>
                </a:cxn>
                <a:cxn ang="0">
                  <a:pos x="T2" y="T3"/>
                </a:cxn>
                <a:cxn ang="0">
                  <a:pos x="T4" y="T5"/>
                </a:cxn>
                <a:cxn ang="0">
                  <a:pos x="T6" y="T7"/>
                </a:cxn>
                <a:cxn ang="0">
                  <a:pos x="T8" y="T9"/>
                </a:cxn>
              </a:cxnLst>
              <a:rect l="0" t="0" r="r" b="b"/>
              <a:pathLst>
                <a:path w="2339" h="1570">
                  <a:moveTo>
                    <a:pt x="0" y="1569"/>
                  </a:moveTo>
                  <a:lnTo>
                    <a:pt x="0" y="0"/>
                  </a:lnTo>
                  <a:lnTo>
                    <a:pt x="2338" y="0"/>
                  </a:lnTo>
                  <a:lnTo>
                    <a:pt x="2338" y="1569"/>
                  </a:lnTo>
                  <a:lnTo>
                    <a:pt x="0" y="1569"/>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30" name="Freeform 17">
              <a:extLst>
                <a:ext uri="{FF2B5EF4-FFF2-40B4-BE49-F238E27FC236}">
                  <a16:creationId xmlns:a16="http://schemas.microsoft.com/office/drawing/2014/main" id="{909FF9D2-C439-44F5-9544-EE070E56B281}"/>
                </a:ext>
              </a:extLst>
            </p:cNvPr>
            <p:cNvSpPr>
              <a:spLocks noChangeArrowheads="1"/>
            </p:cNvSpPr>
            <p:nvPr/>
          </p:nvSpPr>
          <p:spPr bwMode="auto">
            <a:xfrm>
              <a:off x="2137289" y="4783115"/>
              <a:ext cx="2511128" cy="223859"/>
            </a:xfrm>
            <a:custGeom>
              <a:avLst/>
              <a:gdLst>
                <a:gd name="T0" fmla="*/ 3301 w 3412"/>
                <a:gd name="T1" fmla="*/ 0 h 303"/>
                <a:gd name="T2" fmla="*/ 3301 w 3412"/>
                <a:gd name="T3" fmla="*/ 0 h 303"/>
                <a:gd name="T4" fmla="*/ 2118 w 3412"/>
                <a:gd name="T5" fmla="*/ 0 h 303"/>
                <a:gd name="T6" fmla="*/ 2008 w 3412"/>
                <a:gd name="T7" fmla="*/ 55 h 303"/>
                <a:gd name="T8" fmla="*/ 1431 w 3412"/>
                <a:gd name="T9" fmla="*/ 55 h 303"/>
                <a:gd name="T10" fmla="*/ 1320 w 3412"/>
                <a:gd name="T11" fmla="*/ 0 h 303"/>
                <a:gd name="T12" fmla="*/ 138 w 3412"/>
                <a:gd name="T13" fmla="*/ 0 h 303"/>
                <a:gd name="T14" fmla="*/ 0 w 3412"/>
                <a:gd name="T15" fmla="*/ 110 h 303"/>
                <a:gd name="T16" fmla="*/ 0 w 3412"/>
                <a:gd name="T17" fmla="*/ 192 h 303"/>
                <a:gd name="T18" fmla="*/ 138 w 3412"/>
                <a:gd name="T19" fmla="*/ 302 h 303"/>
                <a:gd name="T20" fmla="*/ 3301 w 3412"/>
                <a:gd name="T21" fmla="*/ 302 h 303"/>
                <a:gd name="T22" fmla="*/ 3411 w 3412"/>
                <a:gd name="T23" fmla="*/ 192 h 303"/>
                <a:gd name="T24" fmla="*/ 3411 w 3412"/>
                <a:gd name="T25" fmla="*/ 110 h 303"/>
                <a:gd name="T26" fmla="*/ 3301 w 3412"/>
                <a:gd name="T2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2" h="303">
                  <a:moveTo>
                    <a:pt x="3301" y="0"/>
                  </a:moveTo>
                  <a:lnTo>
                    <a:pt x="3301" y="0"/>
                  </a:lnTo>
                  <a:cubicBezTo>
                    <a:pt x="2118" y="0"/>
                    <a:pt x="2118" y="0"/>
                    <a:pt x="2118" y="0"/>
                  </a:cubicBezTo>
                  <a:cubicBezTo>
                    <a:pt x="2118" y="0"/>
                    <a:pt x="2091" y="55"/>
                    <a:pt x="2008" y="55"/>
                  </a:cubicBezTo>
                  <a:cubicBezTo>
                    <a:pt x="1431" y="55"/>
                    <a:pt x="1431" y="55"/>
                    <a:pt x="1431" y="55"/>
                  </a:cubicBezTo>
                  <a:cubicBezTo>
                    <a:pt x="1348" y="55"/>
                    <a:pt x="1320" y="0"/>
                    <a:pt x="1320" y="0"/>
                  </a:cubicBezTo>
                  <a:cubicBezTo>
                    <a:pt x="138" y="0"/>
                    <a:pt x="138" y="0"/>
                    <a:pt x="138" y="0"/>
                  </a:cubicBezTo>
                  <a:cubicBezTo>
                    <a:pt x="56" y="0"/>
                    <a:pt x="0" y="55"/>
                    <a:pt x="0" y="110"/>
                  </a:cubicBezTo>
                  <a:cubicBezTo>
                    <a:pt x="0" y="192"/>
                    <a:pt x="0" y="192"/>
                    <a:pt x="0" y="192"/>
                  </a:cubicBezTo>
                  <a:cubicBezTo>
                    <a:pt x="0" y="275"/>
                    <a:pt x="56" y="302"/>
                    <a:pt x="138" y="302"/>
                  </a:cubicBezTo>
                  <a:cubicBezTo>
                    <a:pt x="3301" y="302"/>
                    <a:pt x="3301" y="302"/>
                    <a:pt x="3301" y="302"/>
                  </a:cubicBezTo>
                  <a:cubicBezTo>
                    <a:pt x="3356" y="302"/>
                    <a:pt x="3411" y="275"/>
                    <a:pt x="3411" y="192"/>
                  </a:cubicBezTo>
                  <a:cubicBezTo>
                    <a:pt x="3411" y="110"/>
                    <a:pt x="3411" y="110"/>
                    <a:pt x="3411" y="110"/>
                  </a:cubicBezTo>
                  <a:cubicBezTo>
                    <a:pt x="3411" y="55"/>
                    <a:pt x="3356" y="0"/>
                    <a:pt x="3301" y="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31" name="Freeform 19">
              <a:extLst>
                <a:ext uri="{FF2B5EF4-FFF2-40B4-BE49-F238E27FC236}">
                  <a16:creationId xmlns:a16="http://schemas.microsoft.com/office/drawing/2014/main" id="{E41636DB-87DB-4698-98A1-D85EC4ED43C8}"/>
                </a:ext>
              </a:extLst>
            </p:cNvPr>
            <p:cNvSpPr>
              <a:spLocks noChangeArrowheads="1"/>
            </p:cNvSpPr>
            <p:nvPr/>
          </p:nvSpPr>
          <p:spPr bwMode="auto">
            <a:xfrm>
              <a:off x="4901474" y="3647591"/>
              <a:ext cx="525585" cy="869486"/>
            </a:xfrm>
            <a:custGeom>
              <a:avLst/>
              <a:gdLst>
                <a:gd name="T0" fmla="*/ 715 w 716"/>
                <a:gd name="T1" fmla="*/ 0 h 1184"/>
                <a:gd name="T2" fmla="*/ 715 w 716"/>
                <a:gd name="T3" fmla="*/ 1183 h 1184"/>
                <a:gd name="T4" fmla="*/ 0 w 716"/>
                <a:gd name="T5" fmla="*/ 1183 h 1184"/>
                <a:gd name="T6" fmla="*/ 0 w 716"/>
                <a:gd name="T7" fmla="*/ 0 h 1184"/>
                <a:gd name="T8" fmla="*/ 715 w 716"/>
                <a:gd name="T9" fmla="*/ 0 h 1184"/>
              </a:gdLst>
              <a:ahLst/>
              <a:cxnLst>
                <a:cxn ang="0">
                  <a:pos x="T0" y="T1"/>
                </a:cxn>
                <a:cxn ang="0">
                  <a:pos x="T2" y="T3"/>
                </a:cxn>
                <a:cxn ang="0">
                  <a:pos x="T4" y="T5"/>
                </a:cxn>
                <a:cxn ang="0">
                  <a:pos x="T6" y="T7"/>
                </a:cxn>
                <a:cxn ang="0">
                  <a:pos x="T8" y="T9"/>
                </a:cxn>
              </a:cxnLst>
              <a:rect l="0" t="0" r="r" b="b"/>
              <a:pathLst>
                <a:path w="716" h="1184">
                  <a:moveTo>
                    <a:pt x="715" y="0"/>
                  </a:moveTo>
                  <a:lnTo>
                    <a:pt x="715" y="1183"/>
                  </a:lnTo>
                  <a:lnTo>
                    <a:pt x="0" y="1183"/>
                  </a:lnTo>
                  <a:lnTo>
                    <a:pt x="0" y="0"/>
                  </a:lnTo>
                  <a:lnTo>
                    <a:pt x="715" y="0"/>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32" name="Freeform 33">
              <a:extLst>
                <a:ext uri="{FF2B5EF4-FFF2-40B4-BE49-F238E27FC236}">
                  <a16:creationId xmlns:a16="http://schemas.microsoft.com/office/drawing/2014/main" id="{67128A8D-AE0E-448C-B5BC-622511224E7C}"/>
                </a:ext>
              </a:extLst>
            </p:cNvPr>
            <p:cNvSpPr>
              <a:spLocks noChangeArrowheads="1"/>
            </p:cNvSpPr>
            <p:nvPr/>
          </p:nvSpPr>
          <p:spPr bwMode="auto">
            <a:xfrm>
              <a:off x="4791910" y="3508083"/>
              <a:ext cx="768912" cy="1236099"/>
            </a:xfrm>
            <a:custGeom>
              <a:avLst/>
              <a:gdLst>
                <a:gd name="T0" fmla="*/ 138 w 1046"/>
                <a:gd name="T1" fmla="*/ 0 h 1678"/>
                <a:gd name="T2" fmla="*/ 138 w 1046"/>
                <a:gd name="T3" fmla="*/ 0 h 1678"/>
                <a:gd name="T4" fmla="*/ 0 w 1046"/>
                <a:gd name="T5" fmla="*/ 110 h 1678"/>
                <a:gd name="T6" fmla="*/ 0 w 1046"/>
                <a:gd name="T7" fmla="*/ 1567 h 1678"/>
                <a:gd name="T8" fmla="*/ 138 w 1046"/>
                <a:gd name="T9" fmla="*/ 1677 h 1678"/>
                <a:gd name="T10" fmla="*/ 935 w 1046"/>
                <a:gd name="T11" fmla="*/ 1677 h 1678"/>
                <a:gd name="T12" fmla="*/ 1045 w 1046"/>
                <a:gd name="T13" fmla="*/ 1567 h 1678"/>
                <a:gd name="T14" fmla="*/ 1045 w 1046"/>
                <a:gd name="T15" fmla="*/ 110 h 1678"/>
                <a:gd name="T16" fmla="*/ 935 w 1046"/>
                <a:gd name="T17" fmla="*/ 0 h 1678"/>
                <a:gd name="T18" fmla="*/ 138 w 1046"/>
                <a:gd name="T19"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678">
                  <a:moveTo>
                    <a:pt x="138" y="0"/>
                  </a:moveTo>
                  <a:lnTo>
                    <a:pt x="138" y="0"/>
                  </a:lnTo>
                  <a:cubicBezTo>
                    <a:pt x="55" y="0"/>
                    <a:pt x="0" y="54"/>
                    <a:pt x="0" y="110"/>
                  </a:cubicBezTo>
                  <a:cubicBezTo>
                    <a:pt x="0" y="191"/>
                    <a:pt x="0" y="1567"/>
                    <a:pt x="0" y="1567"/>
                  </a:cubicBezTo>
                  <a:cubicBezTo>
                    <a:pt x="0" y="1650"/>
                    <a:pt x="55" y="1677"/>
                    <a:pt x="138" y="1677"/>
                  </a:cubicBezTo>
                  <a:cubicBezTo>
                    <a:pt x="935" y="1677"/>
                    <a:pt x="935" y="1677"/>
                    <a:pt x="935" y="1677"/>
                  </a:cubicBezTo>
                  <a:cubicBezTo>
                    <a:pt x="990" y="1677"/>
                    <a:pt x="1045" y="1650"/>
                    <a:pt x="1045" y="1567"/>
                  </a:cubicBezTo>
                  <a:cubicBezTo>
                    <a:pt x="1045" y="1484"/>
                    <a:pt x="1045" y="110"/>
                    <a:pt x="1045" y="110"/>
                  </a:cubicBezTo>
                  <a:cubicBezTo>
                    <a:pt x="1045" y="54"/>
                    <a:pt x="990" y="0"/>
                    <a:pt x="935" y="0"/>
                  </a:cubicBezTo>
                  <a:lnTo>
                    <a:pt x="138" y="0"/>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33" name="Oval 532">
              <a:extLst>
                <a:ext uri="{FF2B5EF4-FFF2-40B4-BE49-F238E27FC236}">
                  <a16:creationId xmlns:a16="http://schemas.microsoft.com/office/drawing/2014/main" id="{6E4FC492-4261-467C-90FF-1A77B29DD346}"/>
                </a:ext>
              </a:extLst>
            </p:cNvPr>
            <p:cNvSpPr/>
            <p:nvPr/>
          </p:nvSpPr>
          <p:spPr bwMode="auto">
            <a:xfrm>
              <a:off x="5122090" y="4562497"/>
              <a:ext cx="93435" cy="93435"/>
            </a:xfrm>
            <a:prstGeom prst="ellipse">
              <a:avLst/>
            </a:prstGeom>
            <a:noFill/>
            <a:ln w="15875" cap="rnd"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pPr>
              <a:endParaRPr lang="en-US" dirty="0">
                <a:solidFill>
                  <a:prstClr val="black"/>
                </a:solidFill>
                <a:latin typeface="Arial" charset="0"/>
                <a:ea typeface="SimSun" charset="0"/>
                <a:cs typeface="SimSun" charset="0"/>
              </a:endParaRPr>
            </a:p>
          </p:txBody>
        </p:sp>
      </p:grpSp>
      <p:grpSp>
        <p:nvGrpSpPr>
          <p:cNvPr id="534" name="Group 533">
            <a:extLst>
              <a:ext uri="{FF2B5EF4-FFF2-40B4-BE49-F238E27FC236}">
                <a16:creationId xmlns:a16="http://schemas.microsoft.com/office/drawing/2014/main" id="{4F7F02F8-9BEC-4350-A891-498803CD7B97}"/>
              </a:ext>
            </a:extLst>
          </p:cNvPr>
          <p:cNvGrpSpPr/>
          <p:nvPr/>
        </p:nvGrpSpPr>
        <p:grpSpPr>
          <a:xfrm>
            <a:off x="1990526" y="4743806"/>
            <a:ext cx="276303" cy="664353"/>
            <a:chOff x="3462338" y="6350"/>
            <a:chExt cx="3140075" cy="7550150"/>
          </a:xfrm>
        </p:grpSpPr>
        <p:sp>
          <p:nvSpPr>
            <p:cNvPr id="535" name="Freeform 1">
              <a:extLst>
                <a:ext uri="{FF2B5EF4-FFF2-40B4-BE49-F238E27FC236}">
                  <a16:creationId xmlns:a16="http://schemas.microsoft.com/office/drawing/2014/main" id="{05B5C7F5-B9B9-4DA0-9143-CECE6C2275FE}"/>
                </a:ext>
              </a:extLst>
            </p:cNvPr>
            <p:cNvSpPr>
              <a:spLocks noChangeArrowheads="1"/>
            </p:cNvSpPr>
            <p:nvPr/>
          </p:nvSpPr>
          <p:spPr bwMode="auto">
            <a:xfrm>
              <a:off x="3462338" y="1903413"/>
              <a:ext cx="2876550" cy="3406775"/>
            </a:xfrm>
            <a:custGeom>
              <a:avLst/>
              <a:gdLst>
                <a:gd name="T0" fmla="*/ 7228 w 7990"/>
                <a:gd name="T1" fmla="*/ 9462 h 9463"/>
                <a:gd name="T2" fmla="*/ 7228 w 7990"/>
                <a:gd name="T3" fmla="*/ 9462 h 9463"/>
                <a:gd name="T4" fmla="*/ 760 w 7990"/>
                <a:gd name="T5" fmla="*/ 9462 h 9463"/>
                <a:gd name="T6" fmla="*/ 0 w 7990"/>
                <a:gd name="T7" fmla="*/ 8725 h 9463"/>
                <a:gd name="T8" fmla="*/ 0 w 7990"/>
                <a:gd name="T9" fmla="*/ 737 h 9463"/>
                <a:gd name="T10" fmla="*/ 760 w 7990"/>
                <a:gd name="T11" fmla="*/ 0 h 9463"/>
                <a:gd name="T12" fmla="*/ 7228 w 7990"/>
                <a:gd name="T13" fmla="*/ 0 h 9463"/>
                <a:gd name="T14" fmla="*/ 7989 w 7990"/>
                <a:gd name="T15" fmla="*/ 737 h 9463"/>
                <a:gd name="T16" fmla="*/ 7989 w 7990"/>
                <a:gd name="T17" fmla="*/ 8725 h 9463"/>
                <a:gd name="T18" fmla="*/ 7228 w 7990"/>
                <a:gd name="T19" fmla="*/ 9462 h 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90" h="9463">
                  <a:moveTo>
                    <a:pt x="7228" y="9462"/>
                  </a:moveTo>
                  <a:lnTo>
                    <a:pt x="7228" y="9462"/>
                  </a:lnTo>
                  <a:cubicBezTo>
                    <a:pt x="760" y="9462"/>
                    <a:pt x="760" y="9462"/>
                    <a:pt x="760" y="9462"/>
                  </a:cubicBezTo>
                  <a:cubicBezTo>
                    <a:pt x="346" y="9462"/>
                    <a:pt x="0" y="9140"/>
                    <a:pt x="0" y="8725"/>
                  </a:cubicBezTo>
                  <a:cubicBezTo>
                    <a:pt x="0" y="737"/>
                    <a:pt x="0" y="737"/>
                    <a:pt x="0" y="737"/>
                  </a:cubicBezTo>
                  <a:cubicBezTo>
                    <a:pt x="0" y="345"/>
                    <a:pt x="346" y="0"/>
                    <a:pt x="760" y="0"/>
                  </a:cubicBezTo>
                  <a:cubicBezTo>
                    <a:pt x="7228" y="0"/>
                    <a:pt x="7228" y="0"/>
                    <a:pt x="7228" y="0"/>
                  </a:cubicBezTo>
                  <a:cubicBezTo>
                    <a:pt x="7643" y="0"/>
                    <a:pt x="7989" y="345"/>
                    <a:pt x="7989" y="737"/>
                  </a:cubicBezTo>
                  <a:cubicBezTo>
                    <a:pt x="7989" y="8725"/>
                    <a:pt x="7989" y="8725"/>
                    <a:pt x="7989" y="8725"/>
                  </a:cubicBezTo>
                  <a:cubicBezTo>
                    <a:pt x="7989" y="9140"/>
                    <a:pt x="7643" y="9462"/>
                    <a:pt x="7228" y="9462"/>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36" name="Freeform 2">
              <a:extLst>
                <a:ext uri="{FF2B5EF4-FFF2-40B4-BE49-F238E27FC236}">
                  <a16:creationId xmlns:a16="http://schemas.microsoft.com/office/drawing/2014/main" id="{46418CC6-A6F4-436D-B1EA-B22AB269D5AC}"/>
                </a:ext>
              </a:extLst>
            </p:cNvPr>
            <p:cNvSpPr>
              <a:spLocks noChangeArrowheads="1"/>
            </p:cNvSpPr>
            <p:nvPr/>
          </p:nvSpPr>
          <p:spPr bwMode="auto">
            <a:xfrm>
              <a:off x="4075113" y="5310188"/>
              <a:ext cx="1616075" cy="2246312"/>
            </a:xfrm>
            <a:custGeom>
              <a:avLst/>
              <a:gdLst>
                <a:gd name="T0" fmla="*/ 4489 w 4490"/>
                <a:gd name="T1" fmla="*/ 0 h 6241"/>
                <a:gd name="T2" fmla="*/ 4489 w 4490"/>
                <a:gd name="T3" fmla="*/ 0 h 6241"/>
                <a:gd name="T4" fmla="*/ 4489 w 4490"/>
                <a:gd name="T5" fmla="*/ 5481 h 6241"/>
                <a:gd name="T6" fmla="*/ 3753 w 4490"/>
                <a:gd name="T7" fmla="*/ 6240 h 6241"/>
                <a:gd name="T8" fmla="*/ 761 w 4490"/>
                <a:gd name="T9" fmla="*/ 6240 h 6241"/>
                <a:gd name="T10" fmla="*/ 0 w 4490"/>
                <a:gd name="T11" fmla="*/ 5481 h 6241"/>
                <a:gd name="T12" fmla="*/ 0 w 4490"/>
                <a:gd name="T13" fmla="*/ 0 h 6241"/>
              </a:gdLst>
              <a:ahLst/>
              <a:cxnLst>
                <a:cxn ang="0">
                  <a:pos x="T0" y="T1"/>
                </a:cxn>
                <a:cxn ang="0">
                  <a:pos x="T2" y="T3"/>
                </a:cxn>
                <a:cxn ang="0">
                  <a:pos x="T4" y="T5"/>
                </a:cxn>
                <a:cxn ang="0">
                  <a:pos x="T6" y="T7"/>
                </a:cxn>
                <a:cxn ang="0">
                  <a:pos x="T8" y="T9"/>
                </a:cxn>
                <a:cxn ang="0">
                  <a:pos x="T10" y="T11"/>
                </a:cxn>
                <a:cxn ang="0">
                  <a:pos x="T12" y="T13"/>
                </a:cxn>
              </a:cxnLst>
              <a:rect l="0" t="0" r="r" b="b"/>
              <a:pathLst>
                <a:path w="4490" h="6241">
                  <a:moveTo>
                    <a:pt x="4489" y="0"/>
                  </a:moveTo>
                  <a:lnTo>
                    <a:pt x="4489" y="0"/>
                  </a:lnTo>
                  <a:cubicBezTo>
                    <a:pt x="4489" y="5481"/>
                    <a:pt x="4489" y="5481"/>
                    <a:pt x="4489" y="5481"/>
                  </a:cubicBezTo>
                  <a:cubicBezTo>
                    <a:pt x="4489" y="5895"/>
                    <a:pt x="4144" y="6240"/>
                    <a:pt x="3753" y="6240"/>
                  </a:cubicBezTo>
                  <a:cubicBezTo>
                    <a:pt x="761" y="6240"/>
                    <a:pt x="761" y="6240"/>
                    <a:pt x="761" y="6240"/>
                  </a:cubicBezTo>
                  <a:cubicBezTo>
                    <a:pt x="346" y="6240"/>
                    <a:pt x="0" y="5895"/>
                    <a:pt x="0" y="5481"/>
                  </a:cubicBezTo>
                  <a:cubicBezTo>
                    <a:pt x="0" y="0"/>
                    <a:pt x="0" y="0"/>
                    <a:pt x="0" y="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37" name="Freeform 3">
              <a:extLst>
                <a:ext uri="{FF2B5EF4-FFF2-40B4-BE49-F238E27FC236}">
                  <a16:creationId xmlns:a16="http://schemas.microsoft.com/office/drawing/2014/main" id="{121195E9-E20B-43B7-A3DA-B77A0144044B}"/>
                </a:ext>
              </a:extLst>
            </p:cNvPr>
            <p:cNvSpPr>
              <a:spLocks noChangeArrowheads="1"/>
            </p:cNvSpPr>
            <p:nvPr/>
          </p:nvSpPr>
          <p:spPr bwMode="auto">
            <a:xfrm>
              <a:off x="4075113" y="6350"/>
              <a:ext cx="1616075" cy="1898650"/>
            </a:xfrm>
            <a:custGeom>
              <a:avLst/>
              <a:gdLst>
                <a:gd name="T0" fmla="*/ 0 w 4490"/>
                <a:gd name="T1" fmla="*/ 5273 h 5274"/>
                <a:gd name="T2" fmla="*/ 0 w 4490"/>
                <a:gd name="T3" fmla="*/ 5273 h 5274"/>
                <a:gd name="T4" fmla="*/ 0 w 4490"/>
                <a:gd name="T5" fmla="*/ 737 h 5274"/>
                <a:gd name="T6" fmla="*/ 761 w 4490"/>
                <a:gd name="T7" fmla="*/ 0 h 5274"/>
                <a:gd name="T8" fmla="*/ 3753 w 4490"/>
                <a:gd name="T9" fmla="*/ 0 h 5274"/>
                <a:gd name="T10" fmla="*/ 4489 w 4490"/>
                <a:gd name="T11" fmla="*/ 737 h 5274"/>
                <a:gd name="T12" fmla="*/ 4489 w 4490"/>
                <a:gd name="T13" fmla="*/ 5273 h 5274"/>
              </a:gdLst>
              <a:ahLst/>
              <a:cxnLst>
                <a:cxn ang="0">
                  <a:pos x="T0" y="T1"/>
                </a:cxn>
                <a:cxn ang="0">
                  <a:pos x="T2" y="T3"/>
                </a:cxn>
                <a:cxn ang="0">
                  <a:pos x="T4" y="T5"/>
                </a:cxn>
                <a:cxn ang="0">
                  <a:pos x="T6" y="T7"/>
                </a:cxn>
                <a:cxn ang="0">
                  <a:pos x="T8" y="T9"/>
                </a:cxn>
                <a:cxn ang="0">
                  <a:pos x="T10" y="T11"/>
                </a:cxn>
                <a:cxn ang="0">
                  <a:pos x="T12" y="T13"/>
                </a:cxn>
              </a:cxnLst>
              <a:rect l="0" t="0" r="r" b="b"/>
              <a:pathLst>
                <a:path w="4490" h="5274">
                  <a:moveTo>
                    <a:pt x="0" y="5273"/>
                  </a:moveTo>
                  <a:lnTo>
                    <a:pt x="0" y="5273"/>
                  </a:lnTo>
                  <a:cubicBezTo>
                    <a:pt x="0" y="737"/>
                    <a:pt x="0" y="737"/>
                    <a:pt x="0" y="737"/>
                  </a:cubicBezTo>
                  <a:cubicBezTo>
                    <a:pt x="0" y="323"/>
                    <a:pt x="346" y="0"/>
                    <a:pt x="761" y="0"/>
                  </a:cubicBezTo>
                  <a:cubicBezTo>
                    <a:pt x="3753" y="0"/>
                    <a:pt x="3753" y="0"/>
                    <a:pt x="3753" y="0"/>
                  </a:cubicBezTo>
                  <a:cubicBezTo>
                    <a:pt x="4144" y="0"/>
                    <a:pt x="4489" y="323"/>
                    <a:pt x="4489" y="737"/>
                  </a:cubicBezTo>
                  <a:cubicBezTo>
                    <a:pt x="4489" y="5273"/>
                    <a:pt x="4489" y="5273"/>
                    <a:pt x="4489" y="5273"/>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38" name="Freeform 4">
              <a:extLst>
                <a:ext uri="{FF2B5EF4-FFF2-40B4-BE49-F238E27FC236}">
                  <a16:creationId xmlns:a16="http://schemas.microsoft.com/office/drawing/2014/main" id="{85655DBA-2CDC-4D48-BAA2-F85C9A3A7D92}"/>
                </a:ext>
              </a:extLst>
            </p:cNvPr>
            <p:cNvSpPr>
              <a:spLocks noChangeArrowheads="1"/>
            </p:cNvSpPr>
            <p:nvPr/>
          </p:nvSpPr>
          <p:spPr bwMode="auto">
            <a:xfrm>
              <a:off x="4803775" y="6884988"/>
              <a:ext cx="190500" cy="190500"/>
            </a:xfrm>
            <a:custGeom>
              <a:avLst/>
              <a:gdLst>
                <a:gd name="T0" fmla="*/ 529 w 530"/>
                <a:gd name="T1" fmla="*/ 254 h 531"/>
                <a:gd name="T2" fmla="*/ 529 w 530"/>
                <a:gd name="T3" fmla="*/ 254 h 531"/>
                <a:gd name="T4" fmla="*/ 253 w 530"/>
                <a:gd name="T5" fmla="*/ 530 h 531"/>
                <a:gd name="T6" fmla="*/ 0 w 530"/>
                <a:gd name="T7" fmla="*/ 254 h 531"/>
                <a:gd name="T8" fmla="*/ 253 w 530"/>
                <a:gd name="T9" fmla="*/ 0 h 531"/>
                <a:gd name="T10" fmla="*/ 529 w 530"/>
                <a:gd name="T11" fmla="*/ 254 h 531"/>
              </a:gdLst>
              <a:ahLst/>
              <a:cxnLst>
                <a:cxn ang="0">
                  <a:pos x="T0" y="T1"/>
                </a:cxn>
                <a:cxn ang="0">
                  <a:pos x="T2" y="T3"/>
                </a:cxn>
                <a:cxn ang="0">
                  <a:pos x="T4" y="T5"/>
                </a:cxn>
                <a:cxn ang="0">
                  <a:pos x="T6" y="T7"/>
                </a:cxn>
                <a:cxn ang="0">
                  <a:pos x="T8" y="T9"/>
                </a:cxn>
                <a:cxn ang="0">
                  <a:pos x="T10" y="T11"/>
                </a:cxn>
              </a:cxnLst>
              <a:rect l="0" t="0" r="r" b="b"/>
              <a:pathLst>
                <a:path w="530" h="531">
                  <a:moveTo>
                    <a:pt x="529" y="254"/>
                  </a:moveTo>
                  <a:lnTo>
                    <a:pt x="529" y="254"/>
                  </a:lnTo>
                  <a:cubicBezTo>
                    <a:pt x="529" y="414"/>
                    <a:pt x="414" y="530"/>
                    <a:pt x="253" y="530"/>
                  </a:cubicBezTo>
                  <a:cubicBezTo>
                    <a:pt x="115" y="530"/>
                    <a:pt x="0" y="414"/>
                    <a:pt x="0" y="254"/>
                  </a:cubicBezTo>
                  <a:cubicBezTo>
                    <a:pt x="0" y="115"/>
                    <a:pt x="115" y="0"/>
                    <a:pt x="253" y="0"/>
                  </a:cubicBezTo>
                  <a:cubicBezTo>
                    <a:pt x="414" y="0"/>
                    <a:pt x="529" y="115"/>
                    <a:pt x="529" y="254"/>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39" name="Freeform 5">
              <a:extLst>
                <a:ext uri="{FF2B5EF4-FFF2-40B4-BE49-F238E27FC236}">
                  <a16:creationId xmlns:a16="http://schemas.microsoft.com/office/drawing/2014/main" id="{44469F89-A052-4661-BF2D-5C911ECB86ED}"/>
                </a:ext>
              </a:extLst>
            </p:cNvPr>
            <p:cNvSpPr>
              <a:spLocks noChangeArrowheads="1"/>
            </p:cNvSpPr>
            <p:nvPr/>
          </p:nvSpPr>
          <p:spPr bwMode="auto">
            <a:xfrm>
              <a:off x="4803775" y="6246813"/>
              <a:ext cx="190500" cy="182562"/>
            </a:xfrm>
            <a:custGeom>
              <a:avLst/>
              <a:gdLst>
                <a:gd name="T0" fmla="*/ 529 w 530"/>
                <a:gd name="T1" fmla="*/ 252 h 507"/>
                <a:gd name="T2" fmla="*/ 529 w 530"/>
                <a:gd name="T3" fmla="*/ 252 h 507"/>
                <a:gd name="T4" fmla="*/ 253 w 530"/>
                <a:gd name="T5" fmla="*/ 506 h 507"/>
                <a:gd name="T6" fmla="*/ 0 w 530"/>
                <a:gd name="T7" fmla="*/ 252 h 507"/>
                <a:gd name="T8" fmla="*/ 253 w 530"/>
                <a:gd name="T9" fmla="*/ 0 h 507"/>
                <a:gd name="T10" fmla="*/ 529 w 530"/>
                <a:gd name="T11" fmla="*/ 252 h 507"/>
              </a:gdLst>
              <a:ahLst/>
              <a:cxnLst>
                <a:cxn ang="0">
                  <a:pos x="T0" y="T1"/>
                </a:cxn>
                <a:cxn ang="0">
                  <a:pos x="T2" y="T3"/>
                </a:cxn>
                <a:cxn ang="0">
                  <a:pos x="T4" y="T5"/>
                </a:cxn>
                <a:cxn ang="0">
                  <a:pos x="T6" y="T7"/>
                </a:cxn>
                <a:cxn ang="0">
                  <a:pos x="T8" y="T9"/>
                </a:cxn>
                <a:cxn ang="0">
                  <a:pos x="T10" y="T11"/>
                </a:cxn>
              </a:cxnLst>
              <a:rect l="0" t="0" r="r" b="b"/>
              <a:pathLst>
                <a:path w="530" h="507">
                  <a:moveTo>
                    <a:pt x="529" y="252"/>
                  </a:moveTo>
                  <a:lnTo>
                    <a:pt x="529" y="252"/>
                  </a:lnTo>
                  <a:cubicBezTo>
                    <a:pt x="529" y="391"/>
                    <a:pt x="414" y="506"/>
                    <a:pt x="253" y="506"/>
                  </a:cubicBezTo>
                  <a:cubicBezTo>
                    <a:pt x="115" y="506"/>
                    <a:pt x="0" y="391"/>
                    <a:pt x="0" y="252"/>
                  </a:cubicBezTo>
                  <a:cubicBezTo>
                    <a:pt x="0" y="115"/>
                    <a:pt x="115" y="0"/>
                    <a:pt x="253" y="0"/>
                  </a:cubicBezTo>
                  <a:cubicBezTo>
                    <a:pt x="414" y="0"/>
                    <a:pt x="529" y="115"/>
                    <a:pt x="529" y="252"/>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0" name="Freeform 6">
              <a:extLst>
                <a:ext uri="{FF2B5EF4-FFF2-40B4-BE49-F238E27FC236}">
                  <a16:creationId xmlns:a16="http://schemas.microsoft.com/office/drawing/2014/main" id="{101CE34D-4994-476E-B2A4-7F9D01ADCF32}"/>
                </a:ext>
              </a:extLst>
            </p:cNvPr>
            <p:cNvSpPr>
              <a:spLocks noChangeArrowheads="1"/>
            </p:cNvSpPr>
            <p:nvPr/>
          </p:nvSpPr>
          <p:spPr bwMode="auto">
            <a:xfrm>
              <a:off x="4945063" y="2782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1" name="Freeform 7">
              <a:extLst>
                <a:ext uri="{FF2B5EF4-FFF2-40B4-BE49-F238E27FC236}">
                  <a16:creationId xmlns:a16="http://schemas.microsoft.com/office/drawing/2014/main" id="{4EF3441F-1B51-4CE8-A199-2D4903F27156}"/>
                </a:ext>
              </a:extLst>
            </p:cNvPr>
            <p:cNvSpPr>
              <a:spLocks noChangeArrowheads="1"/>
            </p:cNvSpPr>
            <p:nvPr/>
          </p:nvSpPr>
          <p:spPr bwMode="auto">
            <a:xfrm>
              <a:off x="4945063" y="55514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2" name="Freeform 8">
              <a:extLst>
                <a:ext uri="{FF2B5EF4-FFF2-40B4-BE49-F238E27FC236}">
                  <a16:creationId xmlns:a16="http://schemas.microsoft.com/office/drawing/2014/main" id="{1F47276D-B95A-4409-AEEA-6740D5F7DFD6}"/>
                </a:ext>
              </a:extLst>
            </p:cNvPr>
            <p:cNvSpPr>
              <a:spLocks noChangeArrowheads="1"/>
            </p:cNvSpPr>
            <p:nvPr/>
          </p:nvSpPr>
          <p:spPr bwMode="auto">
            <a:xfrm>
              <a:off x="6337300" y="2417763"/>
              <a:ext cx="265113" cy="1160462"/>
            </a:xfrm>
            <a:custGeom>
              <a:avLst/>
              <a:gdLst>
                <a:gd name="T0" fmla="*/ 0 w 737"/>
                <a:gd name="T1" fmla="*/ 0 h 3225"/>
                <a:gd name="T2" fmla="*/ 0 w 737"/>
                <a:gd name="T3" fmla="*/ 0 h 3225"/>
                <a:gd name="T4" fmla="*/ 736 w 737"/>
                <a:gd name="T5" fmla="*/ 760 h 3225"/>
                <a:gd name="T6" fmla="*/ 736 w 737"/>
                <a:gd name="T7" fmla="*/ 2464 h 3225"/>
                <a:gd name="T8" fmla="*/ 0 w 737"/>
                <a:gd name="T9" fmla="*/ 3224 h 3225"/>
              </a:gdLst>
              <a:ahLst/>
              <a:cxnLst>
                <a:cxn ang="0">
                  <a:pos x="T0" y="T1"/>
                </a:cxn>
                <a:cxn ang="0">
                  <a:pos x="T2" y="T3"/>
                </a:cxn>
                <a:cxn ang="0">
                  <a:pos x="T4" y="T5"/>
                </a:cxn>
                <a:cxn ang="0">
                  <a:pos x="T6" y="T7"/>
                </a:cxn>
                <a:cxn ang="0">
                  <a:pos x="T8" y="T9"/>
                </a:cxn>
              </a:cxnLst>
              <a:rect l="0" t="0" r="r" b="b"/>
              <a:pathLst>
                <a:path w="737" h="3225">
                  <a:moveTo>
                    <a:pt x="0" y="0"/>
                  </a:moveTo>
                  <a:lnTo>
                    <a:pt x="0" y="0"/>
                  </a:lnTo>
                  <a:cubicBezTo>
                    <a:pt x="391" y="0"/>
                    <a:pt x="736" y="346"/>
                    <a:pt x="736" y="760"/>
                  </a:cubicBezTo>
                  <a:cubicBezTo>
                    <a:pt x="736" y="2464"/>
                    <a:pt x="736" y="2464"/>
                    <a:pt x="736" y="2464"/>
                  </a:cubicBezTo>
                  <a:cubicBezTo>
                    <a:pt x="736" y="2878"/>
                    <a:pt x="391" y="3224"/>
                    <a:pt x="0" y="3224"/>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3" name="Freeform 9">
              <a:extLst>
                <a:ext uri="{FF2B5EF4-FFF2-40B4-BE49-F238E27FC236}">
                  <a16:creationId xmlns:a16="http://schemas.microsoft.com/office/drawing/2014/main" id="{0A3D159D-20A6-4BA5-9B40-66A0AC80AFE6}"/>
                </a:ext>
              </a:extLst>
            </p:cNvPr>
            <p:cNvSpPr>
              <a:spLocks noChangeArrowheads="1"/>
            </p:cNvSpPr>
            <p:nvPr/>
          </p:nvSpPr>
          <p:spPr bwMode="auto">
            <a:xfrm>
              <a:off x="3992563" y="2633663"/>
              <a:ext cx="1881187" cy="1881187"/>
            </a:xfrm>
            <a:custGeom>
              <a:avLst/>
              <a:gdLst>
                <a:gd name="T0" fmla="*/ 2601 w 5226"/>
                <a:gd name="T1" fmla="*/ 0 h 5227"/>
                <a:gd name="T2" fmla="*/ 2601 w 5226"/>
                <a:gd name="T3" fmla="*/ 0 h 5227"/>
                <a:gd name="T4" fmla="*/ 5225 w 5226"/>
                <a:gd name="T5" fmla="*/ 2625 h 5227"/>
                <a:gd name="T6" fmla="*/ 2601 w 5226"/>
                <a:gd name="T7" fmla="*/ 5226 h 5227"/>
                <a:gd name="T8" fmla="*/ 0 w 5226"/>
                <a:gd name="T9" fmla="*/ 2625 h 5227"/>
              </a:gdLst>
              <a:ahLst/>
              <a:cxnLst>
                <a:cxn ang="0">
                  <a:pos x="T0" y="T1"/>
                </a:cxn>
                <a:cxn ang="0">
                  <a:pos x="T2" y="T3"/>
                </a:cxn>
                <a:cxn ang="0">
                  <a:pos x="T4" y="T5"/>
                </a:cxn>
                <a:cxn ang="0">
                  <a:pos x="T6" y="T7"/>
                </a:cxn>
                <a:cxn ang="0">
                  <a:pos x="T8" y="T9"/>
                </a:cxn>
              </a:cxnLst>
              <a:rect l="0" t="0" r="r" b="b"/>
              <a:pathLst>
                <a:path w="5226" h="5227">
                  <a:moveTo>
                    <a:pt x="2601" y="0"/>
                  </a:moveTo>
                  <a:lnTo>
                    <a:pt x="2601" y="0"/>
                  </a:lnTo>
                  <a:cubicBezTo>
                    <a:pt x="4051" y="0"/>
                    <a:pt x="5225" y="1174"/>
                    <a:pt x="5225" y="2625"/>
                  </a:cubicBezTo>
                  <a:cubicBezTo>
                    <a:pt x="5225" y="4052"/>
                    <a:pt x="4051" y="5226"/>
                    <a:pt x="2601" y="5226"/>
                  </a:cubicBezTo>
                  <a:cubicBezTo>
                    <a:pt x="1174" y="5226"/>
                    <a:pt x="0" y="4052"/>
                    <a:pt x="0" y="2625"/>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4" name="Freeform 10">
              <a:extLst>
                <a:ext uri="{FF2B5EF4-FFF2-40B4-BE49-F238E27FC236}">
                  <a16:creationId xmlns:a16="http://schemas.microsoft.com/office/drawing/2014/main" id="{6119C89D-3E85-4AB0-8FEA-DDA214EF68CC}"/>
                </a:ext>
              </a:extLst>
            </p:cNvPr>
            <p:cNvSpPr>
              <a:spLocks noChangeArrowheads="1"/>
            </p:cNvSpPr>
            <p:nvPr/>
          </p:nvSpPr>
          <p:spPr bwMode="auto">
            <a:xfrm>
              <a:off x="4357688" y="2998788"/>
              <a:ext cx="1152525" cy="1152525"/>
            </a:xfrm>
            <a:custGeom>
              <a:avLst/>
              <a:gdLst>
                <a:gd name="T0" fmla="*/ 1588 w 3200"/>
                <a:gd name="T1" fmla="*/ 3199 h 3200"/>
                <a:gd name="T2" fmla="*/ 1588 w 3200"/>
                <a:gd name="T3" fmla="*/ 3199 h 3200"/>
                <a:gd name="T4" fmla="*/ 0 w 3200"/>
                <a:gd name="T5" fmla="*/ 1611 h 3200"/>
                <a:gd name="T6" fmla="*/ 1588 w 3200"/>
                <a:gd name="T7" fmla="*/ 0 h 3200"/>
                <a:gd name="T8" fmla="*/ 3199 w 3200"/>
                <a:gd name="T9" fmla="*/ 1611 h 3200"/>
              </a:gdLst>
              <a:ahLst/>
              <a:cxnLst>
                <a:cxn ang="0">
                  <a:pos x="T0" y="T1"/>
                </a:cxn>
                <a:cxn ang="0">
                  <a:pos x="T2" y="T3"/>
                </a:cxn>
                <a:cxn ang="0">
                  <a:pos x="T4" y="T5"/>
                </a:cxn>
                <a:cxn ang="0">
                  <a:pos x="T6" y="T7"/>
                </a:cxn>
                <a:cxn ang="0">
                  <a:pos x="T8" y="T9"/>
                </a:cxn>
              </a:cxnLst>
              <a:rect l="0" t="0" r="r" b="b"/>
              <a:pathLst>
                <a:path w="3200" h="3200">
                  <a:moveTo>
                    <a:pt x="1588" y="3199"/>
                  </a:moveTo>
                  <a:lnTo>
                    <a:pt x="1588" y="3199"/>
                  </a:lnTo>
                  <a:cubicBezTo>
                    <a:pt x="714" y="3199"/>
                    <a:pt x="0" y="2485"/>
                    <a:pt x="0" y="1611"/>
                  </a:cubicBezTo>
                  <a:cubicBezTo>
                    <a:pt x="0" y="713"/>
                    <a:pt x="714" y="0"/>
                    <a:pt x="1588" y="0"/>
                  </a:cubicBezTo>
                  <a:cubicBezTo>
                    <a:pt x="2485" y="0"/>
                    <a:pt x="3199" y="713"/>
                    <a:pt x="3199" y="1611"/>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sp>
          <p:nvSpPr>
            <p:cNvPr id="545" name="Freeform 11">
              <a:extLst>
                <a:ext uri="{FF2B5EF4-FFF2-40B4-BE49-F238E27FC236}">
                  <a16:creationId xmlns:a16="http://schemas.microsoft.com/office/drawing/2014/main" id="{8F6C9BEF-EA5A-453A-8A23-341623FF55E0}"/>
                </a:ext>
              </a:extLst>
            </p:cNvPr>
            <p:cNvSpPr>
              <a:spLocks noChangeArrowheads="1"/>
            </p:cNvSpPr>
            <p:nvPr/>
          </p:nvSpPr>
          <p:spPr bwMode="auto">
            <a:xfrm>
              <a:off x="5426075" y="4241800"/>
              <a:ext cx="622300" cy="622300"/>
            </a:xfrm>
            <a:custGeom>
              <a:avLst/>
              <a:gdLst>
                <a:gd name="T0" fmla="*/ 1727 w 1728"/>
                <a:gd name="T1" fmla="*/ 852 h 1728"/>
                <a:gd name="T2" fmla="*/ 1727 w 1728"/>
                <a:gd name="T3" fmla="*/ 852 h 1728"/>
                <a:gd name="T4" fmla="*/ 875 w 1728"/>
                <a:gd name="T5" fmla="*/ 1727 h 1728"/>
                <a:gd name="T6" fmla="*/ 0 w 1728"/>
                <a:gd name="T7" fmla="*/ 852 h 1728"/>
                <a:gd name="T8" fmla="*/ 875 w 1728"/>
                <a:gd name="T9" fmla="*/ 0 h 1728"/>
                <a:gd name="T10" fmla="*/ 1727 w 1728"/>
                <a:gd name="T11" fmla="*/ 852 h 1728"/>
              </a:gdLst>
              <a:ahLst/>
              <a:cxnLst>
                <a:cxn ang="0">
                  <a:pos x="T0" y="T1"/>
                </a:cxn>
                <a:cxn ang="0">
                  <a:pos x="T2" y="T3"/>
                </a:cxn>
                <a:cxn ang="0">
                  <a:pos x="T4" y="T5"/>
                </a:cxn>
                <a:cxn ang="0">
                  <a:pos x="T6" y="T7"/>
                </a:cxn>
                <a:cxn ang="0">
                  <a:pos x="T8" y="T9"/>
                </a:cxn>
                <a:cxn ang="0">
                  <a:pos x="T10" y="T11"/>
                </a:cxn>
              </a:cxnLst>
              <a:rect l="0" t="0" r="r" b="b"/>
              <a:pathLst>
                <a:path w="1728" h="1728">
                  <a:moveTo>
                    <a:pt x="1727" y="852"/>
                  </a:moveTo>
                  <a:lnTo>
                    <a:pt x="1727" y="852"/>
                  </a:lnTo>
                  <a:cubicBezTo>
                    <a:pt x="1727" y="1336"/>
                    <a:pt x="1335" y="1727"/>
                    <a:pt x="875" y="1727"/>
                  </a:cubicBezTo>
                  <a:cubicBezTo>
                    <a:pt x="391" y="1727"/>
                    <a:pt x="0" y="1336"/>
                    <a:pt x="0" y="852"/>
                  </a:cubicBezTo>
                  <a:cubicBezTo>
                    <a:pt x="0" y="391"/>
                    <a:pt x="391" y="0"/>
                    <a:pt x="875" y="0"/>
                  </a:cubicBezTo>
                  <a:cubicBezTo>
                    <a:pt x="1335" y="0"/>
                    <a:pt x="1727" y="391"/>
                    <a:pt x="1727" y="852"/>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defRPr/>
              </a:pPr>
              <a:endParaRPr lang="en-US" kern="0">
                <a:solidFill>
                  <a:srgbClr val="000000"/>
                </a:solidFill>
                <a:latin typeface="Arial" charset="0"/>
                <a:ea typeface="Arial Unicode MS"/>
                <a:cs typeface="Arial Unicode MS"/>
              </a:endParaRPr>
            </a:p>
          </p:txBody>
        </p:sp>
      </p:grpSp>
      <p:grpSp>
        <p:nvGrpSpPr>
          <p:cNvPr id="546" name="Group 545">
            <a:extLst>
              <a:ext uri="{FF2B5EF4-FFF2-40B4-BE49-F238E27FC236}">
                <a16:creationId xmlns:a16="http://schemas.microsoft.com/office/drawing/2014/main" id="{A6BF5D45-56DB-4FCB-939B-DD67053BAAAB}"/>
              </a:ext>
            </a:extLst>
          </p:cNvPr>
          <p:cNvGrpSpPr/>
          <p:nvPr/>
        </p:nvGrpSpPr>
        <p:grpSpPr>
          <a:xfrm>
            <a:off x="1547527" y="3230034"/>
            <a:ext cx="538361" cy="480160"/>
            <a:chOff x="3956050" y="1946275"/>
            <a:chExt cx="587375" cy="523875"/>
          </a:xfrm>
        </p:grpSpPr>
        <p:sp>
          <p:nvSpPr>
            <p:cNvPr id="547" name="Freeform 6">
              <a:extLst>
                <a:ext uri="{FF2B5EF4-FFF2-40B4-BE49-F238E27FC236}">
                  <a16:creationId xmlns:a16="http://schemas.microsoft.com/office/drawing/2014/main" id="{E09159EE-4298-4897-9C26-9099F0EE6F27}"/>
                </a:ext>
              </a:extLst>
            </p:cNvPr>
            <p:cNvSpPr>
              <a:spLocks noChangeArrowheads="1"/>
            </p:cNvSpPr>
            <p:nvPr/>
          </p:nvSpPr>
          <p:spPr bwMode="auto">
            <a:xfrm>
              <a:off x="4186238" y="1946275"/>
              <a:ext cx="125412" cy="125413"/>
            </a:xfrm>
            <a:custGeom>
              <a:avLst/>
              <a:gdLst>
                <a:gd name="T0" fmla="*/ 347 w 348"/>
                <a:gd name="T1" fmla="*/ 173 h 348"/>
                <a:gd name="T2" fmla="*/ 347 w 348"/>
                <a:gd name="T3" fmla="*/ 173 h 348"/>
                <a:gd name="T4" fmla="*/ 173 w 348"/>
                <a:gd name="T5" fmla="*/ 347 h 348"/>
                <a:gd name="T6" fmla="*/ 0 w 348"/>
                <a:gd name="T7" fmla="*/ 173 h 348"/>
                <a:gd name="T8" fmla="*/ 173 w 348"/>
                <a:gd name="T9" fmla="*/ 0 h 348"/>
                <a:gd name="T10" fmla="*/ 347 w 348"/>
                <a:gd name="T11" fmla="*/ 173 h 348"/>
              </a:gdLst>
              <a:ahLst/>
              <a:cxnLst>
                <a:cxn ang="0">
                  <a:pos x="T0" y="T1"/>
                </a:cxn>
                <a:cxn ang="0">
                  <a:pos x="T2" y="T3"/>
                </a:cxn>
                <a:cxn ang="0">
                  <a:pos x="T4" y="T5"/>
                </a:cxn>
                <a:cxn ang="0">
                  <a:pos x="T6" y="T7"/>
                </a:cxn>
                <a:cxn ang="0">
                  <a:pos x="T8" y="T9"/>
                </a:cxn>
                <a:cxn ang="0">
                  <a:pos x="T10" y="T11"/>
                </a:cxn>
              </a:cxnLst>
              <a:rect l="0" t="0" r="r" b="b"/>
              <a:pathLst>
                <a:path w="348" h="348">
                  <a:moveTo>
                    <a:pt x="347" y="173"/>
                  </a:moveTo>
                  <a:lnTo>
                    <a:pt x="347" y="173"/>
                  </a:lnTo>
                  <a:cubicBezTo>
                    <a:pt x="347" y="277"/>
                    <a:pt x="278" y="347"/>
                    <a:pt x="173" y="347"/>
                  </a:cubicBezTo>
                  <a:cubicBezTo>
                    <a:pt x="70" y="347"/>
                    <a:pt x="0" y="277"/>
                    <a:pt x="0" y="173"/>
                  </a:cubicBezTo>
                  <a:cubicBezTo>
                    <a:pt x="0" y="69"/>
                    <a:pt x="70" y="0"/>
                    <a:pt x="173" y="0"/>
                  </a:cubicBezTo>
                  <a:cubicBezTo>
                    <a:pt x="278" y="0"/>
                    <a:pt x="347" y="69"/>
                    <a:pt x="347" y="173"/>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48" name="Freeform 7">
              <a:extLst>
                <a:ext uri="{FF2B5EF4-FFF2-40B4-BE49-F238E27FC236}">
                  <a16:creationId xmlns:a16="http://schemas.microsoft.com/office/drawing/2014/main" id="{2EC0BE0B-019C-4328-A909-1E859A758752}"/>
                </a:ext>
              </a:extLst>
            </p:cNvPr>
            <p:cNvSpPr>
              <a:spLocks noChangeArrowheads="1"/>
            </p:cNvSpPr>
            <p:nvPr/>
          </p:nvSpPr>
          <p:spPr bwMode="auto">
            <a:xfrm>
              <a:off x="4186238" y="2344738"/>
              <a:ext cx="125412" cy="125412"/>
            </a:xfrm>
            <a:custGeom>
              <a:avLst/>
              <a:gdLst>
                <a:gd name="T0" fmla="*/ 347 w 348"/>
                <a:gd name="T1" fmla="*/ 173 h 347"/>
                <a:gd name="T2" fmla="*/ 347 w 348"/>
                <a:gd name="T3" fmla="*/ 173 h 347"/>
                <a:gd name="T4" fmla="*/ 173 w 348"/>
                <a:gd name="T5" fmla="*/ 346 h 347"/>
                <a:gd name="T6" fmla="*/ 0 w 348"/>
                <a:gd name="T7" fmla="*/ 173 h 347"/>
                <a:gd name="T8" fmla="*/ 173 w 348"/>
                <a:gd name="T9" fmla="*/ 0 h 347"/>
                <a:gd name="T10" fmla="*/ 347 w 348"/>
                <a:gd name="T11" fmla="*/ 173 h 347"/>
              </a:gdLst>
              <a:ahLst/>
              <a:cxnLst>
                <a:cxn ang="0">
                  <a:pos x="T0" y="T1"/>
                </a:cxn>
                <a:cxn ang="0">
                  <a:pos x="T2" y="T3"/>
                </a:cxn>
                <a:cxn ang="0">
                  <a:pos x="T4" y="T5"/>
                </a:cxn>
                <a:cxn ang="0">
                  <a:pos x="T6" y="T7"/>
                </a:cxn>
                <a:cxn ang="0">
                  <a:pos x="T8" y="T9"/>
                </a:cxn>
                <a:cxn ang="0">
                  <a:pos x="T10" y="T11"/>
                </a:cxn>
              </a:cxnLst>
              <a:rect l="0" t="0" r="r" b="b"/>
              <a:pathLst>
                <a:path w="348" h="347">
                  <a:moveTo>
                    <a:pt x="347" y="173"/>
                  </a:moveTo>
                  <a:lnTo>
                    <a:pt x="347" y="173"/>
                  </a:lnTo>
                  <a:cubicBezTo>
                    <a:pt x="347" y="277"/>
                    <a:pt x="278" y="346"/>
                    <a:pt x="173" y="346"/>
                  </a:cubicBezTo>
                  <a:cubicBezTo>
                    <a:pt x="70" y="346"/>
                    <a:pt x="0" y="277"/>
                    <a:pt x="0" y="173"/>
                  </a:cubicBezTo>
                  <a:cubicBezTo>
                    <a:pt x="0" y="69"/>
                    <a:pt x="70" y="0"/>
                    <a:pt x="173" y="0"/>
                  </a:cubicBezTo>
                  <a:cubicBezTo>
                    <a:pt x="278" y="0"/>
                    <a:pt x="347" y="69"/>
                    <a:pt x="347" y="173"/>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49" name="Freeform 8">
              <a:extLst>
                <a:ext uri="{FF2B5EF4-FFF2-40B4-BE49-F238E27FC236}">
                  <a16:creationId xmlns:a16="http://schemas.microsoft.com/office/drawing/2014/main" id="{A2F3D99D-84DA-4A5A-9B21-15B933E44C98}"/>
                </a:ext>
              </a:extLst>
            </p:cNvPr>
            <p:cNvSpPr>
              <a:spLocks noChangeArrowheads="1"/>
            </p:cNvSpPr>
            <p:nvPr/>
          </p:nvSpPr>
          <p:spPr bwMode="auto">
            <a:xfrm>
              <a:off x="3956050" y="2214563"/>
              <a:ext cx="125413" cy="125412"/>
            </a:xfrm>
            <a:custGeom>
              <a:avLst/>
              <a:gdLst>
                <a:gd name="T0" fmla="*/ 347 w 348"/>
                <a:gd name="T1" fmla="*/ 174 h 348"/>
                <a:gd name="T2" fmla="*/ 347 w 348"/>
                <a:gd name="T3" fmla="*/ 174 h 348"/>
                <a:gd name="T4" fmla="*/ 174 w 348"/>
                <a:gd name="T5" fmla="*/ 347 h 348"/>
                <a:gd name="T6" fmla="*/ 0 w 348"/>
                <a:gd name="T7" fmla="*/ 174 h 348"/>
                <a:gd name="T8" fmla="*/ 174 w 348"/>
                <a:gd name="T9" fmla="*/ 0 h 348"/>
                <a:gd name="T10" fmla="*/ 347 w 348"/>
                <a:gd name="T11" fmla="*/ 174 h 348"/>
              </a:gdLst>
              <a:ahLst/>
              <a:cxnLst>
                <a:cxn ang="0">
                  <a:pos x="T0" y="T1"/>
                </a:cxn>
                <a:cxn ang="0">
                  <a:pos x="T2" y="T3"/>
                </a:cxn>
                <a:cxn ang="0">
                  <a:pos x="T4" y="T5"/>
                </a:cxn>
                <a:cxn ang="0">
                  <a:pos x="T6" y="T7"/>
                </a:cxn>
                <a:cxn ang="0">
                  <a:pos x="T8" y="T9"/>
                </a:cxn>
                <a:cxn ang="0">
                  <a:pos x="T10" y="T11"/>
                </a:cxn>
              </a:cxnLst>
              <a:rect l="0" t="0" r="r" b="b"/>
              <a:pathLst>
                <a:path w="348" h="348">
                  <a:moveTo>
                    <a:pt x="347" y="174"/>
                  </a:moveTo>
                  <a:lnTo>
                    <a:pt x="347" y="174"/>
                  </a:lnTo>
                  <a:cubicBezTo>
                    <a:pt x="347" y="260"/>
                    <a:pt x="261" y="347"/>
                    <a:pt x="174" y="347"/>
                  </a:cubicBezTo>
                  <a:cubicBezTo>
                    <a:pt x="70" y="347"/>
                    <a:pt x="0" y="260"/>
                    <a:pt x="0" y="174"/>
                  </a:cubicBezTo>
                  <a:cubicBezTo>
                    <a:pt x="0" y="69"/>
                    <a:pt x="70" y="0"/>
                    <a:pt x="174" y="0"/>
                  </a:cubicBezTo>
                  <a:cubicBezTo>
                    <a:pt x="261" y="0"/>
                    <a:pt x="347" y="69"/>
                    <a:pt x="347" y="174"/>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50" name="Freeform 9">
              <a:extLst>
                <a:ext uri="{FF2B5EF4-FFF2-40B4-BE49-F238E27FC236}">
                  <a16:creationId xmlns:a16="http://schemas.microsoft.com/office/drawing/2014/main" id="{5CDFCF19-0862-4E83-86B5-C6BCD9462B1E}"/>
                </a:ext>
              </a:extLst>
            </p:cNvPr>
            <p:cNvSpPr>
              <a:spLocks noChangeArrowheads="1"/>
            </p:cNvSpPr>
            <p:nvPr/>
          </p:nvSpPr>
          <p:spPr bwMode="auto">
            <a:xfrm>
              <a:off x="4418013" y="2214563"/>
              <a:ext cx="125412" cy="125412"/>
            </a:xfrm>
            <a:custGeom>
              <a:avLst/>
              <a:gdLst>
                <a:gd name="T0" fmla="*/ 346 w 347"/>
                <a:gd name="T1" fmla="*/ 174 h 348"/>
                <a:gd name="T2" fmla="*/ 346 w 347"/>
                <a:gd name="T3" fmla="*/ 174 h 348"/>
                <a:gd name="T4" fmla="*/ 173 w 347"/>
                <a:gd name="T5" fmla="*/ 347 h 348"/>
                <a:gd name="T6" fmla="*/ 0 w 347"/>
                <a:gd name="T7" fmla="*/ 174 h 348"/>
                <a:gd name="T8" fmla="*/ 173 w 347"/>
                <a:gd name="T9" fmla="*/ 0 h 348"/>
                <a:gd name="T10" fmla="*/ 346 w 347"/>
                <a:gd name="T11" fmla="*/ 174 h 348"/>
              </a:gdLst>
              <a:ahLst/>
              <a:cxnLst>
                <a:cxn ang="0">
                  <a:pos x="T0" y="T1"/>
                </a:cxn>
                <a:cxn ang="0">
                  <a:pos x="T2" y="T3"/>
                </a:cxn>
                <a:cxn ang="0">
                  <a:pos x="T4" y="T5"/>
                </a:cxn>
                <a:cxn ang="0">
                  <a:pos x="T6" y="T7"/>
                </a:cxn>
                <a:cxn ang="0">
                  <a:pos x="T8" y="T9"/>
                </a:cxn>
                <a:cxn ang="0">
                  <a:pos x="T10" y="T11"/>
                </a:cxn>
              </a:cxnLst>
              <a:rect l="0" t="0" r="r" b="b"/>
              <a:pathLst>
                <a:path w="347" h="348">
                  <a:moveTo>
                    <a:pt x="346" y="174"/>
                  </a:moveTo>
                  <a:lnTo>
                    <a:pt x="346" y="174"/>
                  </a:lnTo>
                  <a:cubicBezTo>
                    <a:pt x="346" y="260"/>
                    <a:pt x="277" y="347"/>
                    <a:pt x="173" y="347"/>
                  </a:cubicBezTo>
                  <a:cubicBezTo>
                    <a:pt x="86" y="347"/>
                    <a:pt x="0" y="260"/>
                    <a:pt x="0" y="174"/>
                  </a:cubicBezTo>
                  <a:cubicBezTo>
                    <a:pt x="0" y="69"/>
                    <a:pt x="86" y="0"/>
                    <a:pt x="173" y="0"/>
                  </a:cubicBezTo>
                  <a:cubicBezTo>
                    <a:pt x="277" y="0"/>
                    <a:pt x="346" y="69"/>
                    <a:pt x="346" y="174"/>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51" name="Line 10">
              <a:extLst>
                <a:ext uri="{FF2B5EF4-FFF2-40B4-BE49-F238E27FC236}">
                  <a16:creationId xmlns:a16="http://schemas.microsoft.com/office/drawing/2014/main" id="{FC4B88D0-895B-4833-A20C-AB9664CC9948}"/>
                </a:ext>
              </a:extLst>
            </p:cNvPr>
            <p:cNvSpPr>
              <a:spLocks noChangeShapeType="1"/>
            </p:cNvSpPr>
            <p:nvPr/>
          </p:nvSpPr>
          <p:spPr bwMode="auto">
            <a:xfrm flipV="1">
              <a:off x="4305300" y="2306638"/>
              <a:ext cx="125413" cy="77787"/>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52" name="Line 11">
              <a:extLst>
                <a:ext uri="{FF2B5EF4-FFF2-40B4-BE49-F238E27FC236}">
                  <a16:creationId xmlns:a16="http://schemas.microsoft.com/office/drawing/2014/main" id="{5D4C84C9-4A6A-45DA-98F5-CE751D4F88D9}"/>
                </a:ext>
              </a:extLst>
            </p:cNvPr>
            <p:cNvSpPr>
              <a:spLocks noChangeShapeType="1"/>
            </p:cNvSpPr>
            <p:nvPr/>
          </p:nvSpPr>
          <p:spPr bwMode="auto">
            <a:xfrm flipV="1">
              <a:off x="4062413" y="2062163"/>
              <a:ext cx="149225" cy="171450"/>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53" name="Line 12">
              <a:extLst>
                <a:ext uri="{FF2B5EF4-FFF2-40B4-BE49-F238E27FC236}">
                  <a16:creationId xmlns:a16="http://schemas.microsoft.com/office/drawing/2014/main" id="{D3637ED9-1634-49D0-A1F0-E3CF855AB797}"/>
                </a:ext>
              </a:extLst>
            </p:cNvPr>
            <p:cNvSpPr>
              <a:spLocks noChangeShapeType="1"/>
            </p:cNvSpPr>
            <p:nvPr/>
          </p:nvSpPr>
          <p:spPr bwMode="auto">
            <a:xfrm>
              <a:off x="4286250" y="2063750"/>
              <a:ext cx="149225" cy="168275"/>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54" name="Line 13">
              <a:extLst>
                <a:ext uri="{FF2B5EF4-FFF2-40B4-BE49-F238E27FC236}">
                  <a16:creationId xmlns:a16="http://schemas.microsoft.com/office/drawing/2014/main" id="{14E074CE-5C94-4EB1-8619-32B693BA9D3E}"/>
                </a:ext>
              </a:extLst>
            </p:cNvPr>
            <p:cNvSpPr>
              <a:spLocks noChangeShapeType="1"/>
            </p:cNvSpPr>
            <p:nvPr/>
          </p:nvSpPr>
          <p:spPr bwMode="auto">
            <a:xfrm flipH="1" flipV="1">
              <a:off x="4071938" y="2306638"/>
              <a:ext cx="122237" cy="77787"/>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55" name="Line 14">
              <a:extLst>
                <a:ext uri="{FF2B5EF4-FFF2-40B4-BE49-F238E27FC236}">
                  <a16:creationId xmlns:a16="http://schemas.microsoft.com/office/drawing/2014/main" id="{C0FD77BA-2EE9-4F72-8DE8-3B4B557686CB}"/>
                </a:ext>
              </a:extLst>
            </p:cNvPr>
            <p:cNvSpPr>
              <a:spLocks noChangeShapeType="1"/>
            </p:cNvSpPr>
            <p:nvPr/>
          </p:nvSpPr>
          <p:spPr bwMode="auto">
            <a:xfrm>
              <a:off x="4246563" y="2070100"/>
              <a:ext cx="1587" cy="274638"/>
            </a:xfrm>
            <a:prstGeom prst="line">
              <a:avLst/>
            </a:prstGeom>
            <a:noFill/>
            <a:ln w="15875"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grpSp>
      <p:grpSp>
        <p:nvGrpSpPr>
          <p:cNvPr id="556" name="Group 555">
            <a:extLst>
              <a:ext uri="{FF2B5EF4-FFF2-40B4-BE49-F238E27FC236}">
                <a16:creationId xmlns:a16="http://schemas.microsoft.com/office/drawing/2014/main" id="{D1C3FBC5-24B8-4671-809C-E00A8DA079EB}"/>
              </a:ext>
            </a:extLst>
          </p:cNvPr>
          <p:cNvGrpSpPr/>
          <p:nvPr/>
        </p:nvGrpSpPr>
        <p:grpSpPr>
          <a:xfrm>
            <a:off x="2697211" y="736001"/>
            <a:ext cx="515495" cy="507976"/>
            <a:chOff x="8129588" y="1444625"/>
            <a:chExt cx="1958975" cy="1930400"/>
          </a:xfrm>
        </p:grpSpPr>
        <p:sp>
          <p:nvSpPr>
            <p:cNvPr id="557" name="Freeform 12">
              <a:extLst>
                <a:ext uri="{FF2B5EF4-FFF2-40B4-BE49-F238E27FC236}">
                  <a16:creationId xmlns:a16="http://schemas.microsoft.com/office/drawing/2014/main" id="{CBA865E8-863C-4DFA-AE91-512A8A1338E9}"/>
                </a:ext>
              </a:extLst>
            </p:cNvPr>
            <p:cNvSpPr>
              <a:spLocks noChangeArrowheads="1"/>
            </p:cNvSpPr>
            <p:nvPr/>
          </p:nvSpPr>
          <p:spPr bwMode="auto">
            <a:xfrm>
              <a:off x="8129588" y="2151063"/>
              <a:ext cx="992187" cy="1212850"/>
            </a:xfrm>
            <a:custGeom>
              <a:avLst/>
              <a:gdLst>
                <a:gd name="T0" fmla="*/ 2753 w 2754"/>
                <a:gd name="T1" fmla="*/ 3368 h 3369"/>
                <a:gd name="T2" fmla="*/ 2753 w 2754"/>
                <a:gd name="T3" fmla="*/ 3368 h 3369"/>
                <a:gd name="T4" fmla="*/ 0 w 2754"/>
                <a:gd name="T5" fmla="*/ 3368 h 3369"/>
                <a:gd name="T6" fmla="*/ 0 w 2754"/>
                <a:gd name="T7" fmla="*/ 176 h 3369"/>
                <a:gd name="T8" fmla="*/ 205 w 2754"/>
                <a:gd name="T9" fmla="*/ 0 h 3369"/>
                <a:gd name="T10" fmla="*/ 2606 w 2754"/>
                <a:gd name="T11" fmla="*/ 0 h 3369"/>
              </a:gdLst>
              <a:ahLst/>
              <a:cxnLst>
                <a:cxn ang="0">
                  <a:pos x="T0" y="T1"/>
                </a:cxn>
                <a:cxn ang="0">
                  <a:pos x="T2" y="T3"/>
                </a:cxn>
                <a:cxn ang="0">
                  <a:pos x="T4" y="T5"/>
                </a:cxn>
                <a:cxn ang="0">
                  <a:pos x="T6" y="T7"/>
                </a:cxn>
                <a:cxn ang="0">
                  <a:pos x="T8" y="T9"/>
                </a:cxn>
                <a:cxn ang="0">
                  <a:pos x="T10" y="T11"/>
                </a:cxn>
              </a:cxnLst>
              <a:rect l="0" t="0" r="r" b="b"/>
              <a:pathLst>
                <a:path w="2754" h="3369">
                  <a:moveTo>
                    <a:pt x="2753" y="3368"/>
                  </a:moveTo>
                  <a:lnTo>
                    <a:pt x="2753" y="3368"/>
                  </a:lnTo>
                  <a:cubicBezTo>
                    <a:pt x="0" y="3368"/>
                    <a:pt x="0" y="3368"/>
                    <a:pt x="0" y="3368"/>
                  </a:cubicBezTo>
                  <a:cubicBezTo>
                    <a:pt x="0" y="176"/>
                    <a:pt x="0" y="176"/>
                    <a:pt x="0" y="176"/>
                  </a:cubicBezTo>
                  <a:cubicBezTo>
                    <a:pt x="0" y="88"/>
                    <a:pt x="88" y="0"/>
                    <a:pt x="205" y="0"/>
                  </a:cubicBezTo>
                  <a:cubicBezTo>
                    <a:pt x="2606" y="0"/>
                    <a:pt x="2606" y="0"/>
                    <a:pt x="2606" y="0"/>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58" name="Freeform 13">
              <a:extLst>
                <a:ext uri="{FF2B5EF4-FFF2-40B4-BE49-F238E27FC236}">
                  <a16:creationId xmlns:a16="http://schemas.microsoft.com/office/drawing/2014/main" id="{191D79C1-6E07-4A2B-88F2-6B85CCF38E3A}"/>
                </a:ext>
              </a:extLst>
            </p:cNvPr>
            <p:cNvSpPr>
              <a:spLocks noChangeArrowheads="1"/>
            </p:cNvSpPr>
            <p:nvPr/>
          </p:nvSpPr>
          <p:spPr bwMode="auto">
            <a:xfrm>
              <a:off x="9066213" y="1444625"/>
              <a:ext cx="1022350" cy="1919288"/>
            </a:xfrm>
            <a:custGeom>
              <a:avLst/>
              <a:gdLst>
                <a:gd name="T0" fmla="*/ 2841 w 2842"/>
                <a:gd name="T1" fmla="*/ 5330 h 5331"/>
                <a:gd name="T2" fmla="*/ 2841 w 2842"/>
                <a:gd name="T3" fmla="*/ 5330 h 5331"/>
                <a:gd name="T4" fmla="*/ 29 w 2842"/>
                <a:gd name="T5" fmla="*/ 5330 h 5331"/>
                <a:gd name="T6" fmla="*/ 0 w 2842"/>
                <a:gd name="T7" fmla="*/ 175 h 5331"/>
                <a:gd name="T8" fmla="*/ 206 w 2842"/>
                <a:gd name="T9" fmla="*/ 0 h 5331"/>
                <a:gd name="T10" fmla="*/ 2607 w 2842"/>
                <a:gd name="T11" fmla="*/ 0 h 5331"/>
                <a:gd name="T12" fmla="*/ 2812 w 2842"/>
                <a:gd name="T13" fmla="*/ 175 h 5331"/>
                <a:gd name="T14" fmla="*/ 2841 w 2842"/>
                <a:gd name="T15" fmla="*/ 5330 h 5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2" h="5331">
                  <a:moveTo>
                    <a:pt x="2841" y="5330"/>
                  </a:moveTo>
                  <a:lnTo>
                    <a:pt x="2841" y="5330"/>
                  </a:lnTo>
                  <a:cubicBezTo>
                    <a:pt x="29" y="5330"/>
                    <a:pt x="29" y="5330"/>
                    <a:pt x="29" y="5330"/>
                  </a:cubicBezTo>
                  <a:cubicBezTo>
                    <a:pt x="0" y="175"/>
                    <a:pt x="0" y="175"/>
                    <a:pt x="0" y="175"/>
                  </a:cubicBezTo>
                  <a:cubicBezTo>
                    <a:pt x="0" y="88"/>
                    <a:pt x="88" y="0"/>
                    <a:pt x="206" y="0"/>
                  </a:cubicBezTo>
                  <a:cubicBezTo>
                    <a:pt x="2607" y="0"/>
                    <a:pt x="2607" y="0"/>
                    <a:pt x="2607" y="0"/>
                  </a:cubicBezTo>
                  <a:cubicBezTo>
                    <a:pt x="2724" y="0"/>
                    <a:pt x="2812" y="88"/>
                    <a:pt x="2812" y="175"/>
                  </a:cubicBezTo>
                  <a:lnTo>
                    <a:pt x="2841" y="5330"/>
                  </a:ln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59" name="Freeform 14">
              <a:extLst>
                <a:ext uri="{FF2B5EF4-FFF2-40B4-BE49-F238E27FC236}">
                  <a16:creationId xmlns:a16="http://schemas.microsoft.com/office/drawing/2014/main" id="{504549A4-B425-4AD7-81C5-DA7F3432FF49}"/>
                </a:ext>
              </a:extLst>
            </p:cNvPr>
            <p:cNvSpPr>
              <a:spLocks noChangeArrowheads="1"/>
            </p:cNvSpPr>
            <p:nvPr/>
          </p:nvSpPr>
          <p:spPr bwMode="auto">
            <a:xfrm>
              <a:off x="9478963" y="3100388"/>
              <a:ext cx="201612" cy="274637"/>
            </a:xfrm>
            <a:custGeom>
              <a:avLst/>
              <a:gdLst>
                <a:gd name="T0" fmla="*/ 557 w 558"/>
                <a:gd name="T1" fmla="*/ 762 h 763"/>
                <a:gd name="T2" fmla="*/ 557 w 558"/>
                <a:gd name="T3" fmla="*/ 762 h 763"/>
                <a:gd name="T4" fmla="*/ 557 w 558"/>
                <a:gd name="T5" fmla="*/ 59 h 763"/>
                <a:gd name="T6" fmla="*/ 498 w 558"/>
                <a:gd name="T7" fmla="*/ 0 h 763"/>
                <a:gd name="T8" fmla="*/ 58 w 558"/>
                <a:gd name="T9" fmla="*/ 0 h 763"/>
                <a:gd name="T10" fmla="*/ 0 w 558"/>
                <a:gd name="T11" fmla="*/ 59 h 763"/>
                <a:gd name="T12" fmla="*/ 0 w 558"/>
                <a:gd name="T13" fmla="*/ 762 h 763"/>
              </a:gdLst>
              <a:ahLst/>
              <a:cxnLst>
                <a:cxn ang="0">
                  <a:pos x="T0" y="T1"/>
                </a:cxn>
                <a:cxn ang="0">
                  <a:pos x="T2" y="T3"/>
                </a:cxn>
                <a:cxn ang="0">
                  <a:pos x="T4" y="T5"/>
                </a:cxn>
                <a:cxn ang="0">
                  <a:pos x="T6" y="T7"/>
                </a:cxn>
                <a:cxn ang="0">
                  <a:pos x="T8" y="T9"/>
                </a:cxn>
                <a:cxn ang="0">
                  <a:pos x="T10" y="T11"/>
                </a:cxn>
                <a:cxn ang="0">
                  <a:pos x="T12" y="T13"/>
                </a:cxn>
              </a:cxnLst>
              <a:rect l="0" t="0" r="r" b="b"/>
              <a:pathLst>
                <a:path w="558" h="763">
                  <a:moveTo>
                    <a:pt x="557" y="762"/>
                  </a:moveTo>
                  <a:lnTo>
                    <a:pt x="557" y="762"/>
                  </a:lnTo>
                  <a:cubicBezTo>
                    <a:pt x="557" y="59"/>
                    <a:pt x="557" y="59"/>
                    <a:pt x="557" y="59"/>
                  </a:cubicBezTo>
                  <a:cubicBezTo>
                    <a:pt x="557" y="29"/>
                    <a:pt x="527" y="0"/>
                    <a:pt x="498" y="0"/>
                  </a:cubicBezTo>
                  <a:cubicBezTo>
                    <a:pt x="58" y="0"/>
                    <a:pt x="58" y="0"/>
                    <a:pt x="58" y="0"/>
                  </a:cubicBezTo>
                  <a:cubicBezTo>
                    <a:pt x="29" y="0"/>
                    <a:pt x="0" y="29"/>
                    <a:pt x="0" y="59"/>
                  </a:cubicBezTo>
                  <a:cubicBezTo>
                    <a:pt x="0" y="762"/>
                    <a:pt x="0" y="762"/>
                    <a:pt x="0" y="762"/>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60" name="Freeform 15">
              <a:extLst>
                <a:ext uri="{FF2B5EF4-FFF2-40B4-BE49-F238E27FC236}">
                  <a16:creationId xmlns:a16="http://schemas.microsoft.com/office/drawing/2014/main" id="{F2870003-8A8C-40AC-86E2-C970FAB3004B}"/>
                </a:ext>
              </a:extLst>
            </p:cNvPr>
            <p:cNvSpPr>
              <a:spLocks noChangeArrowheads="1"/>
            </p:cNvSpPr>
            <p:nvPr/>
          </p:nvSpPr>
          <p:spPr bwMode="auto">
            <a:xfrm>
              <a:off x="8266113" y="2330450"/>
              <a:ext cx="127000" cy="127000"/>
            </a:xfrm>
            <a:custGeom>
              <a:avLst/>
              <a:gdLst>
                <a:gd name="T0" fmla="*/ 293 w 352"/>
                <a:gd name="T1" fmla="*/ 351 h 352"/>
                <a:gd name="T2" fmla="*/ 293 w 352"/>
                <a:gd name="T3" fmla="*/ 351 h 352"/>
                <a:gd name="T4" fmla="*/ 59 w 352"/>
                <a:gd name="T5" fmla="*/ 351 h 352"/>
                <a:gd name="T6" fmla="*/ 0 w 352"/>
                <a:gd name="T7" fmla="*/ 292 h 352"/>
                <a:gd name="T8" fmla="*/ 0 w 352"/>
                <a:gd name="T9" fmla="*/ 58 h 352"/>
                <a:gd name="T10" fmla="*/ 59 w 352"/>
                <a:gd name="T11" fmla="*/ 0 h 352"/>
                <a:gd name="T12" fmla="*/ 293 w 352"/>
                <a:gd name="T13" fmla="*/ 0 h 352"/>
                <a:gd name="T14" fmla="*/ 351 w 352"/>
                <a:gd name="T15" fmla="*/ 58 h 352"/>
                <a:gd name="T16" fmla="*/ 351 w 352"/>
                <a:gd name="T17" fmla="*/ 292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21"/>
                    <a:pt x="0" y="292"/>
                  </a:cubicBezTo>
                  <a:cubicBezTo>
                    <a:pt x="0" y="58"/>
                    <a:pt x="0" y="58"/>
                    <a:pt x="0" y="58"/>
                  </a:cubicBezTo>
                  <a:cubicBezTo>
                    <a:pt x="0" y="29"/>
                    <a:pt x="29" y="0"/>
                    <a:pt x="59" y="0"/>
                  </a:cubicBezTo>
                  <a:cubicBezTo>
                    <a:pt x="293" y="0"/>
                    <a:pt x="293" y="0"/>
                    <a:pt x="293" y="0"/>
                  </a:cubicBezTo>
                  <a:cubicBezTo>
                    <a:pt x="322" y="0"/>
                    <a:pt x="351" y="29"/>
                    <a:pt x="351" y="58"/>
                  </a:cubicBezTo>
                  <a:cubicBezTo>
                    <a:pt x="351" y="292"/>
                    <a:pt x="351" y="292"/>
                    <a:pt x="351" y="292"/>
                  </a:cubicBezTo>
                  <a:cubicBezTo>
                    <a:pt x="351" y="321"/>
                    <a:pt x="322" y="351"/>
                    <a:pt x="29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1" name="Freeform 16">
              <a:extLst>
                <a:ext uri="{FF2B5EF4-FFF2-40B4-BE49-F238E27FC236}">
                  <a16:creationId xmlns:a16="http://schemas.microsoft.com/office/drawing/2014/main" id="{96BF1235-21BD-4FD9-9723-3EF61198DA03}"/>
                </a:ext>
              </a:extLst>
            </p:cNvPr>
            <p:cNvSpPr>
              <a:spLocks noChangeArrowheads="1"/>
            </p:cNvSpPr>
            <p:nvPr/>
          </p:nvSpPr>
          <p:spPr bwMode="auto">
            <a:xfrm>
              <a:off x="8529638" y="2330450"/>
              <a:ext cx="127000" cy="127000"/>
            </a:xfrm>
            <a:custGeom>
              <a:avLst/>
              <a:gdLst>
                <a:gd name="T0" fmla="*/ 294 w 353"/>
                <a:gd name="T1" fmla="*/ 351 h 352"/>
                <a:gd name="T2" fmla="*/ 294 w 353"/>
                <a:gd name="T3" fmla="*/ 351 h 352"/>
                <a:gd name="T4" fmla="*/ 60 w 353"/>
                <a:gd name="T5" fmla="*/ 351 h 352"/>
                <a:gd name="T6" fmla="*/ 0 w 353"/>
                <a:gd name="T7" fmla="*/ 292 h 352"/>
                <a:gd name="T8" fmla="*/ 0 w 353"/>
                <a:gd name="T9" fmla="*/ 58 h 352"/>
                <a:gd name="T10" fmla="*/ 60 w 353"/>
                <a:gd name="T11" fmla="*/ 0 h 352"/>
                <a:gd name="T12" fmla="*/ 294 w 353"/>
                <a:gd name="T13" fmla="*/ 0 h 352"/>
                <a:gd name="T14" fmla="*/ 352 w 353"/>
                <a:gd name="T15" fmla="*/ 58 h 352"/>
                <a:gd name="T16" fmla="*/ 352 w 353"/>
                <a:gd name="T17" fmla="*/ 292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21"/>
                    <a:pt x="0" y="292"/>
                  </a:cubicBezTo>
                  <a:cubicBezTo>
                    <a:pt x="0" y="58"/>
                    <a:pt x="0" y="58"/>
                    <a:pt x="0" y="58"/>
                  </a:cubicBezTo>
                  <a:cubicBezTo>
                    <a:pt x="0" y="29"/>
                    <a:pt x="30" y="0"/>
                    <a:pt x="60" y="0"/>
                  </a:cubicBezTo>
                  <a:cubicBezTo>
                    <a:pt x="294" y="0"/>
                    <a:pt x="294" y="0"/>
                    <a:pt x="294" y="0"/>
                  </a:cubicBezTo>
                  <a:cubicBezTo>
                    <a:pt x="352" y="0"/>
                    <a:pt x="352" y="29"/>
                    <a:pt x="352" y="58"/>
                  </a:cubicBezTo>
                  <a:cubicBezTo>
                    <a:pt x="352" y="292"/>
                    <a:pt x="352" y="292"/>
                    <a:pt x="352" y="292"/>
                  </a:cubicBezTo>
                  <a:cubicBezTo>
                    <a:pt x="352" y="321"/>
                    <a:pt x="352" y="351"/>
                    <a:pt x="294"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2" name="Freeform 17">
              <a:extLst>
                <a:ext uri="{FF2B5EF4-FFF2-40B4-BE49-F238E27FC236}">
                  <a16:creationId xmlns:a16="http://schemas.microsoft.com/office/drawing/2014/main" id="{371A59D0-AC2D-41A4-A7BC-56FE72232EC9}"/>
                </a:ext>
              </a:extLst>
            </p:cNvPr>
            <p:cNvSpPr>
              <a:spLocks noChangeArrowheads="1"/>
            </p:cNvSpPr>
            <p:nvPr/>
          </p:nvSpPr>
          <p:spPr bwMode="auto">
            <a:xfrm>
              <a:off x="8813800" y="2330450"/>
              <a:ext cx="138113" cy="127000"/>
            </a:xfrm>
            <a:custGeom>
              <a:avLst/>
              <a:gdLst>
                <a:gd name="T0" fmla="*/ 323 w 382"/>
                <a:gd name="T1" fmla="*/ 351 h 352"/>
                <a:gd name="T2" fmla="*/ 323 w 382"/>
                <a:gd name="T3" fmla="*/ 351 h 352"/>
                <a:gd name="T4" fmla="*/ 60 w 382"/>
                <a:gd name="T5" fmla="*/ 351 h 352"/>
                <a:gd name="T6" fmla="*/ 0 w 382"/>
                <a:gd name="T7" fmla="*/ 292 h 352"/>
                <a:gd name="T8" fmla="*/ 0 w 382"/>
                <a:gd name="T9" fmla="*/ 58 h 352"/>
                <a:gd name="T10" fmla="*/ 60 w 382"/>
                <a:gd name="T11" fmla="*/ 0 h 352"/>
                <a:gd name="T12" fmla="*/ 323 w 382"/>
                <a:gd name="T13" fmla="*/ 0 h 352"/>
                <a:gd name="T14" fmla="*/ 381 w 382"/>
                <a:gd name="T15" fmla="*/ 58 h 352"/>
                <a:gd name="T16" fmla="*/ 381 w 382"/>
                <a:gd name="T17" fmla="*/ 292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21"/>
                    <a:pt x="0" y="292"/>
                  </a:cubicBezTo>
                  <a:cubicBezTo>
                    <a:pt x="0" y="58"/>
                    <a:pt x="0" y="58"/>
                    <a:pt x="0" y="58"/>
                  </a:cubicBezTo>
                  <a:cubicBezTo>
                    <a:pt x="0" y="29"/>
                    <a:pt x="30" y="0"/>
                    <a:pt x="60" y="0"/>
                  </a:cubicBezTo>
                  <a:cubicBezTo>
                    <a:pt x="323" y="0"/>
                    <a:pt x="323" y="0"/>
                    <a:pt x="323" y="0"/>
                  </a:cubicBezTo>
                  <a:cubicBezTo>
                    <a:pt x="352" y="0"/>
                    <a:pt x="381" y="29"/>
                    <a:pt x="381" y="58"/>
                  </a:cubicBezTo>
                  <a:cubicBezTo>
                    <a:pt x="381" y="292"/>
                    <a:pt x="381" y="292"/>
                    <a:pt x="381" y="292"/>
                  </a:cubicBezTo>
                  <a:cubicBezTo>
                    <a:pt x="381" y="321"/>
                    <a:pt x="352" y="351"/>
                    <a:pt x="32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3" name="Freeform 18">
              <a:extLst>
                <a:ext uri="{FF2B5EF4-FFF2-40B4-BE49-F238E27FC236}">
                  <a16:creationId xmlns:a16="http://schemas.microsoft.com/office/drawing/2014/main" id="{6E036F6E-E609-4A3A-BEE2-203AD93F7656}"/>
                </a:ext>
              </a:extLst>
            </p:cNvPr>
            <p:cNvSpPr>
              <a:spLocks noChangeArrowheads="1"/>
            </p:cNvSpPr>
            <p:nvPr/>
          </p:nvSpPr>
          <p:spPr bwMode="auto">
            <a:xfrm>
              <a:off x="8266113" y="2573338"/>
              <a:ext cx="127000" cy="127000"/>
            </a:xfrm>
            <a:custGeom>
              <a:avLst/>
              <a:gdLst>
                <a:gd name="T0" fmla="*/ 293 w 352"/>
                <a:gd name="T1" fmla="*/ 351 h 352"/>
                <a:gd name="T2" fmla="*/ 293 w 352"/>
                <a:gd name="T3" fmla="*/ 351 h 352"/>
                <a:gd name="T4" fmla="*/ 59 w 352"/>
                <a:gd name="T5" fmla="*/ 351 h 352"/>
                <a:gd name="T6" fmla="*/ 0 w 352"/>
                <a:gd name="T7" fmla="*/ 292 h 352"/>
                <a:gd name="T8" fmla="*/ 0 w 352"/>
                <a:gd name="T9" fmla="*/ 58 h 352"/>
                <a:gd name="T10" fmla="*/ 59 w 352"/>
                <a:gd name="T11" fmla="*/ 0 h 352"/>
                <a:gd name="T12" fmla="*/ 293 w 352"/>
                <a:gd name="T13" fmla="*/ 0 h 352"/>
                <a:gd name="T14" fmla="*/ 351 w 352"/>
                <a:gd name="T15" fmla="*/ 58 h 352"/>
                <a:gd name="T16" fmla="*/ 351 w 352"/>
                <a:gd name="T17" fmla="*/ 292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21"/>
                    <a:pt x="0" y="292"/>
                  </a:cubicBezTo>
                  <a:cubicBezTo>
                    <a:pt x="0" y="58"/>
                    <a:pt x="0" y="58"/>
                    <a:pt x="0" y="58"/>
                  </a:cubicBezTo>
                  <a:cubicBezTo>
                    <a:pt x="0" y="29"/>
                    <a:pt x="29" y="0"/>
                    <a:pt x="59" y="0"/>
                  </a:cubicBezTo>
                  <a:cubicBezTo>
                    <a:pt x="293" y="0"/>
                    <a:pt x="293" y="0"/>
                    <a:pt x="293" y="0"/>
                  </a:cubicBezTo>
                  <a:cubicBezTo>
                    <a:pt x="322" y="0"/>
                    <a:pt x="351" y="29"/>
                    <a:pt x="351" y="58"/>
                  </a:cubicBezTo>
                  <a:cubicBezTo>
                    <a:pt x="351" y="292"/>
                    <a:pt x="351" y="292"/>
                    <a:pt x="351" y="292"/>
                  </a:cubicBezTo>
                  <a:cubicBezTo>
                    <a:pt x="351" y="321"/>
                    <a:pt x="322" y="351"/>
                    <a:pt x="29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4" name="Freeform 19">
              <a:extLst>
                <a:ext uri="{FF2B5EF4-FFF2-40B4-BE49-F238E27FC236}">
                  <a16:creationId xmlns:a16="http://schemas.microsoft.com/office/drawing/2014/main" id="{93180275-E1D4-43F0-8009-0E3D0212F2CC}"/>
                </a:ext>
              </a:extLst>
            </p:cNvPr>
            <p:cNvSpPr>
              <a:spLocks noChangeArrowheads="1"/>
            </p:cNvSpPr>
            <p:nvPr/>
          </p:nvSpPr>
          <p:spPr bwMode="auto">
            <a:xfrm>
              <a:off x="8529638" y="2573338"/>
              <a:ext cx="127000" cy="127000"/>
            </a:xfrm>
            <a:custGeom>
              <a:avLst/>
              <a:gdLst>
                <a:gd name="T0" fmla="*/ 294 w 353"/>
                <a:gd name="T1" fmla="*/ 351 h 352"/>
                <a:gd name="T2" fmla="*/ 294 w 353"/>
                <a:gd name="T3" fmla="*/ 351 h 352"/>
                <a:gd name="T4" fmla="*/ 60 w 353"/>
                <a:gd name="T5" fmla="*/ 351 h 352"/>
                <a:gd name="T6" fmla="*/ 0 w 353"/>
                <a:gd name="T7" fmla="*/ 292 h 352"/>
                <a:gd name="T8" fmla="*/ 0 w 353"/>
                <a:gd name="T9" fmla="*/ 58 h 352"/>
                <a:gd name="T10" fmla="*/ 60 w 353"/>
                <a:gd name="T11" fmla="*/ 0 h 352"/>
                <a:gd name="T12" fmla="*/ 294 w 353"/>
                <a:gd name="T13" fmla="*/ 0 h 352"/>
                <a:gd name="T14" fmla="*/ 352 w 353"/>
                <a:gd name="T15" fmla="*/ 58 h 352"/>
                <a:gd name="T16" fmla="*/ 352 w 353"/>
                <a:gd name="T17" fmla="*/ 292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21"/>
                    <a:pt x="0" y="292"/>
                  </a:cubicBezTo>
                  <a:cubicBezTo>
                    <a:pt x="0" y="58"/>
                    <a:pt x="0" y="58"/>
                    <a:pt x="0" y="58"/>
                  </a:cubicBezTo>
                  <a:cubicBezTo>
                    <a:pt x="0" y="29"/>
                    <a:pt x="30" y="0"/>
                    <a:pt x="60" y="0"/>
                  </a:cubicBezTo>
                  <a:cubicBezTo>
                    <a:pt x="294" y="0"/>
                    <a:pt x="294" y="0"/>
                    <a:pt x="294" y="0"/>
                  </a:cubicBezTo>
                  <a:cubicBezTo>
                    <a:pt x="352" y="0"/>
                    <a:pt x="352" y="29"/>
                    <a:pt x="352" y="58"/>
                  </a:cubicBezTo>
                  <a:cubicBezTo>
                    <a:pt x="352" y="292"/>
                    <a:pt x="352" y="292"/>
                    <a:pt x="352" y="292"/>
                  </a:cubicBezTo>
                  <a:cubicBezTo>
                    <a:pt x="352" y="321"/>
                    <a:pt x="352" y="351"/>
                    <a:pt x="294"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5" name="Freeform 20">
              <a:extLst>
                <a:ext uri="{FF2B5EF4-FFF2-40B4-BE49-F238E27FC236}">
                  <a16:creationId xmlns:a16="http://schemas.microsoft.com/office/drawing/2014/main" id="{85D12711-B736-4318-90E3-A596A12B0AAA}"/>
                </a:ext>
              </a:extLst>
            </p:cNvPr>
            <p:cNvSpPr>
              <a:spLocks noChangeArrowheads="1"/>
            </p:cNvSpPr>
            <p:nvPr/>
          </p:nvSpPr>
          <p:spPr bwMode="auto">
            <a:xfrm>
              <a:off x="8813800" y="2573338"/>
              <a:ext cx="138113" cy="127000"/>
            </a:xfrm>
            <a:custGeom>
              <a:avLst/>
              <a:gdLst>
                <a:gd name="T0" fmla="*/ 323 w 382"/>
                <a:gd name="T1" fmla="*/ 351 h 352"/>
                <a:gd name="T2" fmla="*/ 323 w 382"/>
                <a:gd name="T3" fmla="*/ 351 h 352"/>
                <a:gd name="T4" fmla="*/ 60 w 382"/>
                <a:gd name="T5" fmla="*/ 351 h 352"/>
                <a:gd name="T6" fmla="*/ 0 w 382"/>
                <a:gd name="T7" fmla="*/ 292 h 352"/>
                <a:gd name="T8" fmla="*/ 0 w 382"/>
                <a:gd name="T9" fmla="*/ 58 h 352"/>
                <a:gd name="T10" fmla="*/ 60 w 382"/>
                <a:gd name="T11" fmla="*/ 0 h 352"/>
                <a:gd name="T12" fmla="*/ 323 w 382"/>
                <a:gd name="T13" fmla="*/ 0 h 352"/>
                <a:gd name="T14" fmla="*/ 381 w 382"/>
                <a:gd name="T15" fmla="*/ 58 h 352"/>
                <a:gd name="T16" fmla="*/ 381 w 382"/>
                <a:gd name="T17" fmla="*/ 292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21"/>
                    <a:pt x="0" y="292"/>
                  </a:cubicBezTo>
                  <a:cubicBezTo>
                    <a:pt x="0" y="58"/>
                    <a:pt x="0" y="58"/>
                    <a:pt x="0" y="58"/>
                  </a:cubicBezTo>
                  <a:cubicBezTo>
                    <a:pt x="0" y="29"/>
                    <a:pt x="30" y="0"/>
                    <a:pt x="60" y="0"/>
                  </a:cubicBezTo>
                  <a:cubicBezTo>
                    <a:pt x="323" y="0"/>
                    <a:pt x="323" y="0"/>
                    <a:pt x="323" y="0"/>
                  </a:cubicBezTo>
                  <a:cubicBezTo>
                    <a:pt x="352" y="0"/>
                    <a:pt x="381" y="29"/>
                    <a:pt x="381" y="58"/>
                  </a:cubicBezTo>
                  <a:cubicBezTo>
                    <a:pt x="381" y="292"/>
                    <a:pt x="381" y="292"/>
                    <a:pt x="381" y="292"/>
                  </a:cubicBezTo>
                  <a:cubicBezTo>
                    <a:pt x="381" y="321"/>
                    <a:pt x="352" y="351"/>
                    <a:pt x="32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6" name="Freeform 21">
              <a:extLst>
                <a:ext uri="{FF2B5EF4-FFF2-40B4-BE49-F238E27FC236}">
                  <a16:creationId xmlns:a16="http://schemas.microsoft.com/office/drawing/2014/main" id="{4520BB83-514B-43B7-8CA4-C7D663ADE02A}"/>
                </a:ext>
              </a:extLst>
            </p:cNvPr>
            <p:cNvSpPr>
              <a:spLocks noChangeArrowheads="1"/>
            </p:cNvSpPr>
            <p:nvPr/>
          </p:nvSpPr>
          <p:spPr bwMode="auto">
            <a:xfrm>
              <a:off x="8266113" y="2816225"/>
              <a:ext cx="127000" cy="127000"/>
            </a:xfrm>
            <a:custGeom>
              <a:avLst/>
              <a:gdLst>
                <a:gd name="T0" fmla="*/ 293 w 352"/>
                <a:gd name="T1" fmla="*/ 351 h 352"/>
                <a:gd name="T2" fmla="*/ 293 w 352"/>
                <a:gd name="T3" fmla="*/ 351 h 352"/>
                <a:gd name="T4" fmla="*/ 59 w 352"/>
                <a:gd name="T5" fmla="*/ 351 h 352"/>
                <a:gd name="T6" fmla="*/ 0 w 352"/>
                <a:gd name="T7" fmla="*/ 293 h 352"/>
                <a:gd name="T8" fmla="*/ 0 w 352"/>
                <a:gd name="T9" fmla="*/ 59 h 352"/>
                <a:gd name="T10" fmla="*/ 59 w 352"/>
                <a:gd name="T11" fmla="*/ 0 h 352"/>
                <a:gd name="T12" fmla="*/ 293 w 352"/>
                <a:gd name="T13" fmla="*/ 0 h 352"/>
                <a:gd name="T14" fmla="*/ 351 w 352"/>
                <a:gd name="T15" fmla="*/ 59 h 352"/>
                <a:gd name="T16" fmla="*/ 351 w 352"/>
                <a:gd name="T17" fmla="*/ 293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51"/>
                    <a:pt x="0" y="293"/>
                  </a:cubicBezTo>
                  <a:cubicBezTo>
                    <a:pt x="0" y="59"/>
                    <a:pt x="0" y="59"/>
                    <a:pt x="0" y="59"/>
                  </a:cubicBezTo>
                  <a:cubicBezTo>
                    <a:pt x="0" y="30"/>
                    <a:pt x="29" y="0"/>
                    <a:pt x="59" y="0"/>
                  </a:cubicBezTo>
                  <a:cubicBezTo>
                    <a:pt x="293" y="0"/>
                    <a:pt x="293" y="0"/>
                    <a:pt x="293" y="0"/>
                  </a:cubicBezTo>
                  <a:cubicBezTo>
                    <a:pt x="322" y="0"/>
                    <a:pt x="351" y="30"/>
                    <a:pt x="351" y="59"/>
                  </a:cubicBezTo>
                  <a:cubicBezTo>
                    <a:pt x="351" y="293"/>
                    <a:pt x="351" y="293"/>
                    <a:pt x="351" y="293"/>
                  </a:cubicBezTo>
                  <a:cubicBezTo>
                    <a:pt x="351" y="351"/>
                    <a:pt x="322" y="351"/>
                    <a:pt x="29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7" name="Freeform 22">
              <a:extLst>
                <a:ext uri="{FF2B5EF4-FFF2-40B4-BE49-F238E27FC236}">
                  <a16:creationId xmlns:a16="http://schemas.microsoft.com/office/drawing/2014/main" id="{2D2C1B7F-99E4-4799-B736-9AA8E263D6EA}"/>
                </a:ext>
              </a:extLst>
            </p:cNvPr>
            <p:cNvSpPr>
              <a:spLocks noChangeArrowheads="1"/>
            </p:cNvSpPr>
            <p:nvPr/>
          </p:nvSpPr>
          <p:spPr bwMode="auto">
            <a:xfrm>
              <a:off x="8529638" y="2816225"/>
              <a:ext cx="127000" cy="127000"/>
            </a:xfrm>
            <a:custGeom>
              <a:avLst/>
              <a:gdLst>
                <a:gd name="T0" fmla="*/ 294 w 353"/>
                <a:gd name="T1" fmla="*/ 351 h 352"/>
                <a:gd name="T2" fmla="*/ 294 w 353"/>
                <a:gd name="T3" fmla="*/ 351 h 352"/>
                <a:gd name="T4" fmla="*/ 60 w 353"/>
                <a:gd name="T5" fmla="*/ 351 h 352"/>
                <a:gd name="T6" fmla="*/ 0 w 353"/>
                <a:gd name="T7" fmla="*/ 293 h 352"/>
                <a:gd name="T8" fmla="*/ 0 w 353"/>
                <a:gd name="T9" fmla="*/ 59 h 352"/>
                <a:gd name="T10" fmla="*/ 60 w 353"/>
                <a:gd name="T11" fmla="*/ 0 h 352"/>
                <a:gd name="T12" fmla="*/ 294 w 353"/>
                <a:gd name="T13" fmla="*/ 0 h 352"/>
                <a:gd name="T14" fmla="*/ 352 w 353"/>
                <a:gd name="T15" fmla="*/ 59 h 352"/>
                <a:gd name="T16" fmla="*/ 352 w 353"/>
                <a:gd name="T17" fmla="*/ 293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51"/>
                    <a:pt x="0" y="293"/>
                  </a:cubicBezTo>
                  <a:cubicBezTo>
                    <a:pt x="0" y="59"/>
                    <a:pt x="0" y="59"/>
                    <a:pt x="0" y="59"/>
                  </a:cubicBezTo>
                  <a:cubicBezTo>
                    <a:pt x="0" y="30"/>
                    <a:pt x="30" y="0"/>
                    <a:pt x="60" y="0"/>
                  </a:cubicBezTo>
                  <a:cubicBezTo>
                    <a:pt x="294" y="0"/>
                    <a:pt x="294" y="0"/>
                    <a:pt x="294" y="0"/>
                  </a:cubicBezTo>
                  <a:cubicBezTo>
                    <a:pt x="352" y="0"/>
                    <a:pt x="352" y="30"/>
                    <a:pt x="352" y="59"/>
                  </a:cubicBezTo>
                  <a:cubicBezTo>
                    <a:pt x="352" y="293"/>
                    <a:pt x="352" y="293"/>
                    <a:pt x="352" y="293"/>
                  </a:cubicBezTo>
                  <a:cubicBezTo>
                    <a:pt x="352" y="351"/>
                    <a:pt x="352" y="351"/>
                    <a:pt x="294"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8" name="Freeform 23">
              <a:extLst>
                <a:ext uri="{FF2B5EF4-FFF2-40B4-BE49-F238E27FC236}">
                  <a16:creationId xmlns:a16="http://schemas.microsoft.com/office/drawing/2014/main" id="{6E51AEAB-E3C9-4A2A-8C38-F7E8647433F4}"/>
                </a:ext>
              </a:extLst>
            </p:cNvPr>
            <p:cNvSpPr>
              <a:spLocks noChangeArrowheads="1"/>
            </p:cNvSpPr>
            <p:nvPr/>
          </p:nvSpPr>
          <p:spPr bwMode="auto">
            <a:xfrm>
              <a:off x="8813800" y="2816225"/>
              <a:ext cx="138113" cy="127000"/>
            </a:xfrm>
            <a:custGeom>
              <a:avLst/>
              <a:gdLst>
                <a:gd name="T0" fmla="*/ 323 w 382"/>
                <a:gd name="T1" fmla="*/ 351 h 352"/>
                <a:gd name="T2" fmla="*/ 323 w 382"/>
                <a:gd name="T3" fmla="*/ 351 h 352"/>
                <a:gd name="T4" fmla="*/ 60 w 382"/>
                <a:gd name="T5" fmla="*/ 351 h 352"/>
                <a:gd name="T6" fmla="*/ 0 w 382"/>
                <a:gd name="T7" fmla="*/ 293 h 352"/>
                <a:gd name="T8" fmla="*/ 0 w 382"/>
                <a:gd name="T9" fmla="*/ 59 h 352"/>
                <a:gd name="T10" fmla="*/ 60 w 382"/>
                <a:gd name="T11" fmla="*/ 0 h 352"/>
                <a:gd name="T12" fmla="*/ 323 w 382"/>
                <a:gd name="T13" fmla="*/ 0 h 352"/>
                <a:gd name="T14" fmla="*/ 381 w 382"/>
                <a:gd name="T15" fmla="*/ 59 h 352"/>
                <a:gd name="T16" fmla="*/ 381 w 382"/>
                <a:gd name="T17" fmla="*/ 293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51"/>
                    <a:pt x="0" y="293"/>
                  </a:cubicBezTo>
                  <a:cubicBezTo>
                    <a:pt x="0" y="59"/>
                    <a:pt x="0" y="59"/>
                    <a:pt x="0" y="59"/>
                  </a:cubicBezTo>
                  <a:cubicBezTo>
                    <a:pt x="0" y="30"/>
                    <a:pt x="30" y="0"/>
                    <a:pt x="60" y="0"/>
                  </a:cubicBezTo>
                  <a:cubicBezTo>
                    <a:pt x="323" y="0"/>
                    <a:pt x="323" y="0"/>
                    <a:pt x="323" y="0"/>
                  </a:cubicBezTo>
                  <a:cubicBezTo>
                    <a:pt x="352" y="0"/>
                    <a:pt x="381" y="30"/>
                    <a:pt x="381" y="59"/>
                  </a:cubicBezTo>
                  <a:cubicBezTo>
                    <a:pt x="381" y="293"/>
                    <a:pt x="381" y="293"/>
                    <a:pt x="381" y="293"/>
                  </a:cubicBezTo>
                  <a:cubicBezTo>
                    <a:pt x="381" y="351"/>
                    <a:pt x="352" y="351"/>
                    <a:pt x="323"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69" name="Freeform 24">
              <a:extLst>
                <a:ext uri="{FF2B5EF4-FFF2-40B4-BE49-F238E27FC236}">
                  <a16:creationId xmlns:a16="http://schemas.microsoft.com/office/drawing/2014/main" id="{3A2438C5-6413-4BC8-811A-C415003E362C}"/>
                </a:ext>
              </a:extLst>
            </p:cNvPr>
            <p:cNvSpPr>
              <a:spLocks noChangeArrowheads="1"/>
            </p:cNvSpPr>
            <p:nvPr/>
          </p:nvSpPr>
          <p:spPr bwMode="auto">
            <a:xfrm>
              <a:off x="8266113" y="3059113"/>
              <a:ext cx="127000" cy="136525"/>
            </a:xfrm>
            <a:custGeom>
              <a:avLst/>
              <a:gdLst>
                <a:gd name="T0" fmla="*/ 293 w 352"/>
                <a:gd name="T1" fmla="*/ 380 h 381"/>
                <a:gd name="T2" fmla="*/ 293 w 352"/>
                <a:gd name="T3" fmla="*/ 380 h 381"/>
                <a:gd name="T4" fmla="*/ 59 w 352"/>
                <a:gd name="T5" fmla="*/ 380 h 381"/>
                <a:gd name="T6" fmla="*/ 0 w 352"/>
                <a:gd name="T7" fmla="*/ 293 h 381"/>
                <a:gd name="T8" fmla="*/ 0 w 352"/>
                <a:gd name="T9" fmla="*/ 59 h 381"/>
                <a:gd name="T10" fmla="*/ 59 w 352"/>
                <a:gd name="T11" fmla="*/ 0 h 381"/>
                <a:gd name="T12" fmla="*/ 293 w 352"/>
                <a:gd name="T13" fmla="*/ 0 h 381"/>
                <a:gd name="T14" fmla="*/ 351 w 352"/>
                <a:gd name="T15" fmla="*/ 59 h 381"/>
                <a:gd name="T16" fmla="*/ 351 w 352"/>
                <a:gd name="T17" fmla="*/ 293 h 381"/>
                <a:gd name="T18" fmla="*/ 293 w 352"/>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81">
                  <a:moveTo>
                    <a:pt x="293" y="380"/>
                  </a:moveTo>
                  <a:lnTo>
                    <a:pt x="293" y="380"/>
                  </a:lnTo>
                  <a:cubicBezTo>
                    <a:pt x="59" y="380"/>
                    <a:pt x="59" y="380"/>
                    <a:pt x="59" y="380"/>
                  </a:cubicBezTo>
                  <a:cubicBezTo>
                    <a:pt x="29" y="380"/>
                    <a:pt x="0" y="351"/>
                    <a:pt x="0" y="293"/>
                  </a:cubicBezTo>
                  <a:cubicBezTo>
                    <a:pt x="0" y="59"/>
                    <a:pt x="0" y="59"/>
                    <a:pt x="0" y="59"/>
                  </a:cubicBezTo>
                  <a:cubicBezTo>
                    <a:pt x="0" y="29"/>
                    <a:pt x="29" y="0"/>
                    <a:pt x="59" y="0"/>
                  </a:cubicBezTo>
                  <a:cubicBezTo>
                    <a:pt x="293" y="0"/>
                    <a:pt x="293" y="0"/>
                    <a:pt x="293" y="0"/>
                  </a:cubicBezTo>
                  <a:cubicBezTo>
                    <a:pt x="322" y="0"/>
                    <a:pt x="351" y="29"/>
                    <a:pt x="351" y="59"/>
                  </a:cubicBezTo>
                  <a:cubicBezTo>
                    <a:pt x="351" y="293"/>
                    <a:pt x="351" y="293"/>
                    <a:pt x="351" y="293"/>
                  </a:cubicBezTo>
                  <a:cubicBezTo>
                    <a:pt x="351" y="351"/>
                    <a:pt x="322" y="380"/>
                    <a:pt x="293" y="380"/>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0" name="Freeform 25">
              <a:extLst>
                <a:ext uri="{FF2B5EF4-FFF2-40B4-BE49-F238E27FC236}">
                  <a16:creationId xmlns:a16="http://schemas.microsoft.com/office/drawing/2014/main" id="{CCD16473-1B30-4216-86F8-7C59896A5A4A}"/>
                </a:ext>
              </a:extLst>
            </p:cNvPr>
            <p:cNvSpPr>
              <a:spLocks noChangeArrowheads="1"/>
            </p:cNvSpPr>
            <p:nvPr/>
          </p:nvSpPr>
          <p:spPr bwMode="auto">
            <a:xfrm>
              <a:off x="8529638" y="3059113"/>
              <a:ext cx="127000" cy="136525"/>
            </a:xfrm>
            <a:custGeom>
              <a:avLst/>
              <a:gdLst>
                <a:gd name="T0" fmla="*/ 294 w 353"/>
                <a:gd name="T1" fmla="*/ 380 h 381"/>
                <a:gd name="T2" fmla="*/ 294 w 353"/>
                <a:gd name="T3" fmla="*/ 380 h 381"/>
                <a:gd name="T4" fmla="*/ 60 w 353"/>
                <a:gd name="T5" fmla="*/ 380 h 381"/>
                <a:gd name="T6" fmla="*/ 0 w 353"/>
                <a:gd name="T7" fmla="*/ 293 h 381"/>
                <a:gd name="T8" fmla="*/ 0 w 353"/>
                <a:gd name="T9" fmla="*/ 59 h 381"/>
                <a:gd name="T10" fmla="*/ 60 w 353"/>
                <a:gd name="T11" fmla="*/ 0 h 381"/>
                <a:gd name="T12" fmla="*/ 294 w 353"/>
                <a:gd name="T13" fmla="*/ 0 h 381"/>
                <a:gd name="T14" fmla="*/ 352 w 353"/>
                <a:gd name="T15" fmla="*/ 59 h 381"/>
                <a:gd name="T16" fmla="*/ 352 w 353"/>
                <a:gd name="T17" fmla="*/ 293 h 381"/>
                <a:gd name="T18" fmla="*/ 294 w 353"/>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81">
                  <a:moveTo>
                    <a:pt x="294" y="380"/>
                  </a:moveTo>
                  <a:lnTo>
                    <a:pt x="294" y="380"/>
                  </a:lnTo>
                  <a:cubicBezTo>
                    <a:pt x="60" y="380"/>
                    <a:pt x="60" y="380"/>
                    <a:pt x="60" y="380"/>
                  </a:cubicBezTo>
                  <a:cubicBezTo>
                    <a:pt x="30" y="380"/>
                    <a:pt x="0" y="351"/>
                    <a:pt x="0" y="293"/>
                  </a:cubicBezTo>
                  <a:cubicBezTo>
                    <a:pt x="0" y="59"/>
                    <a:pt x="0" y="59"/>
                    <a:pt x="0" y="59"/>
                  </a:cubicBezTo>
                  <a:cubicBezTo>
                    <a:pt x="0" y="29"/>
                    <a:pt x="30" y="0"/>
                    <a:pt x="60" y="0"/>
                  </a:cubicBezTo>
                  <a:cubicBezTo>
                    <a:pt x="294" y="0"/>
                    <a:pt x="294" y="0"/>
                    <a:pt x="294" y="0"/>
                  </a:cubicBezTo>
                  <a:cubicBezTo>
                    <a:pt x="352" y="0"/>
                    <a:pt x="352" y="29"/>
                    <a:pt x="352" y="59"/>
                  </a:cubicBezTo>
                  <a:cubicBezTo>
                    <a:pt x="352" y="293"/>
                    <a:pt x="352" y="293"/>
                    <a:pt x="352" y="293"/>
                  </a:cubicBezTo>
                  <a:cubicBezTo>
                    <a:pt x="352" y="351"/>
                    <a:pt x="352" y="380"/>
                    <a:pt x="294" y="380"/>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1" name="Freeform 26">
              <a:extLst>
                <a:ext uri="{FF2B5EF4-FFF2-40B4-BE49-F238E27FC236}">
                  <a16:creationId xmlns:a16="http://schemas.microsoft.com/office/drawing/2014/main" id="{8DFC8106-8C4A-4F85-B42A-9FDE7F77541F}"/>
                </a:ext>
              </a:extLst>
            </p:cNvPr>
            <p:cNvSpPr>
              <a:spLocks noChangeArrowheads="1"/>
            </p:cNvSpPr>
            <p:nvPr/>
          </p:nvSpPr>
          <p:spPr bwMode="auto">
            <a:xfrm>
              <a:off x="8813800" y="3059113"/>
              <a:ext cx="138113" cy="136525"/>
            </a:xfrm>
            <a:custGeom>
              <a:avLst/>
              <a:gdLst>
                <a:gd name="T0" fmla="*/ 323 w 382"/>
                <a:gd name="T1" fmla="*/ 380 h 381"/>
                <a:gd name="T2" fmla="*/ 323 w 382"/>
                <a:gd name="T3" fmla="*/ 380 h 381"/>
                <a:gd name="T4" fmla="*/ 60 w 382"/>
                <a:gd name="T5" fmla="*/ 380 h 381"/>
                <a:gd name="T6" fmla="*/ 0 w 382"/>
                <a:gd name="T7" fmla="*/ 293 h 381"/>
                <a:gd name="T8" fmla="*/ 0 w 382"/>
                <a:gd name="T9" fmla="*/ 59 h 381"/>
                <a:gd name="T10" fmla="*/ 60 w 382"/>
                <a:gd name="T11" fmla="*/ 0 h 381"/>
                <a:gd name="T12" fmla="*/ 323 w 382"/>
                <a:gd name="T13" fmla="*/ 0 h 381"/>
                <a:gd name="T14" fmla="*/ 381 w 382"/>
                <a:gd name="T15" fmla="*/ 59 h 381"/>
                <a:gd name="T16" fmla="*/ 381 w 382"/>
                <a:gd name="T17" fmla="*/ 293 h 381"/>
                <a:gd name="T18" fmla="*/ 323 w 382"/>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81">
                  <a:moveTo>
                    <a:pt x="323" y="380"/>
                  </a:moveTo>
                  <a:lnTo>
                    <a:pt x="323" y="380"/>
                  </a:lnTo>
                  <a:cubicBezTo>
                    <a:pt x="60" y="380"/>
                    <a:pt x="60" y="380"/>
                    <a:pt x="60" y="380"/>
                  </a:cubicBezTo>
                  <a:cubicBezTo>
                    <a:pt x="30" y="380"/>
                    <a:pt x="0" y="351"/>
                    <a:pt x="0" y="293"/>
                  </a:cubicBezTo>
                  <a:cubicBezTo>
                    <a:pt x="0" y="59"/>
                    <a:pt x="0" y="59"/>
                    <a:pt x="0" y="59"/>
                  </a:cubicBezTo>
                  <a:cubicBezTo>
                    <a:pt x="0" y="29"/>
                    <a:pt x="30" y="0"/>
                    <a:pt x="60" y="0"/>
                  </a:cubicBezTo>
                  <a:cubicBezTo>
                    <a:pt x="323" y="0"/>
                    <a:pt x="323" y="0"/>
                    <a:pt x="323" y="0"/>
                  </a:cubicBezTo>
                  <a:cubicBezTo>
                    <a:pt x="352" y="0"/>
                    <a:pt x="381" y="29"/>
                    <a:pt x="381" y="59"/>
                  </a:cubicBezTo>
                  <a:cubicBezTo>
                    <a:pt x="381" y="293"/>
                    <a:pt x="381" y="293"/>
                    <a:pt x="381" y="293"/>
                  </a:cubicBezTo>
                  <a:cubicBezTo>
                    <a:pt x="381" y="351"/>
                    <a:pt x="352" y="380"/>
                    <a:pt x="323" y="380"/>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2" name="Freeform 27">
              <a:extLst>
                <a:ext uri="{FF2B5EF4-FFF2-40B4-BE49-F238E27FC236}">
                  <a16:creationId xmlns:a16="http://schemas.microsoft.com/office/drawing/2014/main" id="{5CFD6173-3E1D-4DFC-B414-11AFCC1296D6}"/>
                </a:ext>
              </a:extLst>
            </p:cNvPr>
            <p:cNvSpPr>
              <a:spLocks noChangeArrowheads="1"/>
            </p:cNvSpPr>
            <p:nvPr/>
          </p:nvSpPr>
          <p:spPr bwMode="auto">
            <a:xfrm>
              <a:off x="9215438" y="2816225"/>
              <a:ext cx="728662" cy="127000"/>
            </a:xfrm>
            <a:custGeom>
              <a:avLst/>
              <a:gdLst>
                <a:gd name="T0" fmla="*/ 1961 w 2022"/>
                <a:gd name="T1" fmla="*/ 351 h 352"/>
                <a:gd name="T2" fmla="*/ 1961 w 2022"/>
                <a:gd name="T3" fmla="*/ 351 h 352"/>
                <a:gd name="T4" fmla="*/ 58 w 2022"/>
                <a:gd name="T5" fmla="*/ 351 h 352"/>
                <a:gd name="T6" fmla="*/ 0 w 2022"/>
                <a:gd name="T7" fmla="*/ 293 h 352"/>
                <a:gd name="T8" fmla="*/ 0 w 2022"/>
                <a:gd name="T9" fmla="*/ 59 h 352"/>
                <a:gd name="T10" fmla="*/ 58 w 2022"/>
                <a:gd name="T11" fmla="*/ 0 h 352"/>
                <a:gd name="T12" fmla="*/ 1961 w 2022"/>
                <a:gd name="T13" fmla="*/ 0 h 352"/>
                <a:gd name="T14" fmla="*/ 2021 w 2022"/>
                <a:gd name="T15" fmla="*/ 59 h 352"/>
                <a:gd name="T16" fmla="*/ 2021 w 2022"/>
                <a:gd name="T17" fmla="*/ 293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51"/>
                    <a:pt x="0" y="293"/>
                  </a:cubicBezTo>
                  <a:cubicBezTo>
                    <a:pt x="0" y="59"/>
                    <a:pt x="0" y="59"/>
                    <a:pt x="0" y="59"/>
                  </a:cubicBezTo>
                  <a:cubicBezTo>
                    <a:pt x="0" y="30"/>
                    <a:pt x="29" y="0"/>
                    <a:pt x="58" y="0"/>
                  </a:cubicBezTo>
                  <a:cubicBezTo>
                    <a:pt x="1961" y="0"/>
                    <a:pt x="1961" y="0"/>
                    <a:pt x="1961" y="0"/>
                  </a:cubicBezTo>
                  <a:cubicBezTo>
                    <a:pt x="1991" y="0"/>
                    <a:pt x="2021" y="30"/>
                    <a:pt x="2021" y="59"/>
                  </a:cubicBezTo>
                  <a:cubicBezTo>
                    <a:pt x="2021" y="293"/>
                    <a:pt x="2021" y="293"/>
                    <a:pt x="2021" y="293"/>
                  </a:cubicBezTo>
                  <a:cubicBezTo>
                    <a:pt x="2021" y="351"/>
                    <a:pt x="1991" y="351"/>
                    <a:pt x="1961"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3" name="Freeform 28">
              <a:extLst>
                <a:ext uri="{FF2B5EF4-FFF2-40B4-BE49-F238E27FC236}">
                  <a16:creationId xmlns:a16="http://schemas.microsoft.com/office/drawing/2014/main" id="{7775993A-AA2B-4A06-B743-A9DA4B52D7A5}"/>
                </a:ext>
              </a:extLst>
            </p:cNvPr>
            <p:cNvSpPr>
              <a:spLocks noChangeArrowheads="1"/>
            </p:cNvSpPr>
            <p:nvPr/>
          </p:nvSpPr>
          <p:spPr bwMode="auto">
            <a:xfrm>
              <a:off x="9215438" y="2573338"/>
              <a:ext cx="728662" cy="127000"/>
            </a:xfrm>
            <a:custGeom>
              <a:avLst/>
              <a:gdLst>
                <a:gd name="T0" fmla="*/ 1961 w 2022"/>
                <a:gd name="T1" fmla="*/ 351 h 352"/>
                <a:gd name="T2" fmla="*/ 1961 w 2022"/>
                <a:gd name="T3" fmla="*/ 351 h 352"/>
                <a:gd name="T4" fmla="*/ 58 w 2022"/>
                <a:gd name="T5" fmla="*/ 351 h 352"/>
                <a:gd name="T6" fmla="*/ 0 w 2022"/>
                <a:gd name="T7" fmla="*/ 292 h 352"/>
                <a:gd name="T8" fmla="*/ 0 w 2022"/>
                <a:gd name="T9" fmla="*/ 58 h 352"/>
                <a:gd name="T10" fmla="*/ 58 w 2022"/>
                <a:gd name="T11" fmla="*/ 0 h 352"/>
                <a:gd name="T12" fmla="*/ 1961 w 2022"/>
                <a:gd name="T13" fmla="*/ 0 h 352"/>
                <a:gd name="T14" fmla="*/ 2021 w 2022"/>
                <a:gd name="T15" fmla="*/ 58 h 352"/>
                <a:gd name="T16" fmla="*/ 2021 w 2022"/>
                <a:gd name="T17" fmla="*/ 292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21"/>
                    <a:pt x="0" y="292"/>
                  </a:cubicBezTo>
                  <a:cubicBezTo>
                    <a:pt x="0" y="58"/>
                    <a:pt x="0" y="58"/>
                    <a:pt x="0" y="58"/>
                  </a:cubicBezTo>
                  <a:cubicBezTo>
                    <a:pt x="0" y="29"/>
                    <a:pt x="29" y="0"/>
                    <a:pt x="58" y="0"/>
                  </a:cubicBezTo>
                  <a:cubicBezTo>
                    <a:pt x="1961" y="0"/>
                    <a:pt x="1961" y="0"/>
                    <a:pt x="1961" y="0"/>
                  </a:cubicBezTo>
                  <a:cubicBezTo>
                    <a:pt x="1991" y="0"/>
                    <a:pt x="2021" y="29"/>
                    <a:pt x="2021" y="58"/>
                  </a:cubicBezTo>
                  <a:cubicBezTo>
                    <a:pt x="2021" y="292"/>
                    <a:pt x="2021" y="292"/>
                    <a:pt x="2021" y="292"/>
                  </a:cubicBezTo>
                  <a:cubicBezTo>
                    <a:pt x="2021" y="321"/>
                    <a:pt x="1991" y="351"/>
                    <a:pt x="1961"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4" name="Freeform 29">
              <a:extLst>
                <a:ext uri="{FF2B5EF4-FFF2-40B4-BE49-F238E27FC236}">
                  <a16:creationId xmlns:a16="http://schemas.microsoft.com/office/drawing/2014/main" id="{0259C1B6-9907-47B4-9101-88E9E81A6BFA}"/>
                </a:ext>
              </a:extLst>
            </p:cNvPr>
            <p:cNvSpPr>
              <a:spLocks noChangeArrowheads="1"/>
            </p:cNvSpPr>
            <p:nvPr/>
          </p:nvSpPr>
          <p:spPr bwMode="auto">
            <a:xfrm>
              <a:off x="9215438" y="2330450"/>
              <a:ext cx="728662" cy="127000"/>
            </a:xfrm>
            <a:custGeom>
              <a:avLst/>
              <a:gdLst>
                <a:gd name="T0" fmla="*/ 1961 w 2022"/>
                <a:gd name="T1" fmla="*/ 351 h 352"/>
                <a:gd name="T2" fmla="*/ 1961 w 2022"/>
                <a:gd name="T3" fmla="*/ 351 h 352"/>
                <a:gd name="T4" fmla="*/ 58 w 2022"/>
                <a:gd name="T5" fmla="*/ 351 h 352"/>
                <a:gd name="T6" fmla="*/ 0 w 2022"/>
                <a:gd name="T7" fmla="*/ 292 h 352"/>
                <a:gd name="T8" fmla="*/ 0 w 2022"/>
                <a:gd name="T9" fmla="*/ 58 h 352"/>
                <a:gd name="T10" fmla="*/ 58 w 2022"/>
                <a:gd name="T11" fmla="*/ 0 h 352"/>
                <a:gd name="T12" fmla="*/ 1961 w 2022"/>
                <a:gd name="T13" fmla="*/ 0 h 352"/>
                <a:gd name="T14" fmla="*/ 2021 w 2022"/>
                <a:gd name="T15" fmla="*/ 58 h 352"/>
                <a:gd name="T16" fmla="*/ 2021 w 2022"/>
                <a:gd name="T17" fmla="*/ 292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21"/>
                    <a:pt x="0" y="292"/>
                  </a:cubicBezTo>
                  <a:cubicBezTo>
                    <a:pt x="0" y="58"/>
                    <a:pt x="0" y="58"/>
                    <a:pt x="0" y="58"/>
                  </a:cubicBezTo>
                  <a:cubicBezTo>
                    <a:pt x="0" y="29"/>
                    <a:pt x="29" y="0"/>
                    <a:pt x="58" y="0"/>
                  </a:cubicBezTo>
                  <a:cubicBezTo>
                    <a:pt x="1961" y="0"/>
                    <a:pt x="1961" y="0"/>
                    <a:pt x="1961" y="0"/>
                  </a:cubicBezTo>
                  <a:cubicBezTo>
                    <a:pt x="1991" y="0"/>
                    <a:pt x="2021" y="29"/>
                    <a:pt x="2021" y="58"/>
                  </a:cubicBezTo>
                  <a:cubicBezTo>
                    <a:pt x="2021" y="292"/>
                    <a:pt x="2021" y="292"/>
                    <a:pt x="2021" y="292"/>
                  </a:cubicBezTo>
                  <a:cubicBezTo>
                    <a:pt x="2021" y="321"/>
                    <a:pt x="1991" y="351"/>
                    <a:pt x="1961" y="35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5" name="Freeform 30">
              <a:extLst>
                <a:ext uri="{FF2B5EF4-FFF2-40B4-BE49-F238E27FC236}">
                  <a16:creationId xmlns:a16="http://schemas.microsoft.com/office/drawing/2014/main" id="{CC256419-991B-411E-BC4F-90FE5C8F78D8}"/>
                </a:ext>
              </a:extLst>
            </p:cNvPr>
            <p:cNvSpPr>
              <a:spLocks noChangeArrowheads="1"/>
            </p:cNvSpPr>
            <p:nvPr/>
          </p:nvSpPr>
          <p:spPr bwMode="auto">
            <a:xfrm>
              <a:off x="9215438" y="2089150"/>
              <a:ext cx="728662" cy="127000"/>
            </a:xfrm>
            <a:custGeom>
              <a:avLst/>
              <a:gdLst>
                <a:gd name="T0" fmla="*/ 1961 w 2022"/>
                <a:gd name="T1" fmla="*/ 352 h 353"/>
                <a:gd name="T2" fmla="*/ 1961 w 2022"/>
                <a:gd name="T3" fmla="*/ 352 h 353"/>
                <a:gd name="T4" fmla="*/ 58 w 2022"/>
                <a:gd name="T5" fmla="*/ 352 h 353"/>
                <a:gd name="T6" fmla="*/ 0 w 2022"/>
                <a:gd name="T7" fmla="*/ 294 h 353"/>
                <a:gd name="T8" fmla="*/ 0 w 2022"/>
                <a:gd name="T9" fmla="*/ 59 h 353"/>
                <a:gd name="T10" fmla="*/ 58 w 2022"/>
                <a:gd name="T11" fmla="*/ 0 h 353"/>
                <a:gd name="T12" fmla="*/ 1961 w 2022"/>
                <a:gd name="T13" fmla="*/ 0 h 353"/>
                <a:gd name="T14" fmla="*/ 2021 w 2022"/>
                <a:gd name="T15" fmla="*/ 59 h 353"/>
                <a:gd name="T16" fmla="*/ 2021 w 2022"/>
                <a:gd name="T17" fmla="*/ 294 h 353"/>
                <a:gd name="T18" fmla="*/ 1961 w 2022"/>
                <a:gd name="T19" fmla="*/ 3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3">
                  <a:moveTo>
                    <a:pt x="1961" y="352"/>
                  </a:moveTo>
                  <a:lnTo>
                    <a:pt x="1961" y="352"/>
                  </a:lnTo>
                  <a:cubicBezTo>
                    <a:pt x="58" y="352"/>
                    <a:pt x="58" y="352"/>
                    <a:pt x="58" y="352"/>
                  </a:cubicBezTo>
                  <a:cubicBezTo>
                    <a:pt x="29" y="352"/>
                    <a:pt x="0" y="323"/>
                    <a:pt x="0" y="294"/>
                  </a:cubicBezTo>
                  <a:cubicBezTo>
                    <a:pt x="0" y="59"/>
                    <a:pt x="0" y="59"/>
                    <a:pt x="0" y="59"/>
                  </a:cubicBezTo>
                  <a:cubicBezTo>
                    <a:pt x="0" y="29"/>
                    <a:pt x="29" y="0"/>
                    <a:pt x="58" y="0"/>
                  </a:cubicBezTo>
                  <a:cubicBezTo>
                    <a:pt x="1961" y="0"/>
                    <a:pt x="1961" y="0"/>
                    <a:pt x="1961" y="0"/>
                  </a:cubicBezTo>
                  <a:cubicBezTo>
                    <a:pt x="1991" y="0"/>
                    <a:pt x="2021" y="29"/>
                    <a:pt x="2021" y="59"/>
                  </a:cubicBezTo>
                  <a:cubicBezTo>
                    <a:pt x="2021" y="294"/>
                    <a:pt x="2021" y="294"/>
                    <a:pt x="2021" y="294"/>
                  </a:cubicBezTo>
                  <a:cubicBezTo>
                    <a:pt x="2021" y="323"/>
                    <a:pt x="1991" y="352"/>
                    <a:pt x="1961" y="352"/>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6" name="Freeform 31">
              <a:extLst>
                <a:ext uri="{FF2B5EF4-FFF2-40B4-BE49-F238E27FC236}">
                  <a16:creationId xmlns:a16="http://schemas.microsoft.com/office/drawing/2014/main" id="{6A866978-57E2-4468-A021-CE9D16917F43}"/>
                </a:ext>
              </a:extLst>
            </p:cNvPr>
            <p:cNvSpPr>
              <a:spLocks noChangeArrowheads="1"/>
            </p:cNvSpPr>
            <p:nvPr/>
          </p:nvSpPr>
          <p:spPr bwMode="auto">
            <a:xfrm>
              <a:off x="9215438" y="1835150"/>
              <a:ext cx="728662" cy="138113"/>
            </a:xfrm>
            <a:custGeom>
              <a:avLst/>
              <a:gdLst>
                <a:gd name="T0" fmla="*/ 1961 w 2022"/>
                <a:gd name="T1" fmla="*/ 381 h 382"/>
                <a:gd name="T2" fmla="*/ 1961 w 2022"/>
                <a:gd name="T3" fmla="*/ 381 h 382"/>
                <a:gd name="T4" fmla="*/ 58 w 2022"/>
                <a:gd name="T5" fmla="*/ 381 h 382"/>
                <a:gd name="T6" fmla="*/ 0 w 2022"/>
                <a:gd name="T7" fmla="*/ 323 h 382"/>
                <a:gd name="T8" fmla="*/ 0 w 2022"/>
                <a:gd name="T9" fmla="*/ 88 h 382"/>
                <a:gd name="T10" fmla="*/ 58 w 2022"/>
                <a:gd name="T11" fmla="*/ 0 h 382"/>
                <a:gd name="T12" fmla="*/ 1961 w 2022"/>
                <a:gd name="T13" fmla="*/ 0 h 382"/>
                <a:gd name="T14" fmla="*/ 2021 w 2022"/>
                <a:gd name="T15" fmla="*/ 88 h 382"/>
                <a:gd name="T16" fmla="*/ 2021 w 2022"/>
                <a:gd name="T17" fmla="*/ 323 h 382"/>
                <a:gd name="T18" fmla="*/ 1961 w 2022"/>
                <a:gd name="T19"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82">
                  <a:moveTo>
                    <a:pt x="1961" y="381"/>
                  </a:moveTo>
                  <a:lnTo>
                    <a:pt x="1961" y="381"/>
                  </a:lnTo>
                  <a:cubicBezTo>
                    <a:pt x="58" y="381"/>
                    <a:pt x="58" y="381"/>
                    <a:pt x="58" y="381"/>
                  </a:cubicBezTo>
                  <a:cubicBezTo>
                    <a:pt x="29" y="381"/>
                    <a:pt x="0" y="352"/>
                    <a:pt x="0" y="323"/>
                  </a:cubicBezTo>
                  <a:cubicBezTo>
                    <a:pt x="0" y="88"/>
                    <a:pt x="0" y="88"/>
                    <a:pt x="0" y="88"/>
                  </a:cubicBezTo>
                  <a:cubicBezTo>
                    <a:pt x="0" y="29"/>
                    <a:pt x="29" y="0"/>
                    <a:pt x="58" y="0"/>
                  </a:cubicBezTo>
                  <a:cubicBezTo>
                    <a:pt x="1961" y="0"/>
                    <a:pt x="1961" y="0"/>
                    <a:pt x="1961" y="0"/>
                  </a:cubicBezTo>
                  <a:cubicBezTo>
                    <a:pt x="1991" y="0"/>
                    <a:pt x="2021" y="29"/>
                    <a:pt x="2021" y="88"/>
                  </a:cubicBezTo>
                  <a:cubicBezTo>
                    <a:pt x="2021" y="323"/>
                    <a:pt x="2021" y="323"/>
                    <a:pt x="2021" y="323"/>
                  </a:cubicBezTo>
                  <a:cubicBezTo>
                    <a:pt x="2021" y="352"/>
                    <a:pt x="1991" y="381"/>
                    <a:pt x="1961" y="38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77" name="Freeform 32">
              <a:extLst>
                <a:ext uri="{FF2B5EF4-FFF2-40B4-BE49-F238E27FC236}">
                  <a16:creationId xmlns:a16="http://schemas.microsoft.com/office/drawing/2014/main" id="{C77B5824-EB8E-4AA8-91C6-4A6F2802587C}"/>
                </a:ext>
              </a:extLst>
            </p:cNvPr>
            <p:cNvSpPr>
              <a:spLocks noChangeArrowheads="1"/>
            </p:cNvSpPr>
            <p:nvPr/>
          </p:nvSpPr>
          <p:spPr bwMode="auto">
            <a:xfrm>
              <a:off x="9215438" y="1592263"/>
              <a:ext cx="728662" cy="138112"/>
            </a:xfrm>
            <a:custGeom>
              <a:avLst/>
              <a:gdLst>
                <a:gd name="T0" fmla="*/ 1961 w 2022"/>
                <a:gd name="T1" fmla="*/ 381 h 382"/>
                <a:gd name="T2" fmla="*/ 1961 w 2022"/>
                <a:gd name="T3" fmla="*/ 381 h 382"/>
                <a:gd name="T4" fmla="*/ 58 w 2022"/>
                <a:gd name="T5" fmla="*/ 381 h 382"/>
                <a:gd name="T6" fmla="*/ 0 w 2022"/>
                <a:gd name="T7" fmla="*/ 322 h 382"/>
                <a:gd name="T8" fmla="*/ 0 w 2022"/>
                <a:gd name="T9" fmla="*/ 59 h 382"/>
                <a:gd name="T10" fmla="*/ 58 w 2022"/>
                <a:gd name="T11" fmla="*/ 0 h 382"/>
                <a:gd name="T12" fmla="*/ 1961 w 2022"/>
                <a:gd name="T13" fmla="*/ 0 h 382"/>
                <a:gd name="T14" fmla="*/ 2021 w 2022"/>
                <a:gd name="T15" fmla="*/ 59 h 382"/>
                <a:gd name="T16" fmla="*/ 2021 w 2022"/>
                <a:gd name="T17" fmla="*/ 322 h 382"/>
                <a:gd name="T18" fmla="*/ 1961 w 2022"/>
                <a:gd name="T19"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82">
                  <a:moveTo>
                    <a:pt x="1961" y="381"/>
                  </a:moveTo>
                  <a:lnTo>
                    <a:pt x="1961" y="381"/>
                  </a:lnTo>
                  <a:cubicBezTo>
                    <a:pt x="58" y="381"/>
                    <a:pt x="58" y="381"/>
                    <a:pt x="58" y="381"/>
                  </a:cubicBezTo>
                  <a:cubicBezTo>
                    <a:pt x="29" y="381"/>
                    <a:pt x="0" y="351"/>
                    <a:pt x="0" y="322"/>
                  </a:cubicBezTo>
                  <a:cubicBezTo>
                    <a:pt x="0" y="59"/>
                    <a:pt x="0" y="59"/>
                    <a:pt x="0" y="59"/>
                  </a:cubicBezTo>
                  <a:cubicBezTo>
                    <a:pt x="0" y="30"/>
                    <a:pt x="29" y="0"/>
                    <a:pt x="58" y="0"/>
                  </a:cubicBezTo>
                  <a:cubicBezTo>
                    <a:pt x="1961" y="0"/>
                    <a:pt x="1961" y="0"/>
                    <a:pt x="1961" y="0"/>
                  </a:cubicBezTo>
                  <a:cubicBezTo>
                    <a:pt x="1991" y="0"/>
                    <a:pt x="2021" y="30"/>
                    <a:pt x="2021" y="59"/>
                  </a:cubicBezTo>
                  <a:cubicBezTo>
                    <a:pt x="2021" y="322"/>
                    <a:pt x="2021" y="322"/>
                    <a:pt x="2021" y="322"/>
                  </a:cubicBezTo>
                  <a:cubicBezTo>
                    <a:pt x="2021" y="351"/>
                    <a:pt x="1991" y="381"/>
                    <a:pt x="1961" y="381"/>
                  </a:cubicBezTo>
                </a:path>
              </a:pathLst>
            </a:custGeom>
            <a:noFill/>
            <a:ln w="1587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grpSp>
      <p:grpSp>
        <p:nvGrpSpPr>
          <p:cNvPr id="578" name="Group 577">
            <a:extLst>
              <a:ext uri="{FF2B5EF4-FFF2-40B4-BE49-F238E27FC236}">
                <a16:creationId xmlns:a16="http://schemas.microsoft.com/office/drawing/2014/main" id="{D8E83C4D-C223-46D1-9521-ADCE7A78DC2A}"/>
              </a:ext>
            </a:extLst>
          </p:cNvPr>
          <p:cNvGrpSpPr/>
          <p:nvPr/>
        </p:nvGrpSpPr>
        <p:grpSpPr>
          <a:xfrm>
            <a:off x="1647374" y="2291018"/>
            <a:ext cx="674924" cy="582706"/>
            <a:chOff x="858848" y="2451391"/>
            <a:chExt cx="699246" cy="603705"/>
          </a:xfrm>
        </p:grpSpPr>
        <p:grpSp>
          <p:nvGrpSpPr>
            <p:cNvPr id="579" name="Group 578">
              <a:extLst>
                <a:ext uri="{FF2B5EF4-FFF2-40B4-BE49-F238E27FC236}">
                  <a16:creationId xmlns:a16="http://schemas.microsoft.com/office/drawing/2014/main" id="{87CED7BE-4C33-4C11-93FA-6B7111BC3CBB}"/>
                </a:ext>
              </a:extLst>
            </p:cNvPr>
            <p:cNvGrpSpPr/>
            <p:nvPr/>
          </p:nvGrpSpPr>
          <p:grpSpPr>
            <a:xfrm>
              <a:off x="858848" y="2781445"/>
              <a:ext cx="699246" cy="273651"/>
              <a:chOff x="6196013" y="5153025"/>
              <a:chExt cx="2936875" cy="1149350"/>
            </a:xfrm>
          </p:grpSpPr>
          <p:sp>
            <p:nvSpPr>
              <p:cNvPr id="586" name="Freeform 427">
                <a:extLst>
                  <a:ext uri="{FF2B5EF4-FFF2-40B4-BE49-F238E27FC236}">
                    <a16:creationId xmlns:a16="http://schemas.microsoft.com/office/drawing/2014/main" id="{4FA21A4F-23A2-4C92-B308-DE0DD53B1A2C}"/>
                  </a:ext>
                </a:extLst>
              </p:cNvPr>
              <p:cNvSpPr>
                <a:spLocks noChangeArrowheads="1"/>
              </p:cNvSpPr>
              <p:nvPr/>
            </p:nvSpPr>
            <p:spPr bwMode="auto">
              <a:xfrm>
                <a:off x="7872413" y="5367338"/>
                <a:ext cx="720725" cy="258762"/>
              </a:xfrm>
              <a:custGeom>
                <a:avLst/>
                <a:gdLst>
                  <a:gd name="T0" fmla="*/ 2000 w 2001"/>
                  <a:gd name="T1" fmla="*/ 469 h 720"/>
                  <a:gd name="T2" fmla="*/ 2000 w 2001"/>
                  <a:gd name="T3" fmla="*/ 469 h 720"/>
                  <a:gd name="T4" fmla="*/ 62 w 2001"/>
                  <a:gd name="T5" fmla="*/ 63 h 720"/>
                  <a:gd name="T6" fmla="*/ 0 w 2001"/>
                  <a:gd name="T7" fmla="*/ 125 h 720"/>
                  <a:gd name="T8" fmla="*/ 62 w 2001"/>
                  <a:gd name="T9" fmla="*/ 656 h 720"/>
                  <a:gd name="T10" fmla="*/ 125 w 2001"/>
                  <a:gd name="T11" fmla="*/ 719 h 720"/>
                  <a:gd name="T12" fmla="*/ 1906 w 2001"/>
                  <a:gd name="T13" fmla="*/ 688 h 720"/>
                  <a:gd name="T14" fmla="*/ 1969 w 2001"/>
                  <a:gd name="T15" fmla="*/ 656 h 720"/>
                  <a:gd name="T16" fmla="*/ 2000 w 2001"/>
                  <a:gd name="T17" fmla="*/ 531 h 720"/>
                  <a:gd name="T18" fmla="*/ 2000 w 2001"/>
                  <a:gd name="T19" fmla="*/ 46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1" h="720">
                    <a:moveTo>
                      <a:pt x="2000" y="469"/>
                    </a:moveTo>
                    <a:lnTo>
                      <a:pt x="2000" y="469"/>
                    </a:lnTo>
                    <a:cubicBezTo>
                      <a:pt x="1844" y="313"/>
                      <a:pt x="1343" y="0"/>
                      <a:pt x="62" y="63"/>
                    </a:cubicBezTo>
                    <a:cubicBezTo>
                      <a:pt x="31" y="63"/>
                      <a:pt x="0" y="94"/>
                      <a:pt x="0" y="125"/>
                    </a:cubicBezTo>
                    <a:cubicBezTo>
                      <a:pt x="62" y="656"/>
                      <a:pt x="62" y="656"/>
                      <a:pt x="62" y="656"/>
                    </a:cubicBezTo>
                    <a:cubicBezTo>
                      <a:pt x="62" y="688"/>
                      <a:pt x="94" y="719"/>
                      <a:pt x="125" y="719"/>
                    </a:cubicBezTo>
                    <a:cubicBezTo>
                      <a:pt x="1906" y="688"/>
                      <a:pt x="1906" y="688"/>
                      <a:pt x="1906" y="688"/>
                    </a:cubicBezTo>
                    <a:cubicBezTo>
                      <a:pt x="1937" y="688"/>
                      <a:pt x="1969" y="656"/>
                      <a:pt x="1969" y="656"/>
                    </a:cubicBezTo>
                    <a:cubicBezTo>
                      <a:pt x="1969" y="625"/>
                      <a:pt x="2000" y="563"/>
                      <a:pt x="2000" y="531"/>
                    </a:cubicBezTo>
                    <a:cubicBezTo>
                      <a:pt x="2000" y="500"/>
                      <a:pt x="2000" y="500"/>
                      <a:pt x="2000" y="469"/>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87" name="Freeform 428">
                <a:extLst>
                  <a:ext uri="{FF2B5EF4-FFF2-40B4-BE49-F238E27FC236}">
                    <a16:creationId xmlns:a16="http://schemas.microsoft.com/office/drawing/2014/main" id="{A3759E41-4797-4B63-87D9-161C3D501506}"/>
                  </a:ext>
                </a:extLst>
              </p:cNvPr>
              <p:cNvSpPr>
                <a:spLocks noChangeArrowheads="1"/>
              </p:cNvSpPr>
              <p:nvPr/>
            </p:nvSpPr>
            <p:spPr bwMode="auto">
              <a:xfrm>
                <a:off x="7096125" y="5400675"/>
                <a:ext cx="663575" cy="258763"/>
              </a:xfrm>
              <a:custGeom>
                <a:avLst/>
                <a:gdLst>
                  <a:gd name="T0" fmla="*/ 1750 w 1844"/>
                  <a:gd name="T1" fmla="*/ 656 h 720"/>
                  <a:gd name="T2" fmla="*/ 1750 w 1844"/>
                  <a:gd name="T3" fmla="*/ 656 h 720"/>
                  <a:gd name="T4" fmla="*/ 1843 w 1844"/>
                  <a:gd name="T5" fmla="*/ 562 h 720"/>
                  <a:gd name="T6" fmla="*/ 1843 w 1844"/>
                  <a:gd name="T7" fmla="*/ 94 h 720"/>
                  <a:gd name="T8" fmla="*/ 1718 w 1844"/>
                  <a:gd name="T9" fmla="*/ 0 h 720"/>
                  <a:gd name="T10" fmla="*/ 1218 w 1844"/>
                  <a:gd name="T11" fmla="*/ 31 h 720"/>
                  <a:gd name="T12" fmla="*/ 750 w 1844"/>
                  <a:gd name="T13" fmla="*/ 187 h 720"/>
                  <a:gd name="T14" fmla="*/ 93 w 1844"/>
                  <a:gd name="T15" fmla="*/ 531 h 720"/>
                  <a:gd name="T16" fmla="*/ 156 w 1844"/>
                  <a:gd name="T17" fmla="*/ 719 h 720"/>
                  <a:gd name="T18" fmla="*/ 1750 w 1844"/>
                  <a:gd name="T19" fmla="*/ 6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4" h="720">
                    <a:moveTo>
                      <a:pt x="1750" y="656"/>
                    </a:moveTo>
                    <a:lnTo>
                      <a:pt x="1750" y="656"/>
                    </a:lnTo>
                    <a:cubicBezTo>
                      <a:pt x="1781" y="656"/>
                      <a:pt x="1843" y="625"/>
                      <a:pt x="1843" y="562"/>
                    </a:cubicBezTo>
                    <a:cubicBezTo>
                      <a:pt x="1843" y="94"/>
                      <a:pt x="1843" y="94"/>
                      <a:pt x="1843" y="94"/>
                    </a:cubicBezTo>
                    <a:cubicBezTo>
                      <a:pt x="1843" y="31"/>
                      <a:pt x="1781" y="0"/>
                      <a:pt x="1718" y="0"/>
                    </a:cubicBezTo>
                    <a:cubicBezTo>
                      <a:pt x="1218" y="31"/>
                      <a:pt x="1218" y="31"/>
                      <a:pt x="1218" y="31"/>
                    </a:cubicBezTo>
                    <a:cubicBezTo>
                      <a:pt x="1062" y="62"/>
                      <a:pt x="906" y="125"/>
                      <a:pt x="750" y="187"/>
                    </a:cubicBezTo>
                    <a:cubicBezTo>
                      <a:pt x="93" y="531"/>
                      <a:pt x="93" y="531"/>
                      <a:pt x="93" y="531"/>
                    </a:cubicBezTo>
                    <a:cubicBezTo>
                      <a:pt x="0" y="594"/>
                      <a:pt x="31" y="719"/>
                      <a:pt x="156" y="719"/>
                    </a:cubicBezTo>
                    <a:lnTo>
                      <a:pt x="1750" y="656"/>
                    </a:ln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88" name="Freeform 429">
                <a:extLst>
                  <a:ext uri="{FF2B5EF4-FFF2-40B4-BE49-F238E27FC236}">
                    <a16:creationId xmlns:a16="http://schemas.microsoft.com/office/drawing/2014/main" id="{21E64EB2-D03B-4664-9E02-1928D55BD377}"/>
                  </a:ext>
                </a:extLst>
              </p:cNvPr>
              <p:cNvSpPr>
                <a:spLocks noChangeArrowheads="1"/>
              </p:cNvSpPr>
              <p:nvPr/>
            </p:nvSpPr>
            <p:spPr bwMode="auto">
              <a:xfrm>
                <a:off x="6545263" y="5873750"/>
                <a:ext cx="428625" cy="428625"/>
              </a:xfrm>
              <a:custGeom>
                <a:avLst/>
                <a:gdLst>
                  <a:gd name="T0" fmla="*/ 594 w 1189"/>
                  <a:gd name="T1" fmla="*/ 0 h 1189"/>
                  <a:gd name="T2" fmla="*/ 594 w 1189"/>
                  <a:gd name="T3" fmla="*/ 0 h 1189"/>
                  <a:gd name="T4" fmla="*/ 0 w 1189"/>
                  <a:gd name="T5" fmla="*/ 594 h 1189"/>
                  <a:gd name="T6" fmla="*/ 594 w 1189"/>
                  <a:gd name="T7" fmla="*/ 1188 h 1189"/>
                  <a:gd name="T8" fmla="*/ 1188 w 1189"/>
                  <a:gd name="T9" fmla="*/ 594 h 1189"/>
                  <a:gd name="T10" fmla="*/ 594 w 1189"/>
                  <a:gd name="T11" fmla="*/ 0 h 1189"/>
                </a:gdLst>
                <a:ahLst/>
                <a:cxnLst>
                  <a:cxn ang="0">
                    <a:pos x="T0" y="T1"/>
                  </a:cxn>
                  <a:cxn ang="0">
                    <a:pos x="T2" y="T3"/>
                  </a:cxn>
                  <a:cxn ang="0">
                    <a:pos x="T4" y="T5"/>
                  </a:cxn>
                  <a:cxn ang="0">
                    <a:pos x="T6" y="T7"/>
                  </a:cxn>
                  <a:cxn ang="0">
                    <a:pos x="T8" y="T9"/>
                  </a:cxn>
                  <a:cxn ang="0">
                    <a:pos x="T10" y="T11"/>
                  </a:cxn>
                </a:cxnLst>
                <a:rect l="0" t="0" r="r" b="b"/>
                <a:pathLst>
                  <a:path w="1189" h="1189">
                    <a:moveTo>
                      <a:pt x="594" y="0"/>
                    </a:moveTo>
                    <a:lnTo>
                      <a:pt x="594" y="0"/>
                    </a:lnTo>
                    <a:cubicBezTo>
                      <a:pt x="282" y="0"/>
                      <a:pt x="0" y="282"/>
                      <a:pt x="0" y="594"/>
                    </a:cubicBezTo>
                    <a:cubicBezTo>
                      <a:pt x="0" y="938"/>
                      <a:pt x="282" y="1188"/>
                      <a:pt x="594" y="1188"/>
                    </a:cubicBezTo>
                    <a:cubicBezTo>
                      <a:pt x="938" y="1188"/>
                      <a:pt x="1188" y="938"/>
                      <a:pt x="1188" y="594"/>
                    </a:cubicBezTo>
                    <a:cubicBezTo>
                      <a:pt x="1188" y="282"/>
                      <a:pt x="938" y="0"/>
                      <a:pt x="594" y="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89" name="Freeform 430">
                <a:extLst>
                  <a:ext uri="{FF2B5EF4-FFF2-40B4-BE49-F238E27FC236}">
                    <a16:creationId xmlns:a16="http://schemas.microsoft.com/office/drawing/2014/main" id="{81780085-B36F-4DF9-875F-99016D736E99}"/>
                  </a:ext>
                </a:extLst>
              </p:cNvPr>
              <p:cNvSpPr>
                <a:spLocks noChangeArrowheads="1"/>
              </p:cNvSpPr>
              <p:nvPr/>
            </p:nvSpPr>
            <p:spPr bwMode="auto">
              <a:xfrm>
                <a:off x="6669088" y="5997575"/>
                <a:ext cx="180975" cy="180975"/>
              </a:xfrm>
              <a:custGeom>
                <a:avLst/>
                <a:gdLst>
                  <a:gd name="T0" fmla="*/ 250 w 501"/>
                  <a:gd name="T1" fmla="*/ 500 h 501"/>
                  <a:gd name="T2" fmla="*/ 250 w 501"/>
                  <a:gd name="T3" fmla="*/ 500 h 501"/>
                  <a:gd name="T4" fmla="*/ 0 w 501"/>
                  <a:gd name="T5" fmla="*/ 250 h 501"/>
                  <a:gd name="T6" fmla="*/ 250 w 501"/>
                  <a:gd name="T7" fmla="*/ 0 h 501"/>
                  <a:gd name="T8" fmla="*/ 500 w 501"/>
                  <a:gd name="T9" fmla="*/ 250 h 501"/>
                  <a:gd name="T10" fmla="*/ 250 w 501"/>
                  <a:gd name="T11" fmla="*/ 500 h 501"/>
                </a:gdLst>
                <a:ahLst/>
                <a:cxnLst>
                  <a:cxn ang="0">
                    <a:pos x="T0" y="T1"/>
                  </a:cxn>
                  <a:cxn ang="0">
                    <a:pos x="T2" y="T3"/>
                  </a:cxn>
                  <a:cxn ang="0">
                    <a:pos x="T4" y="T5"/>
                  </a:cxn>
                  <a:cxn ang="0">
                    <a:pos x="T6" y="T7"/>
                  </a:cxn>
                  <a:cxn ang="0">
                    <a:pos x="T8" y="T9"/>
                  </a:cxn>
                  <a:cxn ang="0">
                    <a:pos x="T10" y="T11"/>
                  </a:cxn>
                </a:cxnLst>
                <a:rect l="0" t="0" r="r" b="b"/>
                <a:pathLst>
                  <a:path w="501" h="501">
                    <a:moveTo>
                      <a:pt x="250" y="500"/>
                    </a:moveTo>
                    <a:lnTo>
                      <a:pt x="250" y="500"/>
                    </a:lnTo>
                    <a:cubicBezTo>
                      <a:pt x="125" y="500"/>
                      <a:pt x="0" y="406"/>
                      <a:pt x="0" y="250"/>
                    </a:cubicBezTo>
                    <a:cubicBezTo>
                      <a:pt x="0" y="125"/>
                      <a:pt x="125" y="0"/>
                      <a:pt x="250" y="0"/>
                    </a:cubicBezTo>
                    <a:cubicBezTo>
                      <a:pt x="406" y="0"/>
                      <a:pt x="500" y="125"/>
                      <a:pt x="500" y="250"/>
                    </a:cubicBezTo>
                    <a:cubicBezTo>
                      <a:pt x="500" y="406"/>
                      <a:pt x="406" y="500"/>
                      <a:pt x="250" y="50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90" name="Freeform 431">
                <a:extLst>
                  <a:ext uri="{FF2B5EF4-FFF2-40B4-BE49-F238E27FC236}">
                    <a16:creationId xmlns:a16="http://schemas.microsoft.com/office/drawing/2014/main" id="{2F3392CF-7720-4289-8C86-2AC8EA7A5220}"/>
                  </a:ext>
                </a:extLst>
              </p:cNvPr>
              <p:cNvSpPr>
                <a:spLocks noChangeArrowheads="1"/>
              </p:cNvSpPr>
              <p:nvPr/>
            </p:nvSpPr>
            <p:spPr bwMode="auto">
              <a:xfrm>
                <a:off x="8378825" y="5873750"/>
                <a:ext cx="415925" cy="428625"/>
              </a:xfrm>
              <a:custGeom>
                <a:avLst/>
                <a:gdLst>
                  <a:gd name="T0" fmla="*/ 563 w 1157"/>
                  <a:gd name="T1" fmla="*/ 0 h 1189"/>
                  <a:gd name="T2" fmla="*/ 563 w 1157"/>
                  <a:gd name="T3" fmla="*/ 0 h 1189"/>
                  <a:gd name="T4" fmla="*/ 0 w 1157"/>
                  <a:gd name="T5" fmla="*/ 594 h 1189"/>
                  <a:gd name="T6" fmla="*/ 563 w 1157"/>
                  <a:gd name="T7" fmla="*/ 1188 h 1189"/>
                  <a:gd name="T8" fmla="*/ 1156 w 1157"/>
                  <a:gd name="T9" fmla="*/ 594 h 1189"/>
                  <a:gd name="T10" fmla="*/ 563 w 1157"/>
                  <a:gd name="T11" fmla="*/ 0 h 1189"/>
                </a:gdLst>
                <a:ahLst/>
                <a:cxnLst>
                  <a:cxn ang="0">
                    <a:pos x="T0" y="T1"/>
                  </a:cxn>
                  <a:cxn ang="0">
                    <a:pos x="T2" y="T3"/>
                  </a:cxn>
                  <a:cxn ang="0">
                    <a:pos x="T4" y="T5"/>
                  </a:cxn>
                  <a:cxn ang="0">
                    <a:pos x="T6" y="T7"/>
                  </a:cxn>
                  <a:cxn ang="0">
                    <a:pos x="T8" y="T9"/>
                  </a:cxn>
                  <a:cxn ang="0">
                    <a:pos x="T10" y="T11"/>
                  </a:cxn>
                </a:cxnLst>
                <a:rect l="0" t="0" r="r" b="b"/>
                <a:pathLst>
                  <a:path w="1157" h="1189">
                    <a:moveTo>
                      <a:pt x="563" y="0"/>
                    </a:moveTo>
                    <a:lnTo>
                      <a:pt x="563" y="0"/>
                    </a:lnTo>
                    <a:cubicBezTo>
                      <a:pt x="250" y="0"/>
                      <a:pt x="0" y="282"/>
                      <a:pt x="0" y="594"/>
                    </a:cubicBezTo>
                    <a:cubicBezTo>
                      <a:pt x="0" y="938"/>
                      <a:pt x="250" y="1188"/>
                      <a:pt x="563" y="1188"/>
                    </a:cubicBezTo>
                    <a:cubicBezTo>
                      <a:pt x="906" y="1188"/>
                      <a:pt x="1156" y="938"/>
                      <a:pt x="1156" y="594"/>
                    </a:cubicBezTo>
                    <a:cubicBezTo>
                      <a:pt x="1156" y="282"/>
                      <a:pt x="906" y="0"/>
                      <a:pt x="563" y="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91" name="Freeform 432">
                <a:extLst>
                  <a:ext uri="{FF2B5EF4-FFF2-40B4-BE49-F238E27FC236}">
                    <a16:creationId xmlns:a16="http://schemas.microsoft.com/office/drawing/2014/main" id="{C0B894E8-EDEB-4EF7-BC7E-E90D3D366D55}"/>
                  </a:ext>
                </a:extLst>
              </p:cNvPr>
              <p:cNvSpPr>
                <a:spLocks noChangeArrowheads="1"/>
              </p:cNvSpPr>
              <p:nvPr/>
            </p:nvSpPr>
            <p:spPr bwMode="auto">
              <a:xfrm>
                <a:off x="8502650" y="5997575"/>
                <a:ext cx="169863" cy="180975"/>
              </a:xfrm>
              <a:custGeom>
                <a:avLst/>
                <a:gdLst>
                  <a:gd name="T0" fmla="*/ 219 w 470"/>
                  <a:gd name="T1" fmla="*/ 500 h 501"/>
                  <a:gd name="T2" fmla="*/ 219 w 470"/>
                  <a:gd name="T3" fmla="*/ 500 h 501"/>
                  <a:gd name="T4" fmla="*/ 0 w 470"/>
                  <a:gd name="T5" fmla="*/ 250 h 501"/>
                  <a:gd name="T6" fmla="*/ 219 w 470"/>
                  <a:gd name="T7" fmla="*/ 0 h 501"/>
                  <a:gd name="T8" fmla="*/ 469 w 470"/>
                  <a:gd name="T9" fmla="*/ 250 h 501"/>
                  <a:gd name="T10" fmla="*/ 219 w 470"/>
                  <a:gd name="T11" fmla="*/ 500 h 501"/>
                </a:gdLst>
                <a:ahLst/>
                <a:cxnLst>
                  <a:cxn ang="0">
                    <a:pos x="T0" y="T1"/>
                  </a:cxn>
                  <a:cxn ang="0">
                    <a:pos x="T2" y="T3"/>
                  </a:cxn>
                  <a:cxn ang="0">
                    <a:pos x="T4" y="T5"/>
                  </a:cxn>
                  <a:cxn ang="0">
                    <a:pos x="T6" y="T7"/>
                  </a:cxn>
                  <a:cxn ang="0">
                    <a:pos x="T8" y="T9"/>
                  </a:cxn>
                  <a:cxn ang="0">
                    <a:pos x="T10" y="T11"/>
                  </a:cxn>
                </a:cxnLst>
                <a:rect l="0" t="0" r="r" b="b"/>
                <a:pathLst>
                  <a:path w="470" h="501">
                    <a:moveTo>
                      <a:pt x="219" y="500"/>
                    </a:moveTo>
                    <a:lnTo>
                      <a:pt x="219" y="500"/>
                    </a:lnTo>
                    <a:cubicBezTo>
                      <a:pt x="94" y="500"/>
                      <a:pt x="0" y="406"/>
                      <a:pt x="0" y="250"/>
                    </a:cubicBezTo>
                    <a:cubicBezTo>
                      <a:pt x="0" y="125"/>
                      <a:pt x="94" y="0"/>
                      <a:pt x="219" y="0"/>
                    </a:cubicBezTo>
                    <a:cubicBezTo>
                      <a:pt x="375" y="0"/>
                      <a:pt x="469" y="125"/>
                      <a:pt x="469" y="250"/>
                    </a:cubicBezTo>
                    <a:cubicBezTo>
                      <a:pt x="469" y="406"/>
                      <a:pt x="375" y="500"/>
                      <a:pt x="219" y="50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endParaRPr>
              </a:p>
            </p:txBody>
          </p:sp>
          <p:sp>
            <p:nvSpPr>
              <p:cNvPr id="592" name="Freeform 433">
                <a:extLst>
                  <a:ext uri="{FF2B5EF4-FFF2-40B4-BE49-F238E27FC236}">
                    <a16:creationId xmlns:a16="http://schemas.microsoft.com/office/drawing/2014/main" id="{53518AD1-74AE-4C26-B303-1091F495EED2}"/>
                  </a:ext>
                </a:extLst>
              </p:cNvPr>
              <p:cNvSpPr>
                <a:spLocks noChangeArrowheads="1"/>
              </p:cNvSpPr>
              <p:nvPr/>
            </p:nvSpPr>
            <p:spPr bwMode="auto">
              <a:xfrm>
                <a:off x="6229350" y="5851525"/>
                <a:ext cx="147638" cy="123825"/>
              </a:xfrm>
              <a:custGeom>
                <a:avLst/>
                <a:gdLst>
                  <a:gd name="T0" fmla="*/ 0 w 408"/>
                  <a:gd name="T1" fmla="*/ 0 h 345"/>
                  <a:gd name="T2" fmla="*/ 0 w 408"/>
                  <a:gd name="T3" fmla="*/ 0 h 345"/>
                  <a:gd name="T4" fmla="*/ 313 w 408"/>
                  <a:gd name="T5" fmla="*/ 0 h 345"/>
                  <a:gd name="T6" fmla="*/ 407 w 408"/>
                  <a:gd name="T7" fmla="*/ 94 h 345"/>
                  <a:gd name="T8" fmla="*/ 407 w 408"/>
                  <a:gd name="T9" fmla="*/ 94 h 345"/>
                  <a:gd name="T10" fmla="*/ 125 w 408"/>
                  <a:gd name="T11" fmla="*/ 344 h 345"/>
                  <a:gd name="T12" fmla="*/ 0 w 408"/>
                  <a:gd name="T13" fmla="*/ 344 h 345"/>
                </a:gdLst>
                <a:ahLst/>
                <a:cxnLst>
                  <a:cxn ang="0">
                    <a:pos x="T0" y="T1"/>
                  </a:cxn>
                  <a:cxn ang="0">
                    <a:pos x="T2" y="T3"/>
                  </a:cxn>
                  <a:cxn ang="0">
                    <a:pos x="T4" y="T5"/>
                  </a:cxn>
                  <a:cxn ang="0">
                    <a:pos x="T6" y="T7"/>
                  </a:cxn>
                  <a:cxn ang="0">
                    <a:pos x="T8" y="T9"/>
                  </a:cxn>
                  <a:cxn ang="0">
                    <a:pos x="T10" y="T11"/>
                  </a:cxn>
                  <a:cxn ang="0">
                    <a:pos x="T12" y="T13"/>
                  </a:cxn>
                </a:cxnLst>
                <a:rect l="0" t="0" r="r" b="b"/>
                <a:pathLst>
                  <a:path w="408" h="345">
                    <a:moveTo>
                      <a:pt x="0" y="0"/>
                    </a:moveTo>
                    <a:lnTo>
                      <a:pt x="0" y="0"/>
                    </a:lnTo>
                    <a:cubicBezTo>
                      <a:pt x="313" y="0"/>
                      <a:pt x="313" y="0"/>
                      <a:pt x="313" y="0"/>
                    </a:cubicBezTo>
                    <a:cubicBezTo>
                      <a:pt x="375" y="0"/>
                      <a:pt x="407" y="31"/>
                      <a:pt x="407" y="94"/>
                    </a:cubicBezTo>
                    <a:lnTo>
                      <a:pt x="407" y="94"/>
                    </a:lnTo>
                    <a:cubicBezTo>
                      <a:pt x="407" y="250"/>
                      <a:pt x="282" y="344"/>
                      <a:pt x="125" y="344"/>
                    </a:cubicBezTo>
                    <a:cubicBezTo>
                      <a:pt x="0" y="344"/>
                      <a:pt x="0" y="344"/>
                      <a:pt x="0" y="344"/>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93" name="Freeform 434">
                <a:extLst>
                  <a:ext uri="{FF2B5EF4-FFF2-40B4-BE49-F238E27FC236}">
                    <a16:creationId xmlns:a16="http://schemas.microsoft.com/office/drawing/2014/main" id="{AEC64913-7AD1-486A-AAFE-332D4E8F4CFB}"/>
                  </a:ext>
                </a:extLst>
              </p:cNvPr>
              <p:cNvSpPr>
                <a:spLocks noChangeArrowheads="1"/>
              </p:cNvSpPr>
              <p:nvPr/>
            </p:nvSpPr>
            <p:spPr bwMode="auto">
              <a:xfrm>
                <a:off x="6196013" y="5153025"/>
                <a:ext cx="2936875" cy="1001713"/>
              </a:xfrm>
              <a:custGeom>
                <a:avLst/>
                <a:gdLst>
                  <a:gd name="T0" fmla="*/ 1000 w 8157"/>
                  <a:gd name="T1" fmla="*/ 2782 h 2783"/>
                  <a:gd name="T2" fmla="*/ 1000 w 8157"/>
                  <a:gd name="T3" fmla="*/ 2782 h 2783"/>
                  <a:gd name="T4" fmla="*/ 312 w 8157"/>
                  <a:gd name="T5" fmla="*/ 2688 h 2783"/>
                  <a:gd name="T6" fmla="*/ 62 w 8157"/>
                  <a:gd name="T7" fmla="*/ 2469 h 2783"/>
                  <a:gd name="T8" fmla="*/ 156 w 8157"/>
                  <a:gd name="T9" fmla="*/ 1750 h 2783"/>
                  <a:gd name="T10" fmla="*/ 2000 w 8157"/>
                  <a:gd name="T11" fmla="*/ 1250 h 2783"/>
                  <a:gd name="T12" fmla="*/ 3125 w 8157"/>
                  <a:gd name="T13" fmla="*/ 657 h 2783"/>
                  <a:gd name="T14" fmla="*/ 3437 w 8157"/>
                  <a:gd name="T15" fmla="*/ 500 h 2783"/>
                  <a:gd name="T16" fmla="*/ 7968 w 8157"/>
                  <a:gd name="T17" fmla="*/ 1157 h 2783"/>
                  <a:gd name="T18" fmla="*/ 8156 w 8157"/>
                  <a:gd name="T19" fmla="*/ 1438 h 2783"/>
                  <a:gd name="T20" fmla="*/ 8093 w 8157"/>
                  <a:gd name="T21" fmla="*/ 2282 h 2783"/>
                  <a:gd name="T22" fmla="*/ 7875 w 8157"/>
                  <a:gd name="T23" fmla="*/ 2532 h 2783"/>
                  <a:gd name="T24" fmla="*/ 7218 w 8157"/>
                  <a:gd name="T25" fmla="*/ 2688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7" h="2783">
                    <a:moveTo>
                      <a:pt x="1000" y="2782"/>
                    </a:moveTo>
                    <a:lnTo>
                      <a:pt x="1000" y="2782"/>
                    </a:lnTo>
                    <a:cubicBezTo>
                      <a:pt x="312" y="2688"/>
                      <a:pt x="312" y="2688"/>
                      <a:pt x="312" y="2688"/>
                    </a:cubicBezTo>
                    <a:cubicBezTo>
                      <a:pt x="187" y="2688"/>
                      <a:pt x="93" y="2594"/>
                      <a:pt x="62" y="2469"/>
                    </a:cubicBezTo>
                    <a:cubicBezTo>
                      <a:pt x="0" y="2219"/>
                      <a:pt x="31" y="1813"/>
                      <a:pt x="156" y="1750"/>
                    </a:cubicBezTo>
                    <a:cubicBezTo>
                      <a:pt x="656" y="1407"/>
                      <a:pt x="1906" y="1282"/>
                      <a:pt x="2000" y="1250"/>
                    </a:cubicBezTo>
                    <a:cubicBezTo>
                      <a:pt x="2031" y="1219"/>
                      <a:pt x="3125" y="657"/>
                      <a:pt x="3125" y="657"/>
                    </a:cubicBezTo>
                    <a:cubicBezTo>
                      <a:pt x="3125" y="657"/>
                      <a:pt x="3281" y="532"/>
                      <a:pt x="3437" y="500"/>
                    </a:cubicBezTo>
                    <a:cubicBezTo>
                      <a:pt x="5781" y="0"/>
                      <a:pt x="7500" y="969"/>
                      <a:pt x="7968" y="1157"/>
                    </a:cubicBezTo>
                    <a:cubicBezTo>
                      <a:pt x="8093" y="1219"/>
                      <a:pt x="8156" y="1313"/>
                      <a:pt x="8156" y="1438"/>
                    </a:cubicBezTo>
                    <a:cubicBezTo>
                      <a:pt x="8125" y="1688"/>
                      <a:pt x="8093" y="2063"/>
                      <a:pt x="8093" y="2282"/>
                    </a:cubicBezTo>
                    <a:cubicBezTo>
                      <a:pt x="8093" y="2407"/>
                      <a:pt x="8000" y="2500"/>
                      <a:pt x="7875" y="2532"/>
                    </a:cubicBezTo>
                    <a:cubicBezTo>
                      <a:pt x="7625" y="2563"/>
                      <a:pt x="7218" y="2688"/>
                      <a:pt x="7218" y="2688"/>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94" name="Freeform 435">
                <a:extLst>
                  <a:ext uri="{FF2B5EF4-FFF2-40B4-BE49-F238E27FC236}">
                    <a16:creationId xmlns:a16="http://schemas.microsoft.com/office/drawing/2014/main" id="{7BA960C0-EE50-4831-9B68-0C528F91C967}"/>
                  </a:ext>
                </a:extLst>
              </p:cNvPr>
              <p:cNvSpPr>
                <a:spLocks noChangeArrowheads="1"/>
              </p:cNvSpPr>
              <p:nvPr/>
            </p:nvSpPr>
            <p:spPr bwMode="auto">
              <a:xfrm>
                <a:off x="6961188" y="6121400"/>
                <a:ext cx="1417637" cy="34925"/>
              </a:xfrm>
              <a:custGeom>
                <a:avLst/>
                <a:gdLst>
                  <a:gd name="T0" fmla="*/ 3937 w 3938"/>
                  <a:gd name="T1" fmla="*/ 0 h 95"/>
                  <a:gd name="T2" fmla="*/ 3937 w 3938"/>
                  <a:gd name="T3" fmla="*/ 0 h 95"/>
                  <a:gd name="T4" fmla="*/ 0 w 3938"/>
                  <a:gd name="T5" fmla="*/ 94 h 95"/>
                </a:gdLst>
                <a:ahLst/>
                <a:cxnLst>
                  <a:cxn ang="0">
                    <a:pos x="T0" y="T1"/>
                  </a:cxn>
                  <a:cxn ang="0">
                    <a:pos x="T2" y="T3"/>
                  </a:cxn>
                  <a:cxn ang="0">
                    <a:pos x="T4" y="T5"/>
                  </a:cxn>
                </a:cxnLst>
                <a:rect l="0" t="0" r="r" b="b"/>
                <a:pathLst>
                  <a:path w="3938" h="95">
                    <a:moveTo>
                      <a:pt x="3937" y="0"/>
                    </a:moveTo>
                    <a:lnTo>
                      <a:pt x="3937" y="0"/>
                    </a:lnTo>
                    <a:cubicBezTo>
                      <a:pt x="3937" y="0"/>
                      <a:pt x="1187" y="62"/>
                      <a:pt x="0" y="94"/>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grpSp>
        <p:grpSp>
          <p:nvGrpSpPr>
            <p:cNvPr id="580" name="Group 579">
              <a:extLst>
                <a:ext uri="{FF2B5EF4-FFF2-40B4-BE49-F238E27FC236}">
                  <a16:creationId xmlns:a16="http://schemas.microsoft.com/office/drawing/2014/main" id="{44F74E7F-9FB6-4AB4-85EA-CE2195FFDC1E}"/>
                </a:ext>
              </a:extLst>
            </p:cNvPr>
            <p:cNvGrpSpPr/>
            <p:nvPr/>
          </p:nvGrpSpPr>
          <p:grpSpPr>
            <a:xfrm>
              <a:off x="1078966" y="2451391"/>
              <a:ext cx="349106" cy="259322"/>
              <a:chOff x="1625600" y="1246188"/>
              <a:chExt cx="6907213" cy="5130800"/>
            </a:xfrm>
          </p:grpSpPr>
          <p:sp>
            <p:nvSpPr>
              <p:cNvPr id="581" name="Freeform 1">
                <a:extLst>
                  <a:ext uri="{FF2B5EF4-FFF2-40B4-BE49-F238E27FC236}">
                    <a16:creationId xmlns:a16="http://schemas.microsoft.com/office/drawing/2014/main" id="{26B6CE66-5E82-4A6D-81F7-79480F08444F}"/>
                  </a:ext>
                </a:extLst>
              </p:cNvPr>
              <p:cNvSpPr>
                <a:spLocks noChangeArrowheads="1"/>
              </p:cNvSpPr>
              <p:nvPr/>
            </p:nvSpPr>
            <p:spPr bwMode="auto">
              <a:xfrm>
                <a:off x="4684713" y="5780088"/>
                <a:ext cx="787400" cy="596900"/>
              </a:xfrm>
              <a:custGeom>
                <a:avLst/>
                <a:gdLst>
                  <a:gd name="T0" fmla="*/ 157 w 2188"/>
                  <a:gd name="T1" fmla="*/ 0 h 1657"/>
                  <a:gd name="T2" fmla="*/ 157 w 2188"/>
                  <a:gd name="T3" fmla="*/ 0 h 1657"/>
                  <a:gd name="T4" fmla="*/ 0 w 2188"/>
                  <a:gd name="T5" fmla="*/ 563 h 1657"/>
                  <a:gd name="T6" fmla="*/ 1094 w 2188"/>
                  <a:gd name="T7" fmla="*/ 1656 h 1657"/>
                  <a:gd name="T8" fmla="*/ 2187 w 2188"/>
                  <a:gd name="T9" fmla="*/ 563 h 1657"/>
                  <a:gd name="T10" fmla="*/ 2031 w 2188"/>
                  <a:gd name="T11" fmla="*/ 0 h 1657"/>
                </a:gdLst>
                <a:ahLst/>
                <a:cxnLst>
                  <a:cxn ang="0">
                    <a:pos x="T0" y="T1"/>
                  </a:cxn>
                  <a:cxn ang="0">
                    <a:pos x="T2" y="T3"/>
                  </a:cxn>
                  <a:cxn ang="0">
                    <a:pos x="T4" y="T5"/>
                  </a:cxn>
                  <a:cxn ang="0">
                    <a:pos x="T6" y="T7"/>
                  </a:cxn>
                  <a:cxn ang="0">
                    <a:pos x="T8" y="T9"/>
                  </a:cxn>
                  <a:cxn ang="0">
                    <a:pos x="T10" y="T11"/>
                  </a:cxn>
                </a:cxnLst>
                <a:rect l="0" t="0" r="r" b="b"/>
                <a:pathLst>
                  <a:path w="2188" h="1657">
                    <a:moveTo>
                      <a:pt x="157" y="0"/>
                    </a:moveTo>
                    <a:lnTo>
                      <a:pt x="157" y="0"/>
                    </a:lnTo>
                    <a:cubicBezTo>
                      <a:pt x="63" y="156"/>
                      <a:pt x="0" y="344"/>
                      <a:pt x="0" y="563"/>
                    </a:cubicBezTo>
                    <a:cubicBezTo>
                      <a:pt x="0" y="1156"/>
                      <a:pt x="500" y="1656"/>
                      <a:pt x="1094" y="1656"/>
                    </a:cubicBezTo>
                    <a:cubicBezTo>
                      <a:pt x="1687" y="1656"/>
                      <a:pt x="2187" y="1156"/>
                      <a:pt x="2187" y="563"/>
                    </a:cubicBezTo>
                    <a:cubicBezTo>
                      <a:pt x="2187" y="344"/>
                      <a:pt x="2124" y="156"/>
                      <a:pt x="2031" y="0"/>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82" name="Freeform 2">
                <a:extLst>
                  <a:ext uri="{FF2B5EF4-FFF2-40B4-BE49-F238E27FC236}">
                    <a16:creationId xmlns:a16="http://schemas.microsoft.com/office/drawing/2014/main" id="{F8D151E0-AB67-4BC3-BDC9-4F2CE0CAAA61}"/>
                  </a:ext>
                </a:extLst>
              </p:cNvPr>
              <p:cNvSpPr>
                <a:spLocks noChangeArrowheads="1"/>
              </p:cNvSpPr>
              <p:nvPr/>
            </p:nvSpPr>
            <p:spPr bwMode="auto">
              <a:xfrm>
                <a:off x="4741863" y="5576888"/>
                <a:ext cx="674687" cy="203200"/>
              </a:xfrm>
              <a:custGeom>
                <a:avLst/>
                <a:gdLst>
                  <a:gd name="T0" fmla="*/ 0 w 1875"/>
                  <a:gd name="T1" fmla="*/ 562 h 563"/>
                  <a:gd name="T2" fmla="*/ 0 w 1875"/>
                  <a:gd name="T3" fmla="*/ 562 h 563"/>
                  <a:gd name="T4" fmla="*/ 937 w 1875"/>
                  <a:gd name="T5" fmla="*/ 0 h 563"/>
                  <a:gd name="T6" fmla="*/ 1874 w 1875"/>
                  <a:gd name="T7" fmla="*/ 562 h 563"/>
                </a:gdLst>
                <a:ahLst/>
                <a:cxnLst>
                  <a:cxn ang="0">
                    <a:pos x="T0" y="T1"/>
                  </a:cxn>
                  <a:cxn ang="0">
                    <a:pos x="T2" y="T3"/>
                  </a:cxn>
                  <a:cxn ang="0">
                    <a:pos x="T4" y="T5"/>
                  </a:cxn>
                  <a:cxn ang="0">
                    <a:pos x="T6" y="T7"/>
                  </a:cxn>
                </a:cxnLst>
                <a:rect l="0" t="0" r="r" b="b"/>
                <a:pathLst>
                  <a:path w="1875" h="563">
                    <a:moveTo>
                      <a:pt x="0" y="562"/>
                    </a:moveTo>
                    <a:lnTo>
                      <a:pt x="0" y="562"/>
                    </a:lnTo>
                    <a:cubicBezTo>
                      <a:pt x="187" y="250"/>
                      <a:pt x="531" y="0"/>
                      <a:pt x="937" y="0"/>
                    </a:cubicBezTo>
                    <a:cubicBezTo>
                      <a:pt x="1342" y="0"/>
                      <a:pt x="1686" y="250"/>
                      <a:pt x="1874" y="562"/>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83" name="Freeform 3">
                <a:extLst>
                  <a:ext uri="{FF2B5EF4-FFF2-40B4-BE49-F238E27FC236}">
                    <a16:creationId xmlns:a16="http://schemas.microsoft.com/office/drawing/2014/main" id="{FA369E05-C82A-4B4E-AF60-D6A33A7B780A}"/>
                  </a:ext>
                </a:extLst>
              </p:cNvPr>
              <p:cNvSpPr>
                <a:spLocks noChangeArrowheads="1"/>
              </p:cNvSpPr>
              <p:nvPr/>
            </p:nvSpPr>
            <p:spPr bwMode="auto">
              <a:xfrm>
                <a:off x="3886200" y="4395788"/>
                <a:ext cx="2384425" cy="552450"/>
              </a:xfrm>
              <a:custGeom>
                <a:avLst/>
                <a:gdLst>
                  <a:gd name="T0" fmla="*/ 0 w 6625"/>
                  <a:gd name="T1" fmla="*/ 1532 h 1533"/>
                  <a:gd name="T2" fmla="*/ 0 w 6625"/>
                  <a:gd name="T3" fmla="*/ 1532 h 1533"/>
                  <a:gd name="T4" fmla="*/ 3312 w 6625"/>
                  <a:gd name="T5" fmla="*/ 0 h 1533"/>
                  <a:gd name="T6" fmla="*/ 6624 w 6625"/>
                  <a:gd name="T7" fmla="*/ 1532 h 1533"/>
                </a:gdLst>
                <a:ahLst/>
                <a:cxnLst>
                  <a:cxn ang="0">
                    <a:pos x="T0" y="T1"/>
                  </a:cxn>
                  <a:cxn ang="0">
                    <a:pos x="T2" y="T3"/>
                  </a:cxn>
                  <a:cxn ang="0">
                    <a:pos x="T4" y="T5"/>
                  </a:cxn>
                  <a:cxn ang="0">
                    <a:pos x="T6" y="T7"/>
                  </a:cxn>
                </a:cxnLst>
                <a:rect l="0" t="0" r="r" b="b"/>
                <a:pathLst>
                  <a:path w="6625" h="1533">
                    <a:moveTo>
                      <a:pt x="0" y="1532"/>
                    </a:moveTo>
                    <a:lnTo>
                      <a:pt x="0" y="1532"/>
                    </a:lnTo>
                    <a:cubicBezTo>
                      <a:pt x="812" y="594"/>
                      <a:pt x="2000" y="0"/>
                      <a:pt x="3312" y="0"/>
                    </a:cubicBezTo>
                    <a:cubicBezTo>
                      <a:pt x="4624" y="0"/>
                      <a:pt x="5811" y="594"/>
                      <a:pt x="6624" y="1532"/>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84" name="Freeform 4">
                <a:extLst>
                  <a:ext uri="{FF2B5EF4-FFF2-40B4-BE49-F238E27FC236}">
                    <a16:creationId xmlns:a16="http://schemas.microsoft.com/office/drawing/2014/main" id="{8F7DC8B2-7DDB-4C48-926E-3890BAEF0372}"/>
                  </a:ext>
                </a:extLst>
              </p:cNvPr>
              <p:cNvSpPr>
                <a:spLocks noChangeArrowheads="1"/>
              </p:cNvSpPr>
              <p:nvPr/>
            </p:nvSpPr>
            <p:spPr bwMode="auto">
              <a:xfrm>
                <a:off x="2762250" y="2820988"/>
                <a:ext cx="4635500" cy="1023937"/>
              </a:xfrm>
              <a:custGeom>
                <a:avLst/>
                <a:gdLst>
                  <a:gd name="T0" fmla="*/ 0 w 12875"/>
                  <a:gd name="T1" fmla="*/ 2843 h 2844"/>
                  <a:gd name="T2" fmla="*/ 0 w 12875"/>
                  <a:gd name="T3" fmla="*/ 2843 h 2844"/>
                  <a:gd name="T4" fmla="*/ 6437 w 12875"/>
                  <a:gd name="T5" fmla="*/ 0 h 2844"/>
                  <a:gd name="T6" fmla="*/ 12874 w 12875"/>
                  <a:gd name="T7" fmla="*/ 2843 h 2844"/>
                </a:gdLst>
                <a:ahLst/>
                <a:cxnLst>
                  <a:cxn ang="0">
                    <a:pos x="T0" y="T1"/>
                  </a:cxn>
                  <a:cxn ang="0">
                    <a:pos x="T2" y="T3"/>
                  </a:cxn>
                  <a:cxn ang="0">
                    <a:pos x="T4" y="T5"/>
                  </a:cxn>
                  <a:cxn ang="0">
                    <a:pos x="T6" y="T7"/>
                  </a:cxn>
                </a:cxnLst>
                <a:rect l="0" t="0" r="r" b="b"/>
                <a:pathLst>
                  <a:path w="12875" h="2844">
                    <a:moveTo>
                      <a:pt x="0" y="2843"/>
                    </a:moveTo>
                    <a:lnTo>
                      <a:pt x="0" y="2843"/>
                    </a:lnTo>
                    <a:cubicBezTo>
                      <a:pt x="1593" y="1094"/>
                      <a:pt x="3875" y="0"/>
                      <a:pt x="6437" y="0"/>
                    </a:cubicBezTo>
                    <a:cubicBezTo>
                      <a:pt x="8999" y="0"/>
                      <a:pt x="11280" y="1094"/>
                      <a:pt x="12874" y="2843"/>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sp>
            <p:nvSpPr>
              <p:cNvPr id="585" name="Freeform 5">
                <a:extLst>
                  <a:ext uri="{FF2B5EF4-FFF2-40B4-BE49-F238E27FC236}">
                    <a16:creationId xmlns:a16="http://schemas.microsoft.com/office/drawing/2014/main" id="{FFA75D20-506A-4A9F-B95F-4DC7CEEC1BFD}"/>
                  </a:ext>
                </a:extLst>
              </p:cNvPr>
              <p:cNvSpPr>
                <a:spLocks noChangeArrowheads="1"/>
              </p:cNvSpPr>
              <p:nvPr/>
            </p:nvSpPr>
            <p:spPr bwMode="auto">
              <a:xfrm>
                <a:off x="1625600" y="1246188"/>
                <a:ext cx="6907213" cy="1497012"/>
              </a:xfrm>
              <a:custGeom>
                <a:avLst/>
                <a:gdLst>
                  <a:gd name="T0" fmla="*/ 0 w 19188"/>
                  <a:gd name="T1" fmla="*/ 4157 h 4158"/>
                  <a:gd name="T2" fmla="*/ 0 w 19188"/>
                  <a:gd name="T3" fmla="*/ 4157 h 4158"/>
                  <a:gd name="T4" fmla="*/ 9594 w 19188"/>
                  <a:gd name="T5" fmla="*/ 0 h 4158"/>
                  <a:gd name="T6" fmla="*/ 19187 w 19188"/>
                  <a:gd name="T7" fmla="*/ 4157 h 4158"/>
                </a:gdLst>
                <a:ahLst/>
                <a:cxnLst>
                  <a:cxn ang="0">
                    <a:pos x="T0" y="T1"/>
                  </a:cxn>
                  <a:cxn ang="0">
                    <a:pos x="T2" y="T3"/>
                  </a:cxn>
                  <a:cxn ang="0">
                    <a:pos x="T4" y="T5"/>
                  </a:cxn>
                  <a:cxn ang="0">
                    <a:pos x="T6" y="T7"/>
                  </a:cxn>
                </a:cxnLst>
                <a:rect l="0" t="0" r="r" b="b"/>
                <a:pathLst>
                  <a:path w="19188" h="4158">
                    <a:moveTo>
                      <a:pt x="0" y="4157"/>
                    </a:moveTo>
                    <a:lnTo>
                      <a:pt x="0" y="4157"/>
                    </a:lnTo>
                    <a:cubicBezTo>
                      <a:pt x="2407" y="1594"/>
                      <a:pt x="5813" y="0"/>
                      <a:pt x="9594" y="0"/>
                    </a:cubicBezTo>
                    <a:cubicBezTo>
                      <a:pt x="13374" y="0"/>
                      <a:pt x="16781" y="1594"/>
                      <a:pt x="19187" y="4157"/>
                    </a:cubicBezTo>
                  </a:path>
                </a:pathLst>
              </a:custGeom>
              <a:noFill/>
              <a:ln w="1587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dirty="0">
                  <a:solidFill>
                    <a:prstClr val="black"/>
                  </a:solidFill>
                </a:endParaRPr>
              </a:p>
            </p:txBody>
          </p:sp>
        </p:grpSp>
      </p:grpSp>
      <p:pic>
        <p:nvPicPr>
          <p:cNvPr id="595" name="Picture 594">
            <a:extLst>
              <a:ext uri="{FF2B5EF4-FFF2-40B4-BE49-F238E27FC236}">
                <a16:creationId xmlns:a16="http://schemas.microsoft.com/office/drawing/2014/main" id="{F4D5914D-AE2B-455B-89C9-656844068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0975" y="3414628"/>
            <a:ext cx="694734" cy="217211"/>
          </a:xfrm>
          <a:prstGeom prst="rect">
            <a:avLst/>
          </a:prstGeom>
        </p:spPr>
      </p:pic>
      <p:pic>
        <p:nvPicPr>
          <p:cNvPr id="596" name="Picture 595">
            <a:extLst>
              <a:ext uri="{FF2B5EF4-FFF2-40B4-BE49-F238E27FC236}">
                <a16:creationId xmlns:a16="http://schemas.microsoft.com/office/drawing/2014/main" id="{85803CF9-F6FC-480E-91DE-CE447F57A07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9614920" y="3912232"/>
            <a:ext cx="578552" cy="214064"/>
          </a:xfrm>
          <a:prstGeom prst="rect">
            <a:avLst/>
          </a:prstGeom>
        </p:spPr>
      </p:pic>
      <p:sp>
        <p:nvSpPr>
          <p:cNvPr id="598" name="Rectangle 597">
            <a:extLst>
              <a:ext uri="{FF2B5EF4-FFF2-40B4-BE49-F238E27FC236}">
                <a16:creationId xmlns:a16="http://schemas.microsoft.com/office/drawing/2014/main" id="{EF8EBDCF-6E22-4004-8B82-59C9F5165991}"/>
              </a:ext>
            </a:extLst>
          </p:cNvPr>
          <p:cNvSpPr/>
          <p:nvPr/>
        </p:nvSpPr>
        <p:spPr>
          <a:xfrm>
            <a:off x="9336815" y="2942362"/>
            <a:ext cx="1606530" cy="338554"/>
          </a:xfrm>
          <a:prstGeom prst="rect">
            <a:avLst/>
          </a:prstGeom>
        </p:spPr>
        <p:txBody>
          <a:bodyPr wrap="none">
            <a:spAutoFit/>
          </a:bodyPr>
          <a:lstStyle/>
          <a:p>
            <a:r>
              <a:rPr lang="en-US" sz="1600" dirty="0">
                <a:solidFill>
                  <a:schemeClr val="bg1"/>
                </a:solidFill>
                <a:latin typeface="Citrix New Sans Semibold" panose="020F0703040200060004" pitchFamily="34" charset="0"/>
                <a:ea typeface="Arial" charset="0"/>
                <a:cs typeface="Arial" charset="0"/>
              </a:rPr>
              <a:t>Cloud providers</a:t>
            </a:r>
            <a:endParaRPr lang="en-US" sz="1600" dirty="0">
              <a:solidFill>
                <a:schemeClr val="bg1"/>
              </a:solidFill>
              <a:latin typeface="Citrix New Sans Semibold" panose="020F0703040200060004" pitchFamily="34" charset="0"/>
            </a:endParaRPr>
          </a:p>
        </p:txBody>
      </p:sp>
      <p:cxnSp>
        <p:nvCxnSpPr>
          <p:cNvPr id="599" name="Straight Arrow Connector 598">
            <a:extLst>
              <a:ext uri="{FF2B5EF4-FFF2-40B4-BE49-F238E27FC236}">
                <a16:creationId xmlns:a16="http://schemas.microsoft.com/office/drawing/2014/main" id="{0D53F652-94B7-413F-BD69-4CE2364DEFFA}"/>
              </a:ext>
            </a:extLst>
          </p:cNvPr>
          <p:cNvCxnSpPr/>
          <p:nvPr/>
        </p:nvCxnSpPr>
        <p:spPr>
          <a:xfrm>
            <a:off x="9450967" y="3336047"/>
            <a:ext cx="1355109" cy="0"/>
          </a:xfrm>
          <a:prstGeom prst="straightConnector1">
            <a:avLst/>
          </a:prstGeom>
          <a:ln w="19050" cap="rnd">
            <a:solidFill>
              <a:schemeClr val="bg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0" name="Rectangle 599">
            <a:extLst>
              <a:ext uri="{FF2B5EF4-FFF2-40B4-BE49-F238E27FC236}">
                <a16:creationId xmlns:a16="http://schemas.microsoft.com/office/drawing/2014/main" id="{B089035D-D145-413D-9639-B2AFE480D928}"/>
              </a:ext>
            </a:extLst>
          </p:cNvPr>
          <p:cNvSpPr/>
          <p:nvPr/>
        </p:nvSpPr>
        <p:spPr>
          <a:xfrm>
            <a:off x="8918582" y="1139569"/>
            <a:ext cx="1364476" cy="584775"/>
          </a:xfrm>
          <a:prstGeom prst="rect">
            <a:avLst/>
          </a:prstGeom>
        </p:spPr>
        <p:txBody>
          <a:bodyPr wrap="none" anchor="b">
            <a:spAutoFit/>
          </a:bodyPr>
          <a:lstStyle/>
          <a:p>
            <a:r>
              <a:rPr lang="en-US" sz="1600" dirty="0">
                <a:solidFill>
                  <a:schemeClr val="bg1"/>
                </a:solidFill>
                <a:latin typeface="Citrix New Sans Semibold" panose="020F0703040200060004" pitchFamily="34" charset="0"/>
                <a:ea typeface="Arial" charset="0"/>
                <a:cs typeface="Arial" charset="0"/>
              </a:rPr>
              <a:t>On-premises</a:t>
            </a:r>
            <a:br>
              <a:rPr lang="en-US" sz="1600" dirty="0">
                <a:solidFill>
                  <a:schemeClr val="bg1"/>
                </a:solidFill>
                <a:latin typeface="Citrix New Sans Semibold" panose="020F0703040200060004" pitchFamily="34" charset="0"/>
                <a:ea typeface="Arial" charset="0"/>
                <a:cs typeface="Arial" charset="0"/>
              </a:rPr>
            </a:br>
            <a:r>
              <a:rPr lang="en-US" sz="1600" dirty="0">
                <a:solidFill>
                  <a:schemeClr val="bg1"/>
                </a:solidFill>
                <a:latin typeface="Citrix New Sans Semibold" panose="020F0703040200060004" pitchFamily="34" charset="0"/>
                <a:ea typeface="Arial" charset="0"/>
                <a:cs typeface="Arial" charset="0"/>
              </a:rPr>
              <a:t>apps &amp; data</a:t>
            </a:r>
            <a:endParaRPr lang="en-US" sz="1600" dirty="0">
              <a:solidFill>
                <a:schemeClr val="bg1"/>
              </a:solidFill>
              <a:latin typeface="Citrix New Sans Semibold" panose="020F0703040200060004" pitchFamily="34" charset="0"/>
            </a:endParaRPr>
          </a:p>
        </p:txBody>
      </p:sp>
      <p:cxnSp>
        <p:nvCxnSpPr>
          <p:cNvPr id="601" name="Straight Arrow Connector 600">
            <a:extLst>
              <a:ext uri="{FF2B5EF4-FFF2-40B4-BE49-F238E27FC236}">
                <a16:creationId xmlns:a16="http://schemas.microsoft.com/office/drawing/2014/main" id="{AC3F8C88-2B82-48B3-A6DC-003B890D3DB6}"/>
              </a:ext>
            </a:extLst>
          </p:cNvPr>
          <p:cNvCxnSpPr/>
          <p:nvPr/>
        </p:nvCxnSpPr>
        <p:spPr>
          <a:xfrm>
            <a:off x="9005185" y="1762013"/>
            <a:ext cx="1100124" cy="0"/>
          </a:xfrm>
          <a:prstGeom prst="straightConnector1">
            <a:avLst/>
          </a:prstGeom>
          <a:ln w="19050" cap="rnd">
            <a:solidFill>
              <a:schemeClr val="bg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2" name="Rectangle 601">
            <a:extLst>
              <a:ext uri="{FF2B5EF4-FFF2-40B4-BE49-F238E27FC236}">
                <a16:creationId xmlns:a16="http://schemas.microsoft.com/office/drawing/2014/main" id="{EBDDBCBC-C6D8-4A10-BE05-E01C4DF98147}"/>
              </a:ext>
            </a:extLst>
          </p:cNvPr>
          <p:cNvSpPr/>
          <p:nvPr/>
        </p:nvSpPr>
        <p:spPr>
          <a:xfrm>
            <a:off x="9011139" y="4589315"/>
            <a:ext cx="1282723" cy="584775"/>
          </a:xfrm>
          <a:prstGeom prst="rect">
            <a:avLst/>
          </a:prstGeom>
        </p:spPr>
        <p:txBody>
          <a:bodyPr wrap="none">
            <a:spAutoFit/>
          </a:bodyPr>
          <a:lstStyle/>
          <a:p>
            <a:r>
              <a:rPr lang="en-US" sz="1600" dirty="0">
                <a:solidFill>
                  <a:schemeClr val="bg1"/>
                </a:solidFill>
                <a:latin typeface="Citrix New Sans Semibold" panose="020F0703040200060004" pitchFamily="34" charset="0"/>
                <a:ea typeface="Arial" charset="0"/>
                <a:cs typeface="Arial" charset="0"/>
              </a:rPr>
              <a:t>SaaS &amp; </a:t>
            </a:r>
            <a:br>
              <a:rPr lang="en-US" sz="1600" dirty="0">
                <a:solidFill>
                  <a:schemeClr val="bg1"/>
                </a:solidFill>
                <a:latin typeface="Citrix New Sans Semibold" panose="020F0703040200060004" pitchFamily="34" charset="0"/>
                <a:ea typeface="Arial" charset="0"/>
                <a:cs typeface="Arial" charset="0"/>
              </a:rPr>
            </a:br>
            <a:r>
              <a:rPr lang="en-US" sz="1600" dirty="0">
                <a:solidFill>
                  <a:schemeClr val="bg1"/>
                </a:solidFill>
                <a:latin typeface="Citrix New Sans Semibold" panose="020F0703040200060004" pitchFamily="34" charset="0"/>
                <a:ea typeface="Arial" charset="0"/>
                <a:cs typeface="Arial" charset="0"/>
              </a:rPr>
              <a:t>mobile apps</a:t>
            </a:r>
            <a:endParaRPr lang="en-US" sz="1600" dirty="0">
              <a:solidFill>
                <a:schemeClr val="bg1"/>
              </a:solidFill>
              <a:latin typeface="Citrix New Sans Semibold" panose="020F0703040200060004" pitchFamily="34" charset="0"/>
            </a:endParaRPr>
          </a:p>
        </p:txBody>
      </p:sp>
      <p:pic>
        <p:nvPicPr>
          <p:cNvPr id="603" name="Picture 602">
            <a:extLst>
              <a:ext uri="{FF2B5EF4-FFF2-40B4-BE49-F238E27FC236}">
                <a16:creationId xmlns:a16="http://schemas.microsoft.com/office/drawing/2014/main" id="{112FE694-FAEA-4361-892A-852983D53D7B}"/>
              </a:ext>
            </a:extLst>
          </p:cNvPr>
          <p:cNvPicPr>
            <a:picLocks noChangeAspect="1"/>
          </p:cNvPicPr>
          <p:nvPr/>
        </p:nvPicPr>
        <p:blipFill>
          <a:blip r:embed="rId9">
            <a:biLevel thresh="25000"/>
          </a:blip>
          <a:stretch>
            <a:fillRect/>
          </a:stretch>
        </p:blipFill>
        <p:spPr>
          <a:xfrm>
            <a:off x="10076559" y="5287161"/>
            <a:ext cx="516923" cy="261054"/>
          </a:xfrm>
          <a:prstGeom prst="rect">
            <a:avLst/>
          </a:prstGeom>
        </p:spPr>
      </p:pic>
      <p:pic>
        <p:nvPicPr>
          <p:cNvPr id="604" name="Picture 603">
            <a:extLst>
              <a:ext uri="{FF2B5EF4-FFF2-40B4-BE49-F238E27FC236}">
                <a16:creationId xmlns:a16="http://schemas.microsoft.com/office/drawing/2014/main" id="{4F1B80E7-05F1-40BB-B517-C8ABDE345220}"/>
              </a:ext>
            </a:extLst>
          </p:cNvPr>
          <p:cNvPicPr>
            <a:picLocks noChangeAspect="1"/>
          </p:cNvPicPr>
          <p:nvPr/>
        </p:nvPicPr>
        <p:blipFill>
          <a:blip r:embed="rId10" cstate="hqprint">
            <a:biLevel thresh="25000"/>
            <a:extLst>
              <a:ext uri="{28A0092B-C50C-407E-A947-70E740481C1C}">
                <a14:useLocalDpi xmlns:a14="http://schemas.microsoft.com/office/drawing/2010/main"/>
              </a:ext>
            </a:extLst>
          </a:blip>
          <a:stretch>
            <a:fillRect/>
          </a:stretch>
        </p:blipFill>
        <p:spPr>
          <a:xfrm>
            <a:off x="9034466" y="5645465"/>
            <a:ext cx="867316" cy="300253"/>
          </a:xfrm>
          <a:prstGeom prst="rect">
            <a:avLst/>
          </a:prstGeom>
        </p:spPr>
      </p:pic>
      <p:pic>
        <p:nvPicPr>
          <p:cNvPr id="605" name="Picture 604">
            <a:extLst>
              <a:ext uri="{FF2B5EF4-FFF2-40B4-BE49-F238E27FC236}">
                <a16:creationId xmlns:a16="http://schemas.microsoft.com/office/drawing/2014/main" id="{6AD50F2B-B5E5-443D-A98A-FF4F11C755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0321" y="5608445"/>
            <a:ext cx="682196" cy="350844"/>
          </a:xfrm>
          <a:prstGeom prst="rect">
            <a:avLst/>
          </a:prstGeom>
        </p:spPr>
      </p:pic>
      <p:pic>
        <p:nvPicPr>
          <p:cNvPr id="606" name="Picture 605">
            <a:extLst>
              <a:ext uri="{FF2B5EF4-FFF2-40B4-BE49-F238E27FC236}">
                <a16:creationId xmlns:a16="http://schemas.microsoft.com/office/drawing/2014/main" id="{277A38BE-3773-4F08-8B6A-8FC78FAF11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31925" y="5335823"/>
            <a:ext cx="428737" cy="210622"/>
          </a:xfrm>
          <a:prstGeom prst="rect">
            <a:avLst/>
          </a:prstGeom>
        </p:spPr>
      </p:pic>
      <p:pic>
        <p:nvPicPr>
          <p:cNvPr id="607" name="Picture 606">
            <a:extLst>
              <a:ext uri="{FF2B5EF4-FFF2-40B4-BE49-F238E27FC236}">
                <a16:creationId xmlns:a16="http://schemas.microsoft.com/office/drawing/2014/main" id="{B2F206DD-5FFF-4DCE-95AD-C995BE6A84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9201" y="5315065"/>
            <a:ext cx="360202" cy="252141"/>
          </a:xfrm>
          <a:prstGeom prst="rect">
            <a:avLst/>
          </a:prstGeom>
        </p:spPr>
      </p:pic>
      <p:sp>
        <p:nvSpPr>
          <p:cNvPr id="608" name="Freeform 16">
            <a:extLst>
              <a:ext uri="{FF2B5EF4-FFF2-40B4-BE49-F238E27FC236}">
                <a16:creationId xmlns:a16="http://schemas.microsoft.com/office/drawing/2014/main" id="{55C79872-07DC-41F7-970C-707D35B2DBF0}"/>
              </a:ext>
            </a:extLst>
          </p:cNvPr>
          <p:cNvSpPr>
            <a:spLocks noChangeArrowheads="1"/>
          </p:cNvSpPr>
          <p:nvPr/>
        </p:nvSpPr>
        <p:spPr bwMode="auto">
          <a:xfrm>
            <a:off x="9561728" y="2250735"/>
            <a:ext cx="199363" cy="234760"/>
          </a:xfrm>
          <a:custGeom>
            <a:avLst/>
            <a:gdLst>
              <a:gd name="T0" fmla="*/ 1387 w 1687"/>
              <a:gd name="T1" fmla="*/ 1891 h 1989"/>
              <a:gd name="T2" fmla="*/ 458 w 1687"/>
              <a:gd name="T3" fmla="*/ 1958 h 1989"/>
              <a:gd name="T4" fmla="*/ 44 w 1687"/>
              <a:gd name="T5" fmla="*/ 1830 h 1989"/>
              <a:gd name="T6" fmla="*/ 165 w 1687"/>
              <a:gd name="T7" fmla="*/ 1423 h 1989"/>
              <a:gd name="T8" fmla="*/ 381 w 1687"/>
              <a:gd name="T9" fmla="*/ 952 h 1989"/>
              <a:gd name="T10" fmla="*/ 576 w 1687"/>
              <a:gd name="T11" fmla="*/ 491 h 1989"/>
              <a:gd name="T12" fmla="*/ 1121 w 1687"/>
              <a:gd name="T13" fmla="*/ 192 h 1989"/>
              <a:gd name="T14" fmla="*/ 1188 w 1687"/>
              <a:gd name="T15" fmla="*/ 602 h 1989"/>
              <a:gd name="T16" fmla="*/ 1434 w 1687"/>
              <a:gd name="T17" fmla="*/ 996 h 1989"/>
              <a:gd name="T18" fmla="*/ 1676 w 1687"/>
              <a:gd name="T19" fmla="*/ 1672 h 1989"/>
              <a:gd name="T20" fmla="*/ 525 w 1687"/>
              <a:gd name="T21" fmla="*/ 1648 h 1989"/>
              <a:gd name="T22" fmla="*/ 347 w 1687"/>
              <a:gd name="T23" fmla="*/ 1386 h 1989"/>
              <a:gd name="T24" fmla="*/ 286 w 1687"/>
              <a:gd name="T25" fmla="*/ 1393 h 1989"/>
              <a:gd name="T26" fmla="*/ 229 w 1687"/>
              <a:gd name="T27" fmla="*/ 1470 h 1989"/>
              <a:gd name="T28" fmla="*/ 148 w 1687"/>
              <a:gd name="T29" fmla="*/ 1480 h 1989"/>
              <a:gd name="T30" fmla="*/ 98 w 1687"/>
              <a:gd name="T31" fmla="*/ 1544 h 1989"/>
              <a:gd name="T32" fmla="*/ 84 w 1687"/>
              <a:gd name="T33" fmla="*/ 1726 h 1989"/>
              <a:gd name="T34" fmla="*/ 88 w 1687"/>
              <a:gd name="T35" fmla="*/ 1790 h 1989"/>
              <a:gd name="T36" fmla="*/ 182 w 1687"/>
              <a:gd name="T37" fmla="*/ 1820 h 1989"/>
              <a:gd name="T38" fmla="*/ 502 w 1687"/>
              <a:gd name="T39" fmla="*/ 1911 h 1989"/>
              <a:gd name="T40" fmla="*/ 572 w 1687"/>
              <a:gd name="T41" fmla="*/ 1709 h 1989"/>
              <a:gd name="T42" fmla="*/ 670 w 1687"/>
              <a:gd name="T43" fmla="*/ 437 h 1989"/>
              <a:gd name="T44" fmla="*/ 727 w 1687"/>
              <a:gd name="T45" fmla="*/ 397 h 1989"/>
              <a:gd name="T46" fmla="*/ 663 w 1687"/>
              <a:gd name="T47" fmla="*/ 262 h 1989"/>
              <a:gd name="T48" fmla="*/ 673 w 1687"/>
              <a:gd name="T49" fmla="*/ 488 h 1989"/>
              <a:gd name="T50" fmla="*/ 633 w 1687"/>
              <a:gd name="T51" fmla="*/ 535 h 1989"/>
              <a:gd name="T52" fmla="*/ 737 w 1687"/>
              <a:gd name="T53" fmla="*/ 582 h 1989"/>
              <a:gd name="T54" fmla="*/ 916 w 1687"/>
              <a:gd name="T55" fmla="*/ 552 h 1989"/>
              <a:gd name="T56" fmla="*/ 730 w 1687"/>
              <a:gd name="T57" fmla="*/ 622 h 1989"/>
              <a:gd name="T58" fmla="*/ 720 w 1687"/>
              <a:gd name="T59" fmla="*/ 649 h 1989"/>
              <a:gd name="T60" fmla="*/ 882 w 1687"/>
              <a:gd name="T61" fmla="*/ 619 h 1989"/>
              <a:gd name="T62" fmla="*/ 966 w 1687"/>
              <a:gd name="T63" fmla="*/ 568 h 1989"/>
              <a:gd name="T64" fmla="*/ 943 w 1687"/>
              <a:gd name="T65" fmla="*/ 494 h 1989"/>
              <a:gd name="T66" fmla="*/ 811 w 1687"/>
              <a:gd name="T67" fmla="*/ 441 h 1989"/>
              <a:gd name="T68" fmla="*/ 798 w 1687"/>
              <a:gd name="T69" fmla="*/ 471 h 1989"/>
              <a:gd name="T70" fmla="*/ 815 w 1687"/>
              <a:gd name="T71" fmla="*/ 488 h 1989"/>
              <a:gd name="T72" fmla="*/ 855 w 1687"/>
              <a:gd name="T73" fmla="*/ 397 h 1989"/>
              <a:gd name="T74" fmla="*/ 939 w 1687"/>
              <a:gd name="T75" fmla="*/ 437 h 1989"/>
              <a:gd name="T76" fmla="*/ 1013 w 1687"/>
              <a:gd name="T77" fmla="*/ 383 h 1989"/>
              <a:gd name="T78" fmla="*/ 832 w 1687"/>
              <a:gd name="T79" fmla="*/ 387 h 1989"/>
              <a:gd name="T80" fmla="*/ 1161 w 1687"/>
              <a:gd name="T81" fmla="*/ 1349 h 1989"/>
              <a:gd name="T82" fmla="*/ 1067 w 1687"/>
              <a:gd name="T83" fmla="*/ 754 h 1989"/>
              <a:gd name="T84" fmla="*/ 986 w 1687"/>
              <a:gd name="T85" fmla="*/ 622 h 1989"/>
              <a:gd name="T86" fmla="*/ 879 w 1687"/>
              <a:gd name="T87" fmla="*/ 686 h 1989"/>
              <a:gd name="T88" fmla="*/ 653 w 1687"/>
              <a:gd name="T89" fmla="*/ 649 h 1989"/>
              <a:gd name="T90" fmla="*/ 596 w 1687"/>
              <a:gd name="T91" fmla="*/ 757 h 1989"/>
              <a:gd name="T92" fmla="*/ 407 w 1687"/>
              <a:gd name="T93" fmla="*/ 1265 h 1989"/>
              <a:gd name="T94" fmla="*/ 522 w 1687"/>
              <a:gd name="T95" fmla="*/ 1544 h 1989"/>
              <a:gd name="T96" fmla="*/ 653 w 1687"/>
              <a:gd name="T97" fmla="*/ 1736 h 1989"/>
              <a:gd name="T98" fmla="*/ 1104 w 1687"/>
              <a:gd name="T99" fmla="*/ 1433 h 1989"/>
              <a:gd name="T100" fmla="*/ 1592 w 1687"/>
              <a:gd name="T101" fmla="*/ 1642 h 1989"/>
              <a:gd name="T102" fmla="*/ 1538 w 1687"/>
              <a:gd name="T103" fmla="*/ 1601 h 1989"/>
              <a:gd name="T104" fmla="*/ 1477 w 1687"/>
              <a:gd name="T105" fmla="*/ 1490 h 1989"/>
              <a:gd name="T106" fmla="*/ 1336 w 1687"/>
              <a:gd name="T107" fmla="*/ 1554 h 1989"/>
              <a:gd name="T108" fmla="*/ 1198 w 1687"/>
              <a:gd name="T109" fmla="*/ 1423 h 1989"/>
              <a:gd name="T110" fmla="*/ 1165 w 1687"/>
              <a:gd name="T111" fmla="*/ 1460 h 1989"/>
              <a:gd name="T112" fmla="*/ 1151 w 1687"/>
              <a:gd name="T113" fmla="*/ 1719 h 1989"/>
              <a:gd name="T114" fmla="*/ 1259 w 1687"/>
              <a:gd name="T115" fmla="*/ 1904 h 1989"/>
              <a:gd name="T116" fmla="*/ 1430 w 1687"/>
              <a:gd name="T117" fmla="*/ 1783 h 1989"/>
              <a:gd name="T118" fmla="*/ 1605 w 1687"/>
              <a:gd name="T119" fmla="*/ 16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7" h="1989">
                <a:moveTo>
                  <a:pt x="1676" y="1672"/>
                </a:moveTo>
                <a:lnTo>
                  <a:pt x="1676" y="1672"/>
                </a:lnTo>
                <a:cubicBezTo>
                  <a:pt x="1659" y="1729"/>
                  <a:pt x="1599" y="1756"/>
                  <a:pt x="1548" y="1780"/>
                </a:cubicBezTo>
                <a:cubicBezTo>
                  <a:pt x="1488" y="1810"/>
                  <a:pt x="1434" y="1844"/>
                  <a:pt x="1387" y="1891"/>
                </a:cubicBezTo>
                <a:cubicBezTo>
                  <a:pt x="1340" y="1935"/>
                  <a:pt x="1289" y="1975"/>
                  <a:pt x="1222" y="1971"/>
                </a:cubicBezTo>
                <a:cubicBezTo>
                  <a:pt x="1161" y="1968"/>
                  <a:pt x="1094" y="1938"/>
                  <a:pt x="1077" y="1874"/>
                </a:cubicBezTo>
                <a:cubicBezTo>
                  <a:pt x="943" y="1840"/>
                  <a:pt x="805" y="1823"/>
                  <a:pt x="667" y="1847"/>
                </a:cubicBezTo>
                <a:cubicBezTo>
                  <a:pt x="643" y="1941"/>
                  <a:pt x="545" y="1988"/>
                  <a:pt x="458" y="1958"/>
                </a:cubicBezTo>
                <a:cubicBezTo>
                  <a:pt x="411" y="1941"/>
                  <a:pt x="371" y="1921"/>
                  <a:pt x="323" y="1908"/>
                </a:cubicBezTo>
                <a:cubicBezTo>
                  <a:pt x="276" y="1894"/>
                  <a:pt x="226" y="1887"/>
                  <a:pt x="175" y="1874"/>
                </a:cubicBezTo>
                <a:cubicBezTo>
                  <a:pt x="152" y="1867"/>
                  <a:pt x="132" y="1857"/>
                  <a:pt x="108" y="1850"/>
                </a:cubicBezTo>
                <a:cubicBezTo>
                  <a:pt x="88" y="1844"/>
                  <a:pt x="64" y="1840"/>
                  <a:pt x="44" y="1830"/>
                </a:cubicBezTo>
                <a:cubicBezTo>
                  <a:pt x="0" y="1807"/>
                  <a:pt x="4" y="1760"/>
                  <a:pt x="24" y="1719"/>
                </a:cubicBezTo>
                <a:cubicBezTo>
                  <a:pt x="41" y="1679"/>
                  <a:pt x="47" y="1645"/>
                  <a:pt x="44" y="1598"/>
                </a:cubicBezTo>
                <a:cubicBezTo>
                  <a:pt x="41" y="1558"/>
                  <a:pt x="27" y="1507"/>
                  <a:pt x="47" y="1467"/>
                </a:cubicBezTo>
                <a:cubicBezTo>
                  <a:pt x="71" y="1420"/>
                  <a:pt x="121" y="1426"/>
                  <a:pt x="165" y="1423"/>
                </a:cubicBezTo>
                <a:cubicBezTo>
                  <a:pt x="219" y="1423"/>
                  <a:pt x="226" y="1376"/>
                  <a:pt x="256" y="1342"/>
                </a:cubicBezTo>
                <a:cubicBezTo>
                  <a:pt x="239" y="1295"/>
                  <a:pt x="253" y="1255"/>
                  <a:pt x="276" y="1215"/>
                </a:cubicBezTo>
                <a:cubicBezTo>
                  <a:pt x="300" y="1171"/>
                  <a:pt x="320" y="1130"/>
                  <a:pt x="340" y="1087"/>
                </a:cubicBezTo>
                <a:cubicBezTo>
                  <a:pt x="357" y="1043"/>
                  <a:pt x="367" y="996"/>
                  <a:pt x="381" y="952"/>
                </a:cubicBezTo>
                <a:cubicBezTo>
                  <a:pt x="397" y="905"/>
                  <a:pt x="431" y="868"/>
                  <a:pt x="465" y="828"/>
                </a:cubicBezTo>
                <a:cubicBezTo>
                  <a:pt x="488" y="797"/>
                  <a:pt x="512" y="767"/>
                  <a:pt x="539" y="737"/>
                </a:cubicBezTo>
                <a:cubicBezTo>
                  <a:pt x="559" y="710"/>
                  <a:pt x="579" y="679"/>
                  <a:pt x="582" y="646"/>
                </a:cubicBezTo>
                <a:cubicBezTo>
                  <a:pt x="582" y="595"/>
                  <a:pt x="576" y="542"/>
                  <a:pt x="576" y="491"/>
                </a:cubicBezTo>
                <a:cubicBezTo>
                  <a:pt x="572" y="441"/>
                  <a:pt x="569" y="387"/>
                  <a:pt x="569" y="336"/>
                </a:cubicBezTo>
                <a:cubicBezTo>
                  <a:pt x="566" y="242"/>
                  <a:pt x="579" y="145"/>
                  <a:pt x="653" y="74"/>
                </a:cubicBezTo>
                <a:cubicBezTo>
                  <a:pt x="717" y="17"/>
                  <a:pt x="808" y="0"/>
                  <a:pt x="892" y="7"/>
                </a:cubicBezTo>
                <a:cubicBezTo>
                  <a:pt x="1003" y="17"/>
                  <a:pt x="1084" y="91"/>
                  <a:pt x="1121" y="192"/>
                </a:cubicBezTo>
                <a:cubicBezTo>
                  <a:pt x="1141" y="242"/>
                  <a:pt x="1151" y="299"/>
                  <a:pt x="1154" y="353"/>
                </a:cubicBezTo>
                <a:cubicBezTo>
                  <a:pt x="1154" y="410"/>
                  <a:pt x="1158" y="468"/>
                  <a:pt x="1161" y="525"/>
                </a:cubicBezTo>
                <a:cubicBezTo>
                  <a:pt x="1165" y="542"/>
                  <a:pt x="1165" y="552"/>
                  <a:pt x="1171" y="565"/>
                </a:cubicBezTo>
                <a:cubicBezTo>
                  <a:pt x="1175" y="579"/>
                  <a:pt x="1185" y="589"/>
                  <a:pt x="1188" y="602"/>
                </a:cubicBezTo>
                <a:cubicBezTo>
                  <a:pt x="1205" y="629"/>
                  <a:pt x="1215" y="659"/>
                  <a:pt x="1228" y="686"/>
                </a:cubicBezTo>
                <a:lnTo>
                  <a:pt x="1228" y="686"/>
                </a:lnTo>
                <a:cubicBezTo>
                  <a:pt x="1255" y="743"/>
                  <a:pt x="1292" y="794"/>
                  <a:pt x="1336" y="841"/>
                </a:cubicBezTo>
                <a:cubicBezTo>
                  <a:pt x="1380" y="888"/>
                  <a:pt x="1410" y="939"/>
                  <a:pt x="1434" y="996"/>
                </a:cubicBezTo>
                <a:cubicBezTo>
                  <a:pt x="1481" y="1110"/>
                  <a:pt x="1525" y="1255"/>
                  <a:pt x="1477" y="1376"/>
                </a:cubicBezTo>
                <a:cubicBezTo>
                  <a:pt x="1548" y="1399"/>
                  <a:pt x="1518" y="1480"/>
                  <a:pt x="1555" y="1527"/>
                </a:cubicBezTo>
                <a:cubicBezTo>
                  <a:pt x="1575" y="1551"/>
                  <a:pt x="1605" y="1574"/>
                  <a:pt x="1632" y="1591"/>
                </a:cubicBezTo>
                <a:cubicBezTo>
                  <a:pt x="1659" y="1612"/>
                  <a:pt x="1686" y="1635"/>
                  <a:pt x="1676" y="1672"/>
                </a:cubicBezTo>
                <a:close/>
                <a:moveTo>
                  <a:pt x="572" y="1709"/>
                </a:moveTo>
                <a:lnTo>
                  <a:pt x="572" y="1709"/>
                </a:lnTo>
                <a:cubicBezTo>
                  <a:pt x="566" y="1699"/>
                  <a:pt x="559" y="1689"/>
                  <a:pt x="552" y="1679"/>
                </a:cubicBezTo>
                <a:cubicBezTo>
                  <a:pt x="542" y="1669"/>
                  <a:pt x="535" y="1659"/>
                  <a:pt x="525" y="1648"/>
                </a:cubicBezTo>
                <a:cubicBezTo>
                  <a:pt x="508" y="1625"/>
                  <a:pt x="495" y="1598"/>
                  <a:pt x="478" y="1574"/>
                </a:cubicBezTo>
                <a:cubicBezTo>
                  <a:pt x="475" y="1564"/>
                  <a:pt x="468" y="1558"/>
                  <a:pt x="465" y="1548"/>
                </a:cubicBezTo>
                <a:cubicBezTo>
                  <a:pt x="441" y="1511"/>
                  <a:pt x="418" y="1473"/>
                  <a:pt x="384" y="1430"/>
                </a:cubicBezTo>
                <a:cubicBezTo>
                  <a:pt x="374" y="1413"/>
                  <a:pt x="360" y="1396"/>
                  <a:pt x="347" y="1386"/>
                </a:cubicBezTo>
                <a:cubicBezTo>
                  <a:pt x="340" y="1383"/>
                  <a:pt x="333" y="1379"/>
                  <a:pt x="323" y="1379"/>
                </a:cubicBezTo>
                <a:cubicBezTo>
                  <a:pt x="317" y="1376"/>
                  <a:pt x="310" y="1376"/>
                  <a:pt x="303" y="1379"/>
                </a:cubicBezTo>
                <a:lnTo>
                  <a:pt x="303" y="1379"/>
                </a:lnTo>
                <a:cubicBezTo>
                  <a:pt x="300" y="1383"/>
                  <a:pt x="293" y="1386"/>
                  <a:pt x="286" y="1393"/>
                </a:cubicBezTo>
                <a:cubicBezTo>
                  <a:pt x="283" y="1399"/>
                  <a:pt x="276" y="1406"/>
                  <a:pt x="273" y="1416"/>
                </a:cubicBezTo>
                <a:cubicBezTo>
                  <a:pt x="269" y="1420"/>
                  <a:pt x="269" y="1420"/>
                  <a:pt x="269" y="1420"/>
                </a:cubicBezTo>
                <a:cubicBezTo>
                  <a:pt x="266" y="1426"/>
                  <a:pt x="263" y="1437"/>
                  <a:pt x="256" y="1443"/>
                </a:cubicBezTo>
                <a:cubicBezTo>
                  <a:pt x="246" y="1457"/>
                  <a:pt x="239" y="1463"/>
                  <a:pt x="229" y="1470"/>
                </a:cubicBezTo>
                <a:cubicBezTo>
                  <a:pt x="216" y="1477"/>
                  <a:pt x="206" y="1480"/>
                  <a:pt x="189" y="1480"/>
                </a:cubicBezTo>
                <a:cubicBezTo>
                  <a:pt x="179" y="1480"/>
                  <a:pt x="172" y="1480"/>
                  <a:pt x="162" y="1480"/>
                </a:cubicBezTo>
                <a:cubicBezTo>
                  <a:pt x="155" y="1480"/>
                  <a:pt x="155" y="1480"/>
                  <a:pt x="155" y="1480"/>
                </a:cubicBezTo>
                <a:cubicBezTo>
                  <a:pt x="152" y="1480"/>
                  <a:pt x="152" y="1480"/>
                  <a:pt x="148" y="1480"/>
                </a:cubicBezTo>
                <a:cubicBezTo>
                  <a:pt x="142" y="1480"/>
                  <a:pt x="135" y="1480"/>
                  <a:pt x="128" y="1484"/>
                </a:cubicBezTo>
                <a:cubicBezTo>
                  <a:pt x="121" y="1484"/>
                  <a:pt x="115" y="1487"/>
                  <a:pt x="108" y="1490"/>
                </a:cubicBezTo>
                <a:cubicBezTo>
                  <a:pt x="101" y="1497"/>
                  <a:pt x="98" y="1507"/>
                  <a:pt x="98" y="1514"/>
                </a:cubicBezTo>
                <a:cubicBezTo>
                  <a:pt x="95" y="1524"/>
                  <a:pt x="98" y="1534"/>
                  <a:pt x="98" y="1544"/>
                </a:cubicBezTo>
                <a:cubicBezTo>
                  <a:pt x="98" y="1554"/>
                  <a:pt x="98" y="1568"/>
                  <a:pt x="101" y="1578"/>
                </a:cubicBezTo>
                <a:cubicBezTo>
                  <a:pt x="101" y="1591"/>
                  <a:pt x="105" y="1605"/>
                  <a:pt x="105" y="1622"/>
                </a:cubicBezTo>
                <a:cubicBezTo>
                  <a:pt x="105" y="1655"/>
                  <a:pt x="101" y="1682"/>
                  <a:pt x="95" y="1706"/>
                </a:cubicBezTo>
                <a:cubicBezTo>
                  <a:pt x="91" y="1712"/>
                  <a:pt x="88" y="1719"/>
                  <a:pt x="84" y="1726"/>
                </a:cubicBezTo>
                <a:cubicBezTo>
                  <a:pt x="78" y="1733"/>
                  <a:pt x="74" y="1743"/>
                  <a:pt x="74" y="1749"/>
                </a:cubicBezTo>
                <a:cubicBezTo>
                  <a:pt x="71" y="1756"/>
                  <a:pt x="71" y="1760"/>
                  <a:pt x="71" y="1766"/>
                </a:cubicBezTo>
                <a:cubicBezTo>
                  <a:pt x="71" y="1770"/>
                  <a:pt x="71" y="1776"/>
                  <a:pt x="71" y="1780"/>
                </a:cubicBezTo>
                <a:cubicBezTo>
                  <a:pt x="78" y="1786"/>
                  <a:pt x="84" y="1790"/>
                  <a:pt x="88" y="1790"/>
                </a:cubicBezTo>
                <a:cubicBezTo>
                  <a:pt x="95" y="1793"/>
                  <a:pt x="101" y="1796"/>
                  <a:pt x="111" y="1800"/>
                </a:cubicBezTo>
                <a:cubicBezTo>
                  <a:pt x="115" y="1800"/>
                  <a:pt x="115" y="1800"/>
                  <a:pt x="115" y="1800"/>
                </a:cubicBezTo>
                <a:cubicBezTo>
                  <a:pt x="128" y="1803"/>
                  <a:pt x="142" y="1807"/>
                  <a:pt x="155" y="1813"/>
                </a:cubicBezTo>
                <a:cubicBezTo>
                  <a:pt x="162" y="1813"/>
                  <a:pt x="172" y="1817"/>
                  <a:pt x="182" y="1820"/>
                </a:cubicBezTo>
                <a:cubicBezTo>
                  <a:pt x="209" y="1830"/>
                  <a:pt x="239" y="1837"/>
                  <a:pt x="269" y="1844"/>
                </a:cubicBezTo>
                <a:cubicBezTo>
                  <a:pt x="313" y="1850"/>
                  <a:pt x="357" y="1864"/>
                  <a:pt x="401" y="1881"/>
                </a:cubicBezTo>
                <a:cubicBezTo>
                  <a:pt x="407" y="1884"/>
                  <a:pt x="418" y="1884"/>
                  <a:pt x="424" y="1887"/>
                </a:cubicBezTo>
                <a:cubicBezTo>
                  <a:pt x="451" y="1901"/>
                  <a:pt x="475" y="1911"/>
                  <a:pt x="502" y="1911"/>
                </a:cubicBezTo>
                <a:cubicBezTo>
                  <a:pt x="519" y="1911"/>
                  <a:pt x="539" y="1908"/>
                  <a:pt x="559" y="1897"/>
                </a:cubicBezTo>
                <a:cubicBezTo>
                  <a:pt x="576" y="1887"/>
                  <a:pt x="589" y="1871"/>
                  <a:pt x="599" y="1854"/>
                </a:cubicBezTo>
                <a:cubicBezTo>
                  <a:pt x="609" y="1827"/>
                  <a:pt x="613" y="1796"/>
                  <a:pt x="606" y="1770"/>
                </a:cubicBezTo>
                <a:cubicBezTo>
                  <a:pt x="599" y="1753"/>
                  <a:pt x="589" y="1733"/>
                  <a:pt x="572" y="1709"/>
                </a:cubicBezTo>
                <a:close/>
                <a:moveTo>
                  <a:pt x="643" y="461"/>
                </a:moveTo>
                <a:lnTo>
                  <a:pt x="643" y="461"/>
                </a:lnTo>
                <a:cubicBezTo>
                  <a:pt x="650" y="454"/>
                  <a:pt x="653" y="454"/>
                  <a:pt x="657" y="451"/>
                </a:cubicBezTo>
                <a:cubicBezTo>
                  <a:pt x="660" y="444"/>
                  <a:pt x="667" y="441"/>
                  <a:pt x="670" y="437"/>
                </a:cubicBezTo>
                <a:cubicBezTo>
                  <a:pt x="657" y="427"/>
                  <a:pt x="646" y="410"/>
                  <a:pt x="643" y="390"/>
                </a:cubicBezTo>
                <a:cubicBezTo>
                  <a:pt x="636" y="360"/>
                  <a:pt x="650" y="330"/>
                  <a:pt x="673" y="326"/>
                </a:cubicBezTo>
                <a:cubicBezTo>
                  <a:pt x="697" y="320"/>
                  <a:pt x="720" y="343"/>
                  <a:pt x="727" y="377"/>
                </a:cubicBezTo>
                <a:cubicBezTo>
                  <a:pt x="727" y="383"/>
                  <a:pt x="727" y="390"/>
                  <a:pt x="727" y="397"/>
                </a:cubicBezTo>
                <a:cubicBezTo>
                  <a:pt x="730" y="397"/>
                  <a:pt x="737" y="394"/>
                  <a:pt x="741" y="394"/>
                </a:cubicBezTo>
                <a:cubicBezTo>
                  <a:pt x="744" y="390"/>
                  <a:pt x="751" y="390"/>
                  <a:pt x="754" y="390"/>
                </a:cubicBezTo>
                <a:cubicBezTo>
                  <a:pt x="754" y="380"/>
                  <a:pt x="754" y="373"/>
                  <a:pt x="751" y="367"/>
                </a:cubicBezTo>
                <a:cubicBezTo>
                  <a:pt x="741" y="303"/>
                  <a:pt x="700" y="256"/>
                  <a:pt x="663" y="262"/>
                </a:cubicBezTo>
                <a:cubicBezTo>
                  <a:pt x="626" y="269"/>
                  <a:pt x="606" y="326"/>
                  <a:pt x="616" y="390"/>
                </a:cubicBezTo>
                <a:cubicBezTo>
                  <a:pt x="623" y="417"/>
                  <a:pt x="633" y="441"/>
                  <a:pt x="643" y="461"/>
                </a:cubicBezTo>
                <a:close/>
                <a:moveTo>
                  <a:pt x="673" y="488"/>
                </a:moveTo>
                <a:lnTo>
                  <a:pt x="673" y="488"/>
                </a:lnTo>
                <a:cubicBezTo>
                  <a:pt x="673" y="491"/>
                  <a:pt x="673" y="491"/>
                  <a:pt x="673" y="491"/>
                </a:cubicBezTo>
                <a:lnTo>
                  <a:pt x="673" y="491"/>
                </a:lnTo>
                <a:cubicBezTo>
                  <a:pt x="660" y="498"/>
                  <a:pt x="653" y="508"/>
                  <a:pt x="643" y="518"/>
                </a:cubicBezTo>
                <a:cubicBezTo>
                  <a:pt x="640" y="525"/>
                  <a:pt x="636" y="528"/>
                  <a:pt x="633" y="535"/>
                </a:cubicBezTo>
                <a:cubicBezTo>
                  <a:pt x="633" y="538"/>
                  <a:pt x="630" y="542"/>
                  <a:pt x="630" y="542"/>
                </a:cubicBezTo>
                <a:cubicBezTo>
                  <a:pt x="633" y="542"/>
                  <a:pt x="633" y="542"/>
                  <a:pt x="636" y="542"/>
                </a:cubicBezTo>
                <a:cubicBezTo>
                  <a:pt x="643" y="542"/>
                  <a:pt x="650" y="548"/>
                  <a:pt x="657" y="552"/>
                </a:cubicBezTo>
                <a:cubicBezTo>
                  <a:pt x="683" y="568"/>
                  <a:pt x="724" y="582"/>
                  <a:pt x="737" y="582"/>
                </a:cubicBezTo>
                <a:cubicBezTo>
                  <a:pt x="754" y="582"/>
                  <a:pt x="808" y="572"/>
                  <a:pt x="821" y="568"/>
                </a:cubicBezTo>
                <a:cubicBezTo>
                  <a:pt x="842" y="558"/>
                  <a:pt x="848" y="555"/>
                  <a:pt x="865" y="542"/>
                </a:cubicBezTo>
                <a:cubicBezTo>
                  <a:pt x="872" y="535"/>
                  <a:pt x="882" y="531"/>
                  <a:pt x="889" y="528"/>
                </a:cubicBezTo>
                <a:cubicBezTo>
                  <a:pt x="902" y="521"/>
                  <a:pt x="922" y="538"/>
                  <a:pt x="916" y="552"/>
                </a:cubicBezTo>
                <a:cubicBezTo>
                  <a:pt x="916" y="555"/>
                  <a:pt x="892" y="565"/>
                  <a:pt x="889" y="568"/>
                </a:cubicBezTo>
                <a:cubicBezTo>
                  <a:pt x="868" y="585"/>
                  <a:pt x="848" y="595"/>
                  <a:pt x="828" y="602"/>
                </a:cubicBezTo>
                <a:cubicBezTo>
                  <a:pt x="815" y="609"/>
                  <a:pt x="801" y="612"/>
                  <a:pt x="788" y="616"/>
                </a:cubicBezTo>
                <a:cubicBezTo>
                  <a:pt x="768" y="619"/>
                  <a:pt x="744" y="626"/>
                  <a:pt x="730" y="622"/>
                </a:cubicBezTo>
                <a:cubicBezTo>
                  <a:pt x="720" y="622"/>
                  <a:pt x="694" y="612"/>
                  <a:pt x="677" y="602"/>
                </a:cubicBezTo>
                <a:lnTo>
                  <a:pt x="680" y="602"/>
                </a:lnTo>
                <a:cubicBezTo>
                  <a:pt x="683" y="606"/>
                  <a:pt x="683" y="609"/>
                  <a:pt x="687" y="616"/>
                </a:cubicBezTo>
                <a:cubicBezTo>
                  <a:pt x="697" y="629"/>
                  <a:pt x="707" y="643"/>
                  <a:pt x="720" y="649"/>
                </a:cubicBezTo>
                <a:cubicBezTo>
                  <a:pt x="730" y="659"/>
                  <a:pt x="744" y="663"/>
                  <a:pt x="757" y="663"/>
                </a:cubicBezTo>
                <a:cubicBezTo>
                  <a:pt x="774" y="666"/>
                  <a:pt x="791" y="663"/>
                  <a:pt x="808" y="659"/>
                </a:cubicBezTo>
                <a:cubicBezTo>
                  <a:pt x="825" y="653"/>
                  <a:pt x="838" y="646"/>
                  <a:pt x="852" y="639"/>
                </a:cubicBezTo>
                <a:cubicBezTo>
                  <a:pt x="862" y="632"/>
                  <a:pt x="872" y="626"/>
                  <a:pt x="882" y="619"/>
                </a:cubicBezTo>
                <a:cubicBezTo>
                  <a:pt x="899" y="606"/>
                  <a:pt x="916" y="592"/>
                  <a:pt x="936" y="585"/>
                </a:cubicBezTo>
                <a:cubicBezTo>
                  <a:pt x="939" y="582"/>
                  <a:pt x="943" y="582"/>
                  <a:pt x="943" y="582"/>
                </a:cubicBezTo>
                <a:cubicBezTo>
                  <a:pt x="949" y="579"/>
                  <a:pt x="953" y="579"/>
                  <a:pt x="956" y="579"/>
                </a:cubicBezTo>
                <a:cubicBezTo>
                  <a:pt x="959" y="575"/>
                  <a:pt x="963" y="572"/>
                  <a:pt x="966" y="568"/>
                </a:cubicBezTo>
                <a:cubicBezTo>
                  <a:pt x="973" y="558"/>
                  <a:pt x="976" y="518"/>
                  <a:pt x="969" y="505"/>
                </a:cubicBezTo>
                <a:lnTo>
                  <a:pt x="969" y="505"/>
                </a:lnTo>
                <a:cubicBezTo>
                  <a:pt x="966" y="505"/>
                  <a:pt x="963" y="501"/>
                  <a:pt x="959" y="501"/>
                </a:cubicBezTo>
                <a:cubicBezTo>
                  <a:pt x="956" y="498"/>
                  <a:pt x="943" y="494"/>
                  <a:pt x="943" y="494"/>
                </a:cubicBezTo>
                <a:cubicBezTo>
                  <a:pt x="919" y="488"/>
                  <a:pt x="895" y="481"/>
                  <a:pt x="872" y="471"/>
                </a:cubicBezTo>
                <a:cubicBezTo>
                  <a:pt x="865" y="468"/>
                  <a:pt x="858" y="461"/>
                  <a:pt x="852" y="457"/>
                </a:cubicBezTo>
                <a:cubicBezTo>
                  <a:pt x="848" y="457"/>
                  <a:pt x="845" y="454"/>
                  <a:pt x="842" y="454"/>
                </a:cubicBezTo>
                <a:cubicBezTo>
                  <a:pt x="835" y="447"/>
                  <a:pt x="821" y="444"/>
                  <a:pt x="811" y="441"/>
                </a:cubicBezTo>
                <a:cubicBezTo>
                  <a:pt x="791" y="434"/>
                  <a:pt x="764" y="434"/>
                  <a:pt x="741" y="444"/>
                </a:cubicBezTo>
                <a:cubicBezTo>
                  <a:pt x="714" y="451"/>
                  <a:pt x="694" y="468"/>
                  <a:pt x="673" y="488"/>
                </a:cubicBezTo>
                <a:close/>
                <a:moveTo>
                  <a:pt x="798" y="471"/>
                </a:moveTo>
                <a:lnTo>
                  <a:pt x="798" y="471"/>
                </a:lnTo>
                <a:cubicBezTo>
                  <a:pt x="808" y="468"/>
                  <a:pt x="821" y="468"/>
                  <a:pt x="832" y="474"/>
                </a:cubicBezTo>
                <a:cubicBezTo>
                  <a:pt x="838" y="478"/>
                  <a:pt x="852" y="481"/>
                  <a:pt x="852" y="491"/>
                </a:cubicBezTo>
                <a:cubicBezTo>
                  <a:pt x="852" y="498"/>
                  <a:pt x="838" y="498"/>
                  <a:pt x="832" y="498"/>
                </a:cubicBezTo>
                <a:cubicBezTo>
                  <a:pt x="825" y="498"/>
                  <a:pt x="821" y="491"/>
                  <a:pt x="815" y="488"/>
                </a:cubicBezTo>
                <a:cubicBezTo>
                  <a:pt x="808" y="484"/>
                  <a:pt x="794" y="488"/>
                  <a:pt x="794" y="478"/>
                </a:cubicBezTo>
                <a:cubicBezTo>
                  <a:pt x="791" y="478"/>
                  <a:pt x="794" y="474"/>
                  <a:pt x="798" y="471"/>
                </a:cubicBezTo>
                <a:close/>
                <a:moveTo>
                  <a:pt x="855" y="397"/>
                </a:moveTo>
                <a:lnTo>
                  <a:pt x="855" y="397"/>
                </a:lnTo>
                <a:cubicBezTo>
                  <a:pt x="855" y="390"/>
                  <a:pt x="855" y="383"/>
                  <a:pt x="855" y="377"/>
                </a:cubicBezTo>
                <a:cubicBezTo>
                  <a:pt x="858" y="340"/>
                  <a:pt x="885" y="309"/>
                  <a:pt x="916" y="313"/>
                </a:cubicBezTo>
                <a:cubicBezTo>
                  <a:pt x="946" y="316"/>
                  <a:pt x="966" y="350"/>
                  <a:pt x="963" y="387"/>
                </a:cubicBezTo>
                <a:cubicBezTo>
                  <a:pt x="959" y="407"/>
                  <a:pt x="953" y="424"/>
                  <a:pt x="939" y="437"/>
                </a:cubicBezTo>
                <a:cubicBezTo>
                  <a:pt x="949" y="441"/>
                  <a:pt x="959" y="444"/>
                  <a:pt x="969" y="444"/>
                </a:cubicBezTo>
                <a:cubicBezTo>
                  <a:pt x="973" y="447"/>
                  <a:pt x="973" y="447"/>
                  <a:pt x="973" y="447"/>
                </a:cubicBezTo>
                <a:cubicBezTo>
                  <a:pt x="979" y="447"/>
                  <a:pt x="986" y="447"/>
                  <a:pt x="990" y="451"/>
                </a:cubicBezTo>
                <a:cubicBezTo>
                  <a:pt x="1003" y="431"/>
                  <a:pt x="1010" y="410"/>
                  <a:pt x="1013" y="383"/>
                </a:cubicBezTo>
                <a:cubicBezTo>
                  <a:pt x="1020" y="313"/>
                  <a:pt x="983" y="252"/>
                  <a:pt x="929" y="245"/>
                </a:cubicBezTo>
                <a:cubicBezTo>
                  <a:pt x="879" y="242"/>
                  <a:pt x="832" y="293"/>
                  <a:pt x="821" y="367"/>
                </a:cubicBezTo>
                <a:cubicBezTo>
                  <a:pt x="821" y="370"/>
                  <a:pt x="821" y="377"/>
                  <a:pt x="821" y="383"/>
                </a:cubicBezTo>
                <a:cubicBezTo>
                  <a:pt x="825" y="383"/>
                  <a:pt x="828" y="387"/>
                  <a:pt x="832" y="387"/>
                </a:cubicBezTo>
                <a:cubicBezTo>
                  <a:pt x="842" y="390"/>
                  <a:pt x="848" y="394"/>
                  <a:pt x="855" y="397"/>
                </a:cubicBezTo>
                <a:close/>
                <a:moveTo>
                  <a:pt x="1124" y="1362"/>
                </a:moveTo>
                <a:lnTo>
                  <a:pt x="1124" y="1362"/>
                </a:lnTo>
                <a:cubicBezTo>
                  <a:pt x="1134" y="1352"/>
                  <a:pt x="1144" y="1349"/>
                  <a:pt x="1161" y="1349"/>
                </a:cubicBezTo>
                <a:cubicBezTo>
                  <a:pt x="1171" y="1346"/>
                  <a:pt x="1205" y="1352"/>
                  <a:pt x="1208" y="1352"/>
                </a:cubicBezTo>
                <a:cubicBezTo>
                  <a:pt x="1232" y="1245"/>
                  <a:pt x="1228" y="1107"/>
                  <a:pt x="1178" y="999"/>
                </a:cubicBezTo>
                <a:cubicBezTo>
                  <a:pt x="1161" y="962"/>
                  <a:pt x="1138" y="929"/>
                  <a:pt x="1111" y="902"/>
                </a:cubicBezTo>
                <a:cubicBezTo>
                  <a:pt x="1101" y="851"/>
                  <a:pt x="1087" y="801"/>
                  <a:pt x="1067" y="754"/>
                </a:cubicBezTo>
                <a:cubicBezTo>
                  <a:pt x="1050" y="720"/>
                  <a:pt x="1030" y="686"/>
                  <a:pt x="1016" y="653"/>
                </a:cubicBezTo>
                <a:cubicBezTo>
                  <a:pt x="1010" y="639"/>
                  <a:pt x="1006" y="626"/>
                  <a:pt x="1000" y="612"/>
                </a:cubicBezTo>
                <a:lnTo>
                  <a:pt x="1000" y="612"/>
                </a:lnTo>
                <a:cubicBezTo>
                  <a:pt x="996" y="616"/>
                  <a:pt x="990" y="619"/>
                  <a:pt x="986" y="622"/>
                </a:cubicBezTo>
                <a:cubicBezTo>
                  <a:pt x="979" y="622"/>
                  <a:pt x="976" y="626"/>
                  <a:pt x="969" y="626"/>
                </a:cubicBezTo>
                <a:cubicBezTo>
                  <a:pt x="969" y="629"/>
                  <a:pt x="966" y="629"/>
                  <a:pt x="963" y="629"/>
                </a:cubicBezTo>
                <a:cubicBezTo>
                  <a:pt x="943" y="636"/>
                  <a:pt x="929" y="649"/>
                  <a:pt x="909" y="663"/>
                </a:cubicBezTo>
                <a:cubicBezTo>
                  <a:pt x="899" y="669"/>
                  <a:pt x="889" y="679"/>
                  <a:pt x="879" y="686"/>
                </a:cubicBezTo>
                <a:cubicBezTo>
                  <a:pt x="862" y="696"/>
                  <a:pt x="801" y="723"/>
                  <a:pt x="771" y="723"/>
                </a:cubicBezTo>
                <a:cubicBezTo>
                  <a:pt x="744" y="727"/>
                  <a:pt x="720" y="717"/>
                  <a:pt x="704" y="703"/>
                </a:cubicBezTo>
                <a:cubicBezTo>
                  <a:pt x="687" y="693"/>
                  <a:pt x="673" y="676"/>
                  <a:pt x="663" y="659"/>
                </a:cubicBezTo>
                <a:cubicBezTo>
                  <a:pt x="660" y="656"/>
                  <a:pt x="657" y="653"/>
                  <a:pt x="653" y="649"/>
                </a:cubicBezTo>
                <a:cubicBezTo>
                  <a:pt x="646" y="639"/>
                  <a:pt x="643" y="632"/>
                  <a:pt x="636" y="626"/>
                </a:cubicBezTo>
                <a:cubicBezTo>
                  <a:pt x="636" y="632"/>
                  <a:pt x="636" y="636"/>
                  <a:pt x="636" y="639"/>
                </a:cubicBezTo>
                <a:cubicBezTo>
                  <a:pt x="633" y="659"/>
                  <a:pt x="636" y="676"/>
                  <a:pt x="630" y="696"/>
                </a:cubicBezTo>
                <a:cubicBezTo>
                  <a:pt x="623" y="720"/>
                  <a:pt x="609" y="740"/>
                  <a:pt x="596" y="757"/>
                </a:cubicBezTo>
                <a:cubicBezTo>
                  <a:pt x="572" y="791"/>
                  <a:pt x="549" y="824"/>
                  <a:pt x="539" y="865"/>
                </a:cubicBezTo>
                <a:cubicBezTo>
                  <a:pt x="529" y="888"/>
                  <a:pt x="529" y="912"/>
                  <a:pt x="529" y="939"/>
                </a:cubicBezTo>
                <a:cubicBezTo>
                  <a:pt x="505" y="976"/>
                  <a:pt x="482" y="1016"/>
                  <a:pt x="461" y="1060"/>
                </a:cubicBezTo>
                <a:cubicBezTo>
                  <a:pt x="434" y="1124"/>
                  <a:pt x="414" y="1194"/>
                  <a:pt x="407" y="1265"/>
                </a:cubicBezTo>
                <a:cubicBezTo>
                  <a:pt x="404" y="1299"/>
                  <a:pt x="404" y="1332"/>
                  <a:pt x="407" y="1366"/>
                </a:cubicBezTo>
                <a:cubicBezTo>
                  <a:pt x="411" y="1373"/>
                  <a:pt x="414" y="1379"/>
                  <a:pt x="418" y="1383"/>
                </a:cubicBezTo>
                <a:cubicBezTo>
                  <a:pt x="455" y="1433"/>
                  <a:pt x="482" y="1473"/>
                  <a:pt x="505" y="1514"/>
                </a:cubicBezTo>
                <a:cubicBezTo>
                  <a:pt x="512" y="1524"/>
                  <a:pt x="519" y="1534"/>
                  <a:pt x="522" y="1544"/>
                </a:cubicBezTo>
                <a:cubicBezTo>
                  <a:pt x="539" y="1571"/>
                  <a:pt x="555" y="1598"/>
                  <a:pt x="572" y="1622"/>
                </a:cubicBezTo>
                <a:cubicBezTo>
                  <a:pt x="579" y="1632"/>
                  <a:pt x="589" y="1642"/>
                  <a:pt x="596" y="1652"/>
                </a:cubicBezTo>
                <a:cubicBezTo>
                  <a:pt x="606" y="1665"/>
                  <a:pt x="616" y="1675"/>
                  <a:pt x="623" y="1685"/>
                </a:cubicBezTo>
                <a:cubicBezTo>
                  <a:pt x="636" y="1702"/>
                  <a:pt x="646" y="1719"/>
                  <a:pt x="653" y="1736"/>
                </a:cubicBezTo>
                <a:cubicBezTo>
                  <a:pt x="747" y="1773"/>
                  <a:pt x="862" y="1770"/>
                  <a:pt x="953" y="1723"/>
                </a:cubicBezTo>
                <a:cubicBezTo>
                  <a:pt x="1003" y="1696"/>
                  <a:pt x="1047" y="1655"/>
                  <a:pt x="1087" y="1615"/>
                </a:cubicBezTo>
                <a:cubicBezTo>
                  <a:pt x="1094" y="1612"/>
                  <a:pt x="1097" y="1608"/>
                  <a:pt x="1101" y="1601"/>
                </a:cubicBezTo>
                <a:cubicBezTo>
                  <a:pt x="1107" y="1551"/>
                  <a:pt x="1107" y="1494"/>
                  <a:pt x="1104" y="1433"/>
                </a:cubicBezTo>
                <a:lnTo>
                  <a:pt x="1104" y="1433"/>
                </a:lnTo>
                <a:cubicBezTo>
                  <a:pt x="1101" y="1423"/>
                  <a:pt x="1101" y="1413"/>
                  <a:pt x="1104" y="1399"/>
                </a:cubicBezTo>
                <a:cubicBezTo>
                  <a:pt x="1104" y="1383"/>
                  <a:pt x="1114" y="1369"/>
                  <a:pt x="1124" y="1362"/>
                </a:cubicBezTo>
                <a:close/>
                <a:moveTo>
                  <a:pt x="1592" y="1642"/>
                </a:moveTo>
                <a:lnTo>
                  <a:pt x="1592" y="1642"/>
                </a:lnTo>
                <a:cubicBezTo>
                  <a:pt x="1589" y="1638"/>
                  <a:pt x="1585" y="1638"/>
                  <a:pt x="1582" y="1635"/>
                </a:cubicBezTo>
                <a:cubicBezTo>
                  <a:pt x="1578" y="1635"/>
                  <a:pt x="1578" y="1632"/>
                  <a:pt x="1575" y="1632"/>
                </a:cubicBezTo>
                <a:cubicBezTo>
                  <a:pt x="1562" y="1622"/>
                  <a:pt x="1551" y="1612"/>
                  <a:pt x="1538" y="1601"/>
                </a:cubicBezTo>
                <a:cubicBezTo>
                  <a:pt x="1528" y="1595"/>
                  <a:pt x="1515" y="1581"/>
                  <a:pt x="1504" y="1568"/>
                </a:cubicBezTo>
                <a:cubicBezTo>
                  <a:pt x="1491" y="1554"/>
                  <a:pt x="1481" y="1537"/>
                  <a:pt x="1481" y="1521"/>
                </a:cubicBezTo>
                <a:cubicBezTo>
                  <a:pt x="1477" y="1514"/>
                  <a:pt x="1477" y="1507"/>
                  <a:pt x="1477" y="1500"/>
                </a:cubicBezTo>
                <a:cubicBezTo>
                  <a:pt x="1477" y="1497"/>
                  <a:pt x="1477" y="1494"/>
                  <a:pt x="1477" y="1490"/>
                </a:cubicBezTo>
                <a:cubicBezTo>
                  <a:pt x="1474" y="1480"/>
                  <a:pt x="1474" y="1473"/>
                  <a:pt x="1471" y="1467"/>
                </a:cubicBezTo>
                <a:cubicBezTo>
                  <a:pt x="1464" y="1453"/>
                  <a:pt x="1464" y="1450"/>
                  <a:pt x="1454" y="1447"/>
                </a:cubicBezTo>
                <a:cubicBezTo>
                  <a:pt x="1451" y="1460"/>
                  <a:pt x="1437" y="1473"/>
                  <a:pt x="1430" y="1484"/>
                </a:cubicBezTo>
                <a:cubicBezTo>
                  <a:pt x="1407" y="1517"/>
                  <a:pt x="1373" y="1541"/>
                  <a:pt x="1336" y="1554"/>
                </a:cubicBezTo>
                <a:cubicBezTo>
                  <a:pt x="1313" y="1561"/>
                  <a:pt x="1286" y="1564"/>
                  <a:pt x="1262" y="1554"/>
                </a:cubicBezTo>
                <a:cubicBezTo>
                  <a:pt x="1249" y="1551"/>
                  <a:pt x="1228" y="1544"/>
                  <a:pt x="1222" y="1534"/>
                </a:cubicBezTo>
                <a:cubicBezTo>
                  <a:pt x="1208" y="1521"/>
                  <a:pt x="1201" y="1511"/>
                  <a:pt x="1195" y="1490"/>
                </a:cubicBezTo>
                <a:cubicBezTo>
                  <a:pt x="1191" y="1473"/>
                  <a:pt x="1195" y="1443"/>
                  <a:pt x="1198" y="1423"/>
                </a:cubicBezTo>
                <a:cubicBezTo>
                  <a:pt x="1195" y="1423"/>
                  <a:pt x="1185" y="1423"/>
                  <a:pt x="1185" y="1423"/>
                </a:cubicBezTo>
                <a:cubicBezTo>
                  <a:pt x="1178" y="1423"/>
                  <a:pt x="1175" y="1426"/>
                  <a:pt x="1171" y="1426"/>
                </a:cubicBezTo>
                <a:cubicBezTo>
                  <a:pt x="1168" y="1430"/>
                  <a:pt x="1168" y="1433"/>
                  <a:pt x="1165" y="1440"/>
                </a:cubicBezTo>
                <a:cubicBezTo>
                  <a:pt x="1165" y="1447"/>
                  <a:pt x="1165" y="1453"/>
                  <a:pt x="1165" y="1460"/>
                </a:cubicBezTo>
                <a:cubicBezTo>
                  <a:pt x="1165" y="1463"/>
                  <a:pt x="1165" y="1463"/>
                  <a:pt x="1165" y="1463"/>
                </a:cubicBezTo>
                <a:cubicBezTo>
                  <a:pt x="1171" y="1521"/>
                  <a:pt x="1168" y="1574"/>
                  <a:pt x="1165" y="1625"/>
                </a:cubicBezTo>
                <a:cubicBezTo>
                  <a:pt x="1161" y="1655"/>
                  <a:pt x="1154" y="1685"/>
                  <a:pt x="1151" y="1712"/>
                </a:cubicBezTo>
                <a:cubicBezTo>
                  <a:pt x="1151" y="1719"/>
                  <a:pt x="1151" y="1719"/>
                  <a:pt x="1151" y="1719"/>
                </a:cubicBezTo>
                <a:cubicBezTo>
                  <a:pt x="1144" y="1749"/>
                  <a:pt x="1138" y="1783"/>
                  <a:pt x="1138" y="1817"/>
                </a:cubicBezTo>
                <a:cubicBezTo>
                  <a:pt x="1138" y="1837"/>
                  <a:pt x="1141" y="1854"/>
                  <a:pt x="1148" y="1864"/>
                </a:cubicBezTo>
                <a:cubicBezTo>
                  <a:pt x="1154" y="1874"/>
                  <a:pt x="1168" y="1884"/>
                  <a:pt x="1188" y="1894"/>
                </a:cubicBezTo>
                <a:cubicBezTo>
                  <a:pt x="1212" y="1904"/>
                  <a:pt x="1239" y="1908"/>
                  <a:pt x="1259" y="1904"/>
                </a:cubicBezTo>
                <a:cubicBezTo>
                  <a:pt x="1279" y="1901"/>
                  <a:pt x="1299" y="1894"/>
                  <a:pt x="1316" y="1881"/>
                </a:cubicBezTo>
                <a:cubicBezTo>
                  <a:pt x="1329" y="1871"/>
                  <a:pt x="1343" y="1860"/>
                  <a:pt x="1353" y="1847"/>
                </a:cubicBezTo>
                <a:cubicBezTo>
                  <a:pt x="1356" y="1844"/>
                  <a:pt x="1363" y="1840"/>
                  <a:pt x="1366" y="1837"/>
                </a:cubicBezTo>
                <a:cubicBezTo>
                  <a:pt x="1387" y="1813"/>
                  <a:pt x="1410" y="1796"/>
                  <a:pt x="1430" y="1783"/>
                </a:cubicBezTo>
                <a:cubicBezTo>
                  <a:pt x="1457" y="1766"/>
                  <a:pt x="1484" y="1753"/>
                  <a:pt x="1511" y="1739"/>
                </a:cubicBezTo>
                <a:cubicBezTo>
                  <a:pt x="1521" y="1736"/>
                  <a:pt x="1531" y="1729"/>
                  <a:pt x="1538" y="1726"/>
                </a:cubicBezTo>
                <a:cubicBezTo>
                  <a:pt x="1558" y="1716"/>
                  <a:pt x="1578" y="1706"/>
                  <a:pt x="1592" y="1689"/>
                </a:cubicBezTo>
                <a:cubicBezTo>
                  <a:pt x="1599" y="1682"/>
                  <a:pt x="1602" y="1675"/>
                  <a:pt x="1605" y="1669"/>
                </a:cubicBezTo>
                <a:cubicBezTo>
                  <a:pt x="1605" y="1662"/>
                  <a:pt x="1605" y="1659"/>
                  <a:pt x="1602" y="1652"/>
                </a:cubicBezTo>
                <a:cubicBezTo>
                  <a:pt x="1599" y="1648"/>
                  <a:pt x="1599" y="1645"/>
                  <a:pt x="1592" y="1642"/>
                </a:cubicBezTo>
                <a:close/>
              </a:path>
            </a:pathLst>
          </a:custGeom>
          <a:solidFill>
            <a:schemeClr val="bg1"/>
          </a:solidFill>
          <a:ln>
            <a:noFill/>
          </a:ln>
          <a:effectLst/>
        </p:spPr>
        <p:txBody>
          <a:bodyPr wrap="none" anchor="ctr"/>
          <a:lstStyle/>
          <a:p>
            <a:endParaRPr lang="en-US">
              <a:solidFill>
                <a:prstClr val="black"/>
              </a:solidFill>
            </a:endParaRPr>
          </a:p>
        </p:txBody>
      </p:sp>
      <p:sp>
        <p:nvSpPr>
          <p:cNvPr id="609" name="Freeform 17">
            <a:extLst>
              <a:ext uri="{FF2B5EF4-FFF2-40B4-BE49-F238E27FC236}">
                <a16:creationId xmlns:a16="http://schemas.microsoft.com/office/drawing/2014/main" id="{DD7C39C3-30BB-4DE9-8A12-343F8419EC8D}"/>
              </a:ext>
            </a:extLst>
          </p:cNvPr>
          <p:cNvSpPr>
            <a:spLocks noChangeArrowheads="1"/>
          </p:cNvSpPr>
          <p:nvPr/>
        </p:nvSpPr>
        <p:spPr bwMode="auto">
          <a:xfrm>
            <a:off x="9751046" y="1889838"/>
            <a:ext cx="254934" cy="244072"/>
          </a:xfrm>
          <a:custGeom>
            <a:avLst/>
            <a:gdLst>
              <a:gd name="T0" fmla="*/ 1433 w 1551"/>
              <a:gd name="T1" fmla="*/ 148 h 1484"/>
              <a:gd name="T2" fmla="*/ 1433 w 1551"/>
              <a:gd name="T3" fmla="*/ 148 h 1484"/>
              <a:gd name="T4" fmla="*/ 1130 w 1551"/>
              <a:gd name="T5" fmla="*/ 158 h 1484"/>
              <a:gd name="T6" fmla="*/ 1439 w 1551"/>
              <a:gd name="T7" fmla="*/ 414 h 1484"/>
              <a:gd name="T8" fmla="*/ 1433 w 1551"/>
              <a:gd name="T9" fmla="*/ 148 h 1484"/>
              <a:gd name="T10" fmla="*/ 881 w 1551"/>
              <a:gd name="T11" fmla="*/ 414 h 1484"/>
              <a:gd name="T12" fmla="*/ 881 w 1551"/>
              <a:gd name="T13" fmla="*/ 414 h 1484"/>
              <a:gd name="T14" fmla="*/ 602 w 1551"/>
              <a:gd name="T15" fmla="*/ 680 h 1484"/>
              <a:gd name="T16" fmla="*/ 1163 w 1551"/>
              <a:gd name="T17" fmla="*/ 680 h 1484"/>
              <a:gd name="T18" fmla="*/ 881 w 1551"/>
              <a:gd name="T19" fmla="*/ 414 h 1484"/>
              <a:gd name="T20" fmla="*/ 1544 w 1551"/>
              <a:gd name="T21" fmla="*/ 854 h 1484"/>
              <a:gd name="T22" fmla="*/ 1544 w 1551"/>
              <a:gd name="T23" fmla="*/ 854 h 1484"/>
              <a:gd name="T24" fmla="*/ 1187 w 1551"/>
              <a:gd name="T25" fmla="*/ 854 h 1484"/>
              <a:gd name="T26" fmla="*/ 602 w 1551"/>
              <a:gd name="T27" fmla="*/ 854 h 1484"/>
              <a:gd name="T28" fmla="*/ 602 w 1551"/>
              <a:gd name="T29" fmla="*/ 854 h 1484"/>
              <a:gd name="T30" fmla="*/ 636 w 1551"/>
              <a:gd name="T31" fmla="*/ 995 h 1484"/>
              <a:gd name="T32" fmla="*/ 894 w 1551"/>
              <a:gd name="T33" fmla="*/ 1147 h 1484"/>
              <a:gd name="T34" fmla="*/ 1153 w 1551"/>
              <a:gd name="T35" fmla="*/ 995 h 1484"/>
              <a:gd name="T36" fmla="*/ 1513 w 1551"/>
              <a:gd name="T37" fmla="*/ 995 h 1484"/>
              <a:gd name="T38" fmla="*/ 881 w 1551"/>
              <a:gd name="T39" fmla="*/ 1446 h 1484"/>
              <a:gd name="T40" fmla="*/ 582 w 1551"/>
              <a:gd name="T41" fmla="*/ 1372 h 1484"/>
              <a:gd name="T42" fmla="*/ 121 w 1551"/>
              <a:gd name="T43" fmla="*/ 1389 h 1484"/>
              <a:gd name="T44" fmla="*/ 478 w 1551"/>
              <a:gd name="T45" fmla="*/ 431 h 1484"/>
              <a:gd name="T46" fmla="*/ 575 w 1551"/>
              <a:gd name="T47" fmla="*/ 333 h 1484"/>
              <a:gd name="T48" fmla="*/ 235 w 1551"/>
              <a:gd name="T49" fmla="*/ 616 h 1484"/>
              <a:gd name="T50" fmla="*/ 881 w 1551"/>
              <a:gd name="T51" fmla="*/ 111 h 1484"/>
              <a:gd name="T52" fmla="*/ 934 w 1551"/>
              <a:gd name="T53" fmla="*/ 114 h 1484"/>
              <a:gd name="T54" fmla="*/ 1436 w 1551"/>
              <a:gd name="T55" fmla="*/ 74 h 1484"/>
              <a:gd name="T56" fmla="*/ 1459 w 1551"/>
              <a:gd name="T57" fmla="*/ 444 h 1484"/>
              <a:gd name="T58" fmla="*/ 1550 w 1551"/>
              <a:gd name="T59" fmla="*/ 777 h 1484"/>
              <a:gd name="T60" fmla="*/ 1544 w 1551"/>
              <a:gd name="T61" fmla="*/ 854 h 1484"/>
              <a:gd name="T62" fmla="*/ 255 w 1551"/>
              <a:gd name="T63" fmla="*/ 1002 h 1484"/>
              <a:gd name="T64" fmla="*/ 255 w 1551"/>
              <a:gd name="T65" fmla="*/ 1002 h 1484"/>
              <a:gd name="T66" fmla="*/ 215 w 1551"/>
              <a:gd name="T67" fmla="*/ 1366 h 1484"/>
              <a:gd name="T68" fmla="*/ 538 w 1551"/>
              <a:gd name="T69" fmla="*/ 1349 h 1484"/>
              <a:gd name="T70" fmla="*/ 255 w 1551"/>
              <a:gd name="T71" fmla="*/ 100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1" h="1484">
                <a:moveTo>
                  <a:pt x="1433" y="148"/>
                </a:moveTo>
                <a:lnTo>
                  <a:pt x="1433" y="148"/>
                </a:lnTo>
                <a:cubicBezTo>
                  <a:pt x="1379" y="91"/>
                  <a:pt x="1268" y="101"/>
                  <a:pt x="1130" y="158"/>
                </a:cubicBezTo>
                <a:cubicBezTo>
                  <a:pt x="1258" y="209"/>
                  <a:pt x="1365" y="299"/>
                  <a:pt x="1439" y="414"/>
                </a:cubicBezTo>
                <a:cubicBezTo>
                  <a:pt x="1483" y="296"/>
                  <a:pt x="1486" y="202"/>
                  <a:pt x="1433" y="148"/>
                </a:cubicBezTo>
                <a:close/>
                <a:moveTo>
                  <a:pt x="881" y="414"/>
                </a:moveTo>
                <a:lnTo>
                  <a:pt x="881" y="414"/>
                </a:lnTo>
                <a:cubicBezTo>
                  <a:pt x="733" y="414"/>
                  <a:pt x="612" y="532"/>
                  <a:pt x="602" y="680"/>
                </a:cubicBezTo>
                <a:cubicBezTo>
                  <a:pt x="1163" y="680"/>
                  <a:pt x="1163" y="680"/>
                  <a:pt x="1163" y="680"/>
                </a:cubicBezTo>
                <a:cubicBezTo>
                  <a:pt x="1153" y="532"/>
                  <a:pt x="1032" y="414"/>
                  <a:pt x="881" y="414"/>
                </a:cubicBezTo>
                <a:close/>
                <a:moveTo>
                  <a:pt x="1544" y="854"/>
                </a:moveTo>
                <a:lnTo>
                  <a:pt x="1544" y="854"/>
                </a:lnTo>
                <a:cubicBezTo>
                  <a:pt x="1187" y="854"/>
                  <a:pt x="1187" y="854"/>
                  <a:pt x="1187" y="854"/>
                </a:cubicBezTo>
                <a:cubicBezTo>
                  <a:pt x="602" y="854"/>
                  <a:pt x="602" y="854"/>
                  <a:pt x="602" y="854"/>
                </a:cubicBezTo>
                <a:lnTo>
                  <a:pt x="602" y="854"/>
                </a:lnTo>
                <a:cubicBezTo>
                  <a:pt x="602" y="904"/>
                  <a:pt x="616" y="952"/>
                  <a:pt x="636" y="995"/>
                </a:cubicBezTo>
                <a:cubicBezTo>
                  <a:pt x="686" y="1086"/>
                  <a:pt x="784" y="1147"/>
                  <a:pt x="894" y="1147"/>
                </a:cubicBezTo>
                <a:cubicBezTo>
                  <a:pt x="1005" y="1147"/>
                  <a:pt x="1103" y="1086"/>
                  <a:pt x="1153" y="995"/>
                </a:cubicBezTo>
                <a:cubicBezTo>
                  <a:pt x="1513" y="995"/>
                  <a:pt x="1513" y="995"/>
                  <a:pt x="1513" y="995"/>
                </a:cubicBezTo>
                <a:cubicBezTo>
                  <a:pt x="1422" y="1258"/>
                  <a:pt x="1173" y="1446"/>
                  <a:pt x="881" y="1446"/>
                </a:cubicBezTo>
                <a:cubicBezTo>
                  <a:pt x="774" y="1446"/>
                  <a:pt x="673" y="1419"/>
                  <a:pt x="582" y="1372"/>
                </a:cubicBezTo>
                <a:cubicBezTo>
                  <a:pt x="387" y="1467"/>
                  <a:pt x="215" y="1483"/>
                  <a:pt x="121" y="1389"/>
                </a:cubicBezTo>
                <a:cubicBezTo>
                  <a:pt x="0" y="1268"/>
                  <a:pt x="114" y="793"/>
                  <a:pt x="478" y="431"/>
                </a:cubicBezTo>
                <a:cubicBezTo>
                  <a:pt x="488" y="417"/>
                  <a:pt x="562" y="347"/>
                  <a:pt x="575" y="333"/>
                </a:cubicBezTo>
                <a:cubicBezTo>
                  <a:pt x="437" y="400"/>
                  <a:pt x="333" y="491"/>
                  <a:pt x="235" y="616"/>
                </a:cubicBezTo>
                <a:cubicBezTo>
                  <a:pt x="309" y="326"/>
                  <a:pt x="572" y="111"/>
                  <a:pt x="881" y="111"/>
                </a:cubicBezTo>
                <a:cubicBezTo>
                  <a:pt x="901" y="111"/>
                  <a:pt x="918" y="111"/>
                  <a:pt x="934" y="114"/>
                </a:cubicBezTo>
                <a:cubicBezTo>
                  <a:pt x="1160" y="13"/>
                  <a:pt x="1362" y="0"/>
                  <a:pt x="1436" y="74"/>
                </a:cubicBezTo>
                <a:cubicBezTo>
                  <a:pt x="1517" y="155"/>
                  <a:pt x="1517" y="286"/>
                  <a:pt x="1459" y="444"/>
                </a:cubicBezTo>
                <a:cubicBezTo>
                  <a:pt x="1517" y="542"/>
                  <a:pt x="1550" y="656"/>
                  <a:pt x="1550" y="777"/>
                </a:cubicBezTo>
                <a:cubicBezTo>
                  <a:pt x="1550" y="803"/>
                  <a:pt x="1547" y="830"/>
                  <a:pt x="1544" y="854"/>
                </a:cubicBezTo>
                <a:close/>
                <a:moveTo>
                  <a:pt x="255" y="1002"/>
                </a:moveTo>
                <a:lnTo>
                  <a:pt x="255" y="1002"/>
                </a:lnTo>
                <a:cubicBezTo>
                  <a:pt x="171" y="1167"/>
                  <a:pt x="151" y="1302"/>
                  <a:pt x="215" y="1366"/>
                </a:cubicBezTo>
                <a:cubicBezTo>
                  <a:pt x="276" y="1426"/>
                  <a:pt x="393" y="1416"/>
                  <a:pt x="538" y="1349"/>
                </a:cubicBezTo>
                <a:cubicBezTo>
                  <a:pt x="407" y="1271"/>
                  <a:pt x="306" y="1147"/>
                  <a:pt x="255" y="1002"/>
                </a:cubicBezTo>
                <a:close/>
              </a:path>
            </a:pathLst>
          </a:custGeom>
          <a:solidFill>
            <a:schemeClr val="bg1"/>
          </a:solidFill>
          <a:ln>
            <a:noFill/>
          </a:ln>
          <a:effectLst/>
        </p:spPr>
        <p:txBody>
          <a:bodyPr wrap="none" anchor="ctr"/>
          <a:lstStyle/>
          <a:p>
            <a:endParaRPr lang="en-US">
              <a:solidFill>
                <a:prstClr val="black"/>
              </a:solidFill>
            </a:endParaRPr>
          </a:p>
        </p:txBody>
      </p:sp>
      <p:grpSp>
        <p:nvGrpSpPr>
          <p:cNvPr id="610" name="Group 609">
            <a:extLst>
              <a:ext uri="{FF2B5EF4-FFF2-40B4-BE49-F238E27FC236}">
                <a16:creationId xmlns:a16="http://schemas.microsoft.com/office/drawing/2014/main" id="{86AED502-0263-4E0B-895F-F1A0577C1A54}"/>
              </a:ext>
            </a:extLst>
          </p:cNvPr>
          <p:cNvGrpSpPr/>
          <p:nvPr/>
        </p:nvGrpSpPr>
        <p:grpSpPr>
          <a:xfrm>
            <a:off x="9392897" y="1900582"/>
            <a:ext cx="222587" cy="222587"/>
            <a:chOff x="9596918" y="1424310"/>
            <a:chExt cx="555625" cy="555625"/>
          </a:xfrm>
          <a:solidFill>
            <a:schemeClr val="bg1"/>
          </a:solidFill>
        </p:grpSpPr>
        <p:sp>
          <p:nvSpPr>
            <p:cNvPr id="611" name="Freeform 19">
              <a:extLst>
                <a:ext uri="{FF2B5EF4-FFF2-40B4-BE49-F238E27FC236}">
                  <a16:creationId xmlns:a16="http://schemas.microsoft.com/office/drawing/2014/main" id="{2807E514-C087-41ED-9E6F-B89F5B24B62F}"/>
                </a:ext>
              </a:extLst>
            </p:cNvPr>
            <p:cNvSpPr>
              <a:spLocks noChangeArrowheads="1"/>
            </p:cNvSpPr>
            <p:nvPr/>
          </p:nvSpPr>
          <p:spPr bwMode="auto">
            <a:xfrm>
              <a:off x="9596918" y="1471935"/>
              <a:ext cx="223838" cy="209550"/>
            </a:xfrm>
            <a:custGeom>
              <a:avLst/>
              <a:gdLst>
                <a:gd name="T0" fmla="*/ 0 w 620"/>
                <a:gd name="T1" fmla="*/ 84 h 583"/>
                <a:gd name="T2" fmla="*/ 619 w 620"/>
                <a:gd name="T3" fmla="*/ 0 h 583"/>
                <a:gd name="T4" fmla="*/ 619 w 620"/>
                <a:gd name="T5" fmla="*/ 582 h 583"/>
                <a:gd name="T6" fmla="*/ 0 w 620"/>
                <a:gd name="T7" fmla="*/ 582 h 583"/>
                <a:gd name="T8" fmla="*/ 0 w 620"/>
                <a:gd name="T9" fmla="*/ 582 h 583"/>
                <a:gd name="T10" fmla="*/ 0 w 620"/>
                <a:gd name="T11" fmla="*/ 84 h 583"/>
              </a:gdLst>
              <a:ahLst/>
              <a:cxnLst>
                <a:cxn ang="0">
                  <a:pos x="T0" y="T1"/>
                </a:cxn>
                <a:cxn ang="0">
                  <a:pos x="T2" y="T3"/>
                </a:cxn>
                <a:cxn ang="0">
                  <a:pos x="T4" y="T5"/>
                </a:cxn>
                <a:cxn ang="0">
                  <a:pos x="T6" y="T7"/>
                </a:cxn>
                <a:cxn ang="0">
                  <a:pos x="T8" y="T9"/>
                </a:cxn>
                <a:cxn ang="0">
                  <a:pos x="T10" y="T11"/>
                </a:cxn>
              </a:cxnLst>
              <a:rect l="0" t="0" r="r" b="b"/>
              <a:pathLst>
                <a:path w="620" h="583">
                  <a:moveTo>
                    <a:pt x="0" y="84"/>
                  </a:moveTo>
                  <a:lnTo>
                    <a:pt x="619" y="0"/>
                  </a:lnTo>
                  <a:lnTo>
                    <a:pt x="619" y="582"/>
                  </a:lnTo>
                  <a:lnTo>
                    <a:pt x="0" y="582"/>
                  </a:lnTo>
                  <a:lnTo>
                    <a:pt x="0" y="582"/>
                  </a:lnTo>
                  <a:lnTo>
                    <a:pt x="0" y="84"/>
                  </a:lnTo>
                </a:path>
              </a:pathLst>
            </a:custGeom>
            <a:grpFill/>
            <a:ln>
              <a:noFill/>
            </a:ln>
            <a:effectLst/>
          </p:spPr>
          <p:txBody>
            <a:bodyPr wrap="none" anchor="ctr"/>
            <a:lstStyle/>
            <a:p>
              <a:endParaRPr lang="en-US">
                <a:solidFill>
                  <a:prstClr val="black"/>
                </a:solidFill>
              </a:endParaRPr>
            </a:p>
          </p:txBody>
        </p:sp>
        <p:sp>
          <p:nvSpPr>
            <p:cNvPr id="612" name="Freeform 20">
              <a:extLst>
                <a:ext uri="{FF2B5EF4-FFF2-40B4-BE49-F238E27FC236}">
                  <a16:creationId xmlns:a16="http://schemas.microsoft.com/office/drawing/2014/main" id="{835726E7-1F71-4A41-B27A-D96ACB755B83}"/>
                </a:ext>
              </a:extLst>
            </p:cNvPr>
            <p:cNvSpPr>
              <a:spLocks noChangeArrowheads="1"/>
            </p:cNvSpPr>
            <p:nvPr/>
          </p:nvSpPr>
          <p:spPr bwMode="auto">
            <a:xfrm>
              <a:off x="9598506" y="1719585"/>
              <a:ext cx="222250" cy="212725"/>
            </a:xfrm>
            <a:custGeom>
              <a:avLst/>
              <a:gdLst>
                <a:gd name="T0" fmla="*/ 616 w 617"/>
                <a:gd name="T1" fmla="*/ 592 h 593"/>
                <a:gd name="T2" fmla="*/ 0 w 617"/>
                <a:gd name="T3" fmla="*/ 504 h 593"/>
                <a:gd name="T4" fmla="*/ 0 w 617"/>
                <a:gd name="T5" fmla="*/ 0 h 593"/>
                <a:gd name="T6" fmla="*/ 616 w 617"/>
                <a:gd name="T7" fmla="*/ 0 h 593"/>
                <a:gd name="T8" fmla="*/ 616 w 617"/>
                <a:gd name="T9" fmla="*/ 592 h 593"/>
              </a:gdLst>
              <a:ahLst/>
              <a:cxnLst>
                <a:cxn ang="0">
                  <a:pos x="T0" y="T1"/>
                </a:cxn>
                <a:cxn ang="0">
                  <a:pos x="T2" y="T3"/>
                </a:cxn>
                <a:cxn ang="0">
                  <a:pos x="T4" y="T5"/>
                </a:cxn>
                <a:cxn ang="0">
                  <a:pos x="T6" y="T7"/>
                </a:cxn>
                <a:cxn ang="0">
                  <a:pos x="T8" y="T9"/>
                </a:cxn>
              </a:cxnLst>
              <a:rect l="0" t="0" r="r" b="b"/>
              <a:pathLst>
                <a:path w="617" h="593">
                  <a:moveTo>
                    <a:pt x="616" y="592"/>
                  </a:moveTo>
                  <a:lnTo>
                    <a:pt x="0" y="504"/>
                  </a:lnTo>
                  <a:lnTo>
                    <a:pt x="0" y="0"/>
                  </a:lnTo>
                  <a:lnTo>
                    <a:pt x="616" y="0"/>
                  </a:lnTo>
                  <a:lnTo>
                    <a:pt x="616" y="592"/>
                  </a:lnTo>
                </a:path>
              </a:pathLst>
            </a:custGeom>
            <a:grpFill/>
            <a:ln>
              <a:noFill/>
            </a:ln>
            <a:effectLst/>
          </p:spPr>
          <p:txBody>
            <a:bodyPr wrap="none" anchor="ctr"/>
            <a:lstStyle/>
            <a:p>
              <a:endParaRPr lang="en-US">
                <a:solidFill>
                  <a:prstClr val="black"/>
                </a:solidFill>
              </a:endParaRPr>
            </a:p>
          </p:txBody>
        </p:sp>
        <p:sp>
          <p:nvSpPr>
            <p:cNvPr id="613" name="Freeform 21">
              <a:extLst>
                <a:ext uri="{FF2B5EF4-FFF2-40B4-BE49-F238E27FC236}">
                  <a16:creationId xmlns:a16="http://schemas.microsoft.com/office/drawing/2014/main" id="{B1291B9D-B6DB-407B-8347-75A81650A122}"/>
                </a:ext>
              </a:extLst>
            </p:cNvPr>
            <p:cNvSpPr>
              <a:spLocks noChangeArrowheads="1"/>
            </p:cNvSpPr>
            <p:nvPr/>
          </p:nvSpPr>
          <p:spPr bwMode="auto">
            <a:xfrm>
              <a:off x="9855681" y="1719585"/>
              <a:ext cx="296862" cy="260350"/>
            </a:xfrm>
            <a:custGeom>
              <a:avLst/>
              <a:gdLst>
                <a:gd name="T0" fmla="*/ 824 w 825"/>
                <a:gd name="T1" fmla="*/ 720 h 721"/>
                <a:gd name="T2" fmla="*/ 0 w 825"/>
                <a:gd name="T3" fmla="*/ 602 h 721"/>
                <a:gd name="T4" fmla="*/ 0 w 825"/>
                <a:gd name="T5" fmla="*/ 0 h 721"/>
                <a:gd name="T6" fmla="*/ 824 w 825"/>
                <a:gd name="T7" fmla="*/ 0 h 721"/>
                <a:gd name="T8" fmla="*/ 824 w 825"/>
                <a:gd name="T9" fmla="*/ 720 h 721"/>
              </a:gdLst>
              <a:ahLst/>
              <a:cxnLst>
                <a:cxn ang="0">
                  <a:pos x="T0" y="T1"/>
                </a:cxn>
                <a:cxn ang="0">
                  <a:pos x="T2" y="T3"/>
                </a:cxn>
                <a:cxn ang="0">
                  <a:pos x="T4" y="T5"/>
                </a:cxn>
                <a:cxn ang="0">
                  <a:pos x="T6" y="T7"/>
                </a:cxn>
                <a:cxn ang="0">
                  <a:pos x="T8" y="T9"/>
                </a:cxn>
              </a:cxnLst>
              <a:rect l="0" t="0" r="r" b="b"/>
              <a:pathLst>
                <a:path w="825" h="721">
                  <a:moveTo>
                    <a:pt x="824" y="720"/>
                  </a:moveTo>
                  <a:lnTo>
                    <a:pt x="0" y="602"/>
                  </a:lnTo>
                  <a:lnTo>
                    <a:pt x="0" y="0"/>
                  </a:lnTo>
                  <a:lnTo>
                    <a:pt x="824" y="0"/>
                  </a:lnTo>
                  <a:lnTo>
                    <a:pt x="824" y="720"/>
                  </a:lnTo>
                </a:path>
              </a:pathLst>
            </a:custGeom>
            <a:grpFill/>
            <a:ln>
              <a:noFill/>
            </a:ln>
            <a:effectLst/>
          </p:spPr>
          <p:txBody>
            <a:bodyPr wrap="none" anchor="ctr"/>
            <a:lstStyle/>
            <a:p>
              <a:endParaRPr lang="en-US">
                <a:solidFill>
                  <a:prstClr val="black"/>
                </a:solidFill>
              </a:endParaRPr>
            </a:p>
          </p:txBody>
        </p:sp>
        <p:sp>
          <p:nvSpPr>
            <p:cNvPr id="614" name="Freeform 22">
              <a:extLst>
                <a:ext uri="{FF2B5EF4-FFF2-40B4-BE49-F238E27FC236}">
                  <a16:creationId xmlns:a16="http://schemas.microsoft.com/office/drawing/2014/main" id="{DA6314D9-382F-4092-B0B9-7873922A6ECE}"/>
                </a:ext>
              </a:extLst>
            </p:cNvPr>
            <p:cNvSpPr>
              <a:spLocks noChangeArrowheads="1"/>
            </p:cNvSpPr>
            <p:nvPr/>
          </p:nvSpPr>
          <p:spPr bwMode="auto">
            <a:xfrm>
              <a:off x="9855681" y="1424310"/>
              <a:ext cx="296862" cy="258763"/>
            </a:xfrm>
            <a:custGeom>
              <a:avLst/>
              <a:gdLst>
                <a:gd name="T0" fmla="*/ 824 w 825"/>
                <a:gd name="T1" fmla="*/ 716 h 717"/>
                <a:gd name="T2" fmla="*/ 0 w 825"/>
                <a:gd name="T3" fmla="*/ 716 h 717"/>
                <a:gd name="T4" fmla="*/ 0 w 825"/>
                <a:gd name="T5" fmla="*/ 117 h 717"/>
                <a:gd name="T6" fmla="*/ 824 w 825"/>
                <a:gd name="T7" fmla="*/ 0 h 717"/>
                <a:gd name="T8" fmla="*/ 824 w 825"/>
                <a:gd name="T9" fmla="*/ 716 h 717"/>
              </a:gdLst>
              <a:ahLst/>
              <a:cxnLst>
                <a:cxn ang="0">
                  <a:pos x="T0" y="T1"/>
                </a:cxn>
                <a:cxn ang="0">
                  <a:pos x="T2" y="T3"/>
                </a:cxn>
                <a:cxn ang="0">
                  <a:pos x="T4" y="T5"/>
                </a:cxn>
                <a:cxn ang="0">
                  <a:pos x="T6" y="T7"/>
                </a:cxn>
                <a:cxn ang="0">
                  <a:pos x="T8" y="T9"/>
                </a:cxn>
              </a:cxnLst>
              <a:rect l="0" t="0" r="r" b="b"/>
              <a:pathLst>
                <a:path w="825" h="717">
                  <a:moveTo>
                    <a:pt x="824" y="716"/>
                  </a:moveTo>
                  <a:lnTo>
                    <a:pt x="0" y="716"/>
                  </a:lnTo>
                  <a:lnTo>
                    <a:pt x="0" y="117"/>
                  </a:lnTo>
                  <a:lnTo>
                    <a:pt x="824" y="0"/>
                  </a:lnTo>
                  <a:lnTo>
                    <a:pt x="824" y="716"/>
                  </a:lnTo>
                </a:path>
              </a:pathLst>
            </a:custGeom>
            <a:grpFill/>
            <a:ln>
              <a:noFill/>
            </a:ln>
            <a:effectLst/>
          </p:spPr>
          <p:txBody>
            <a:bodyPr wrap="none" anchor="ctr"/>
            <a:lstStyle/>
            <a:p>
              <a:endParaRPr lang="en-US">
                <a:solidFill>
                  <a:prstClr val="black"/>
                </a:solidFill>
              </a:endParaRPr>
            </a:p>
          </p:txBody>
        </p:sp>
      </p:grpSp>
      <p:grpSp>
        <p:nvGrpSpPr>
          <p:cNvPr id="615" name="Group 614">
            <a:extLst>
              <a:ext uri="{FF2B5EF4-FFF2-40B4-BE49-F238E27FC236}">
                <a16:creationId xmlns:a16="http://schemas.microsoft.com/office/drawing/2014/main" id="{D8638A33-B963-4597-9C24-8CEF5F89643D}"/>
              </a:ext>
            </a:extLst>
          </p:cNvPr>
          <p:cNvGrpSpPr/>
          <p:nvPr/>
        </p:nvGrpSpPr>
        <p:grpSpPr>
          <a:xfrm>
            <a:off x="10496947" y="1884082"/>
            <a:ext cx="267524" cy="255587"/>
            <a:chOff x="6657432" y="1432038"/>
            <a:chExt cx="604838" cy="577850"/>
          </a:xfrm>
          <a:solidFill>
            <a:schemeClr val="bg1"/>
          </a:solidFill>
        </p:grpSpPr>
        <p:sp>
          <p:nvSpPr>
            <p:cNvPr id="616" name="Freeform 24">
              <a:extLst>
                <a:ext uri="{FF2B5EF4-FFF2-40B4-BE49-F238E27FC236}">
                  <a16:creationId xmlns:a16="http://schemas.microsoft.com/office/drawing/2014/main" id="{99447E0C-DB58-4BF3-AEEB-78A4AA7E161E}"/>
                </a:ext>
              </a:extLst>
            </p:cNvPr>
            <p:cNvSpPr>
              <a:spLocks noChangeArrowheads="1"/>
            </p:cNvSpPr>
            <p:nvPr/>
          </p:nvSpPr>
          <p:spPr bwMode="auto">
            <a:xfrm>
              <a:off x="6657432" y="1432038"/>
              <a:ext cx="352425" cy="577850"/>
            </a:xfrm>
            <a:custGeom>
              <a:avLst/>
              <a:gdLst>
                <a:gd name="T0" fmla="*/ 451 w 977"/>
                <a:gd name="T1" fmla="*/ 899 h 1606"/>
                <a:gd name="T2" fmla="*/ 451 w 977"/>
                <a:gd name="T3" fmla="*/ 899 h 1606"/>
                <a:gd name="T4" fmla="*/ 622 w 977"/>
                <a:gd name="T5" fmla="*/ 845 h 1606"/>
                <a:gd name="T6" fmla="*/ 670 w 977"/>
                <a:gd name="T7" fmla="*/ 667 h 1606"/>
                <a:gd name="T8" fmla="*/ 356 w 977"/>
                <a:gd name="T9" fmla="*/ 539 h 1606"/>
                <a:gd name="T10" fmla="*/ 356 w 977"/>
                <a:gd name="T11" fmla="*/ 1080 h 1606"/>
                <a:gd name="T12" fmla="*/ 447 w 977"/>
                <a:gd name="T13" fmla="*/ 1084 h 1606"/>
                <a:gd name="T14" fmla="*/ 451 w 977"/>
                <a:gd name="T15" fmla="*/ 899 h 1606"/>
                <a:gd name="T16" fmla="*/ 451 w 977"/>
                <a:gd name="T17" fmla="*/ 633 h 1606"/>
                <a:gd name="T18" fmla="*/ 451 w 977"/>
                <a:gd name="T19" fmla="*/ 633 h 1606"/>
                <a:gd name="T20" fmla="*/ 562 w 977"/>
                <a:gd name="T21" fmla="*/ 720 h 1606"/>
                <a:gd name="T22" fmla="*/ 451 w 977"/>
                <a:gd name="T23" fmla="*/ 798 h 1606"/>
                <a:gd name="T24" fmla="*/ 451 w 977"/>
                <a:gd name="T25" fmla="*/ 633 h 1606"/>
                <a:gd name="T26" fmla="*/ 976 w 977"/>
                <a:gd name="T27" fmla="*/ 1605 h 1606"/>
                <a:gd name="T28" fmla="*/ 976 w 977"/>
                <a:gd name="T29" fmla="*/ 1605 h 1606"/>
                <a:gd name="T30" fmla="*/ 0 w 977"/>
                <a:gd name="T31" fmla="*/ 1461 h 1606"/>
                <a:gd name="T32" fmla="*/ 0 w 977"/>
                <a:gd name="T33" fmla="*/ 179 h 1606"/>
                <a:gd name="T34" fmla="*/ 976 w 977"/>
                <a:gd name="T35" fmla="*/ 0 h 1606"/>
                <a:gd name="T36" fmla="*/ 976 w 977"/>
                <a:gd name="T37" fmla="*/ 1605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7" h="1606">
                  <a:moveTo>
                    <a:pt x="451" y="899"/>
                  </a:moveTo>
                  <a:lnTo>
                    <a:pt x="451" y="899"/>
                  </a:lnTo>
                  <a:cubicBezTo>
                    <a:pt x="525" y="892"/>
                    <a:pt x="582" y="889"/>
                    <a:pt x="622" y="845"/>
                  </a:cubicBezTo>
                  <a:cubicBezTo>
                    <a:pt x="659" y="808"/>
                    <a:pt x="676" y="737"/>
                    <a:pt x="670" y="667"/>
                  </a:cubicBezTo>
                  <a:cubicBezTo>
                    <a:pt x="646" y="495"/>
                    <a:pt x="511" y="535"/>
                    <a:pt x="356" y="539"/>
                  </a:cubicBezTo>
                  <a:cubicBezTo>
                    <a:pt x="356" y="1080"/>
                    <a:pt x="356" y="1080"/>
                    <a:pt x="356" y="1080"/>
                  </a:cubicBezTo>
                  <a:cubicBezTo>
                    <a:pt x="447" y="1084"/>
                    <a:pt x="447" y="1084"/>
                    <a:pt x="447" y="1084"/>
                  </a:cubicBezTo>
                  <a:lnTo>
                    <a:pt x="451" y="899"/>
                  </a:lnTo>
                  <a:close/>
                  <a:moveTo>
                    <a:pt x="451" y="633"/>
                  </a:moveTo>
                  <a:lnTo>
                    <a:pt x="451" y="633"/>
                  </a:lnTo>
                  <a:cubicBezTo>
                    <a:pt x="528" y="626"/>
                    <a:pt x="565" y="636"/>
                    <a:pt x="562" y="720"/>
                  </a:cubicBezTo>
                  <a:cubicBezTo>
                    <a:pt x="558" y="788"/>
                    <a:pt x="518" y="801"/>
                    <a:pt x="451" y="798"/>
                  </a:cubicBezTo>
                  <a:lnTo>
                    <a:pt x="451" y="633"/>
                  </a:lnTo>
                  <a:close/>
                  <a:moveTo>
                    <a:pt x="976" y="1605"/>
                  </a:moveTo>
                  <a:lnTo>
                    <a:pt x="976" y="1605"/>
                  </a:lnTo>
                  <a:cubicBezTo>
                    <a:pt x="0" y="1461"/>
                    <a:pt x="0" y="1461"/>
                    <a:pt x="0" y="1461"/>
                  </a:cubicBezTo>
                  <a:cubicBezTo>
                    <a:pt x="0" y="179"/>
                    <a:pt x="0" y="179"/>
                    <a:pt x="0" y="179"/>
                  </a:cubicBezTo>
                  <a:cubicBezTo>
                    <a:pt x="976" y="0"/>
                    <a:pt x="976" y="0"/>
                    <a:pt x="976" y="0"/>
                  </a:cubicBezTo>
                  <a:lnTo>
                    <a:pt x="976" y="1605"/>
                  </a:lnTo>
                  <a:close/>
                </a:path>
              </a:pathLst>
            </a:custGeom>
            <a:grpFill/>
            <a:ln>
              <a:noFill/>
            </a:ln>
            <a:effectLst/>
          </p:spPr>
          <p:txBody>
            <a:bodyPr wrap="none" anchor="ctr"/>
            <a:lstStyle/>
            <a:p>
              <a:endParaRPr lang="en-US">
                <a:solidFill>
                  <a:prstClr val="black"/>
                </a:solidFill>
              </a:endParaRPr>
            </a:p>
          </p:txBody>
        </p:sp>
        <p:sp>
          <p:nvSpPr>
            <p:cNvPr id="617" name="Freeform 25">
              <a:extLst>
                <a:ext uri="{FF2B5EF4-FFF2-40B4-BE49-F238E27FC236}">
                  <a16:creationId xmlns:a16="http://schemas.microsoft.com/office/drawing/2014/main" id="{313E5B85-51BA-4A45-8A7E-17C4F1A114B1}"/>
                </a:ext>
              </a:extLst>
            </p:cNvPr>
            <p:cNvSpPr>
              <a:spLocks noChangeArrowheads="1"/>
            </p:cNvSpPr>
            <p:nvPr/>
          </p:nvSpPr>
          <p:spPr bwMode="auto">
            <a:xfrm>
              <a:off x="7030495" y="1584438"/>
              <a:ext cx="187325" cy="314325"/>
            </a:xfrm>
            <a:custGeom>
              <a:avLst/>
              <a:gdLst>
                <a:gd name="T0" fmla="*/ 80 w 522"/>
                <a:gd name="T1" fmla="*/ 61 h 872"/>
                <a:gd name="T2" fmla="*/ 80 w 522"/>
                <a:gd name="T3" fmla="*/ 61 h 872"/>
                <a:gd name="T4" fmla="*/ 80 w 522"/>
                <a:gd name="T5" fmla="*/ 259 h 872"/>
                <a:gd name="T6" fmla="*/ 286 w 522"/>
                <a:gd name="T7" fmla="*/ 259 h 872"/>
                <a:gd name="T8" fmla="*/ 80 w 522"/>
                <a:gd name="T9" fmla="*/ 61 h 872"/>
                <a:gd name="T10" fmla="*/ 521 w 522"/>
                <a:gd name="T11" fmla="*/ 871 h 872"/>
                <a:gd name="T12" fmla="*/ 521 w 522"/>
                <a:gd name="T13" fmla="*/ 871 h 872"/>
                <a:gd name="T14" fmla="*/ 0 w 522"/>
                <a:gd name="T15" fmla="*/ 871 h 872"/>
                <a:gd name="T16" fmla="*/ 0 w 522"/>
                <a:gd name="T17" fmla="*/ 784 h 872"/>
                <a:gd name="T18" fmla="*/ 353 w 522"/>
                <a:gd name="T19" fmla="*/ 784 h 872"/>
                <a:gd name="T20" fmla="*/ 353 w 522"/>
                <a:gd name="T21" fmla="*/ 707 h 872"/>
                <a:gd name="T22" fmla="*/ 0 w 522"/>
                <a:gd name="T23" fmla="*/ 707 h 872"/>
                <a:gd name="T24" fmla="*/ 0 w 522"/>
                <a:gd name="T25" fmla="*/ 639 h 872"/>
                <a:gd name="T26" fmla="*/ 353 w 522"/>
                <a:gd name="T27" fmla="*/ 639 h 872"/>
                <a:gd name="T28" fmla="*/ 353 w 522"/>
                <a:gd name="T29" fmla="*/ 565 h 872"/>
                <a:gd name="T30" fmla="*/ 0 w 522"/>
                <a:gd name="T31" fmla="*/ 565 h 872"/>
                <a:gd name="T32" fmla="*/ 0 w 522"/>
                <a:gd name="T33" fmla="*/ 498 h 872"/>
                <a:gd name="T34" fmla="*/ 259 w 522"/>
                <a:gd name="T35" fmla="*/ 293 h 872"/>
                <a:gd name="T36" fmla="*/ 47 w 522"/>
                <a:gd name="T37" fmla="*/ 293 h 872"/>
                <a:gd name="T38" fmla="*/ 47 w 522"/>
                <a:gd name="T39" fmla="*/ 88 h 872"/>
                <a:gd name="T40" fmla="*/ 0 w 522"/>
                <a:gd name="T41" fmla="*/ 94 h 872"/>
                <a:gd name="T42" fmla="*/ 0 w 522"/>
                <a:gd name="T43" fmla="*/ 0 h 872"/>
                <a:gd name="T44" fmla="*/ 521 w 522"/>
                <a:gd name="T45" fmla="*/ 0 h 872"/>
                <a:gd name="T46" fmla="*/ 521 w 522"/>
                <a:gd name="T47" fmla="*/ 871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2" h="872">
                  <a:moveTo>
                    <a:pt x="80" y="61"/>
                  </a:moveTo>
                  <a:lnTo>
                    <a:pt x="80" y="61"/>
                  </a:lnTo>
                  <a:cubicBezTo>
                    <a:pt x="80" y="259"/>
                    <a:pt x="80" y="259"/>
                    <a:pt x="80" y="259"/>
                  </a:cubicBezTo>
                  <a:cubicBezTo>
                    <a:pt x="286" y="259"/>
                    <a:pt x="286" y="259"/>
                    <a:pt x="286" y="259"/>
                  </a:cubicBezTo>
                  <a:cubicBezTo>
                    <a:pt x="286" y="145"/>
                    <a:pt x="225" y="61"/>
                    <a:pt x="80" y="61"/>
                  </a:cubicBezTo>
                  <a:close/>
                  <a:moveTo>
                    <a:pt x="521" y="871"/>
                  </a:moveTo>
                  <a:lnTo>
                    <a:pt x="521" y="871"/>
                  </a:lnTo>
                  <a:cubicBezTo>
                    <a:pt x="0" y="871"/>
                    <a:pt x="0" y="871"/>
                    <a:pt x="0" y="871"/>
                  </a:cubicBezTo>
                  <a:cubicBezTo>
                    <a:pt x="0" y="784"/>
                    <a:pt x="0" y="784"/>
                    <a:pt x="0" y="784"/>
                  </a:cubicBezTo>
                  <a:cubicBezTo>
                    <a:pt x="353" y="784"/>
                    <a:pt x="353" y="784"/>
                    <a:pt x="353" y="784"/>
                  </a:cubicBezTo>
                  <a:cubicBezTo>
                    <a:pt x="353" y="707"/>
                    <a:pt x="353" y="707"/>
                    <a:pt x="353" y="707"/>
                  </a:cubicBezTo>
                  <a:cubicBezTo>
                    <a:pt x="0" y="707"/>
                    <a:pt x="0" y="707"/>
                    <a:pt x="0" y="707"/>
                  </a:cubicBezTo>
                  <a:cubicBezTo>
                    <a:pt x="0" y="639"/>
                    <a:pt x="0" y="639"/>
                    <a:pt x="0" y="639"/>
                  </a:cubicBezTo>
                  <a:cubicBezTo>
                    <a:pt x="353" y="639"/>
                    <a:pt x="353" y="639"/>
                    <a:pt x="353" y="639"/>
                  </a:cubicBezTo>
                  <a:cubicBezTo>
                    <a:pt x="353" y="565"/>
                    <a:pt x="353" y="565"/>
                    <a:pt x="353" y="565"/>
                  </a:cubicBezTo>
                  <a:cubicBezTo>
                    <a:pt x="0" y="565"/>
                    <a:pt x="0" y="565"/>
                    <a:pt x="0" y="565"/>
                  </a:cubicBezTo>
                  <a:cubicBezTo>
                    <a:pt x="0" y="498"/>
                    <a:pt x="0" y="498"/>
                    <a:pt x="0" y="498"/>
                  </a:cubicBezTo>
                  <a:cubicBezTo>
                    <a:pt x="218" y="522"/>
                    <a:pt x="262" y="367"/>
                    <a:pt x="259" y="293"/>
                  </a:cubicBezTo>
                  <a:cubicBezTo>
                    <a:pt x="47" y="293"/>
                    <a:pt x="47" y="293"/>
                    <a:pt x="47" y="293"/>
                  </a:cubicBezTo>
                  <a:cubicBezTo>
                    <a:pt x="47" y="88"/>
                    <a:pt x="47" y="88"/>
                    <a:pt x="47" y="88"/>
                  </a:cubicBezTo>
                  <a:cubicBezTo>
                    <a:pt x="30" y="91"/>
                    <a:pt x="13" y="91"/>
                    <a:pt x="0" y="94"/>
                  </a:cubicBezTo>
                  <a:cubicBezTo>
                    <a:pt x="0" y="0"/>
                    <a:pt x="0" y="0"/>
                    <a:pt x="0" y="0"/>
                  </a:cubicBezTo>
                  <a:cubicBezTo>
                    <a:pt x="521" y="0"/>
                    <a:pt x="521" y="0"/>
                    <a:pt x="521" y="0"/>
                  </a:cubicBezTo>
                  <a:lnTo>
                    <a:pt x="521" y="871"/>
                  </a:lnTo>
                  <a:close/>
                </a:path>
              </a:pathLst>
            </a:custGeom>
            <a:grpFill/>
            <a:ln>
              <a:noFill/>
            </a:ln>
            <a:effectLst/>
          </p:spPr>
          <p:txBody>
            <a:bodyPr wrap="none" anchor="ctr"/>
            <a:lstStyle/>
            <a:p>
              <a:endParaRPr lang="en-US">
                <a:solidFill>
                  <a:prstClr val="black"/>
                </a:solidFill>
              </a:endParaRPr>
            </a:p>
          </p:txBody>
        </p:sp>
        <p:sp>
          <p:nvSpPr>
            <p:cNvPr id="618" name="Freeform 26">
              <a:extLst>
                <a:ext uri="{FF2B5EF4-FFF2-40B4-BE49-F238E27FC236}">
                  <a16:creationId xmlns:a16="http://schemas.microsoft.com/office/drawing/2014/main" id="{22C5FBAD-212C-42D1-8331-560939034EBC}"/>
                </a:ext>
              </a:extLst>
            </p:cNvPr>
            <p:cNvSpPr>
              <a:spLocks noChangeArrowheads="1"/>
            </p:cNvSpPr>
            <p:nvPr/>
          </p:nvSpPr>
          <p:spPr bwMode="auto">
            <a:xfrm>
              <a:off x="7030495" y="1544750"/>
              <a:ext cx="231775" cy="287338"/>
            </a:xfrm>
            <a:custGeom>
              <a:avLst/>
              <a:gdLst>
                <a:gd name="T0" fmla="*/ 642 w 643"/>
                <a:gd name="T1" fmla="*/ 798 h 799"/>
                <a:gd name="T2" fmla="*/ 582 w 643"/>
                <a:gd name="T3" fmla="*/ 798 h 799"/>
                <a:gd name="T4" fmla="*/ 582 w 643"/>
                <a:gd name="T5" fmla="*/ 57 h 799"/>
                <a:gd name="T6" fmla="*/ 0 w 643"/>
                <a:gd name="T7" fmla="*/ 57 h 799"/>
                <a:gd name="T8" fmla="*/ 0 w 643"/>
                <a:gd name="T9" fmla="*/ 0 h 799"/>
                <a:gd name="T10" fmla="*/ 642 w 643"/>
                <a:gd name="T11" fmla="*/ 0 h 799"/>
                <a:gd name="T12" fmla="*/ 642 w 643"/>
                <a:gd name="T13" fmla="*/ 798 h 799"/>
              </a:gdLst>
              <a:ahLst/>
              <a:cxnLst>
                <a:cxn ang="0">
                  <a:pos x="T0" y="T1"/>
                </a:cxn>
                <a:cxn ang="0">
                  <a:pos x="T2" y="T3"/>
                </a:cxn>
                <a:cxn ang="0">
                  <a:pos x="T4" y="T5"/>
                </a:cxn>
                <a:cxn ang="0">
                  <a:pos x="T6" y="T7"/>
                </a:cxn>
                <a:cxn ang="0">
                  <a:pos x="T8" y="T9"/>
                </a:cxn>
                <a:cxn ang="0">
                  <a:pos x="T10" y="T11"/>
                </a:cxn>
                <a:cxn ang="0">
                  <a:pos x="T12" y="T13"/>
                </a:cxn>
              </a:cxnLst>
              <a:rect l="0" t="0" r="r" b="b"/>
              <a:pathLst>
                <a:path w="643" h="799">
                  <a:moveTo>
                    <a:pt x="642" y="798"/>
                  </a:moveTo>
                  <a:lnTo>
                    <a:pt x="582" y="798"/>
                  </a:lnTo>
                  <a:lnTo>
                    <a:pt x="582" y="57"/>
                  </a:lnTo>
                  <a:lnTo>
                    <a:pt x="0" y="57"/>
                  </a:lnTo>
                  <a:lnTo>
                    <a:pt x="0" y="0"/>
                  </a:lnTo>
                  <a:lnTo>
                    <a:pt x="642" y="0"/>
                  </a:lnTo>
                  <a:lnTo>
                    <a:pt x="642" y="798"/>
                  </a:lnTo>
                </a:path>
              </a:pathLst>
            </a:custGeom>
            <a:grpFill/>
            <a:ln>
              <a:noFill/>
            </a:ln>
            <a:effectLst/>
          </p:spPr>
          <p:txBody>
            <a:bodyPr wrap="none" anchor="ctr"/>
            <a:lstStyle/>
            <a:p>
              <a:endParaRPr lang="en-US">
                <a:solidFill>
                  <a:prstClr val="black"/>
                </a:solidFill>
              </a:endParaRPr>
            </a:p>
          </p:txBody>
        </p:sp>
      </p:grpSp>
      <p:pic>
        <p:nvPicPr>
          <p:cNvPr id="619" name="Picture 618">
            <a:extLst>
              <a:ext uri="{FF2B5EF4-FFF2-40B4-BE49-F238E27FC236}">
                <a16:creationId xmlns:a16="http://schemas.microsoft.com/office/drawing/2014/main" id="{941BE825-D1EB-43D2-9FA4-EFF435527AA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6429" r="16429"/>
          <a:stretch/>
        </p:blipFill>
        <p:spPr>
          <a:xfrm>
            <a:off x="10071206" y="1851040"/>
            <a:ext cx="383963" cy="321671"/>
          </a:xfrm>
          <a:prstGeom prst="rect">
            <a:avLst/>
          </a:prstGeom>
        </p:spPr>
      </p:pic>
      <p:grpSp>
        <p:nvGrpSpPr>
          <p:cNvPr id="620" name="Group 619">
            <a:extLst>
              <a:ext uri="{FF2B5EF4-FFF2-40B4-BE49-F238E27FC236}">
                <a16:creationId xmlns:a16="http://schemas.microsoft.com/office/drawing/2014/main" id="{266B5A6D-3CC5-4946-9E04-0307323FDE48}"/>
              </a:ext>
            </a:extLst>
          </p:cNvPr>
          <p:cNvGrpSpPr/>
          <p:nvPr/>
        </p:nvGrpSpPr>
        <p:grpSpPr>
          <a:xfrm>
            <a:off x="10338384" y="2249781"/>
            <a:ext cx="313181" cy="236668"/>
            <a:chOff x="4459288" y="4830763"/>
            <a:chExt cx="1046162" cy="790575"/>
          </a:xfrm>
        </p:grpSpPr>
        <p:sp>
          <p:nvSpPr>
            <p:cNvPr id="621" name="Freeform 9">
              <a:extLst>
                <a:ext uri="{FF2B5EF4-FFF2-40B4-BE49-F238E27FC236}">
                  <a16:creationId xmlns:a16="http://schemas.microsoft.com/office/drawing/2014/main" id="{6D26789C-2615-47C5-8238-38198DBE3EAD}"/>
                </a:ext>
              </a:extLst>
            </p:cNvPr>
            <p:cNvSpPr>
              <a:spLocks noChangeArrowheads="1"/>
            </p:cNvSpPr>
            <p:nvPr/>
          </p:nvSpPr>
          <p:spPr bwMode="auto">
            <a:xfrm>
              <a:off x="4459288" y="5118100"/>
              <a:ext cx="1046162" cy="119063"/>
            </a:xfrm>
            <a:custGeom>
              <a:avLst/>
              <a:gdLst>
                <a:gd name="T0" fmla="*/ 2907 w 2908"/>
                <a:gd name="T1" fmla="*/ 0 h 330"/>
                <a:gd name="T2" fmla="*/ 2907 w 2908"/>
                <a:gd name="T3" fmla="*/ 0 h 330"/>
                <a:gd name="T4" fmla="*/ 1482 w 2908"/>
                <a:gd name="T5" fmla="*/ 329 h 330"/>
                <a:gd name="T6" fmla="*/ 0 w 2908"/>
                <a:gd name="T7" fmla="*/ 27 h 330"/>
              </a:gdLst>
              <a:ahLst/>
              <a:cxnLst>
                <a:cxn ang="0">
                  <a:pos x="T0" y="T1"/>
                </a:cxn>
                <a:cxn ang="0">
                  <a:pos x="T2" y="T3"/>
                </a:cxn>
                <a:cxn ang="0">
                  <a:pos x="T4" y="T5"/>
                </a:cxn>
                <a:cxn ang="0">
                  <a:pos x="T6" y="T7"/>
                </a:cxn>
              </a:cxnLst>
              <a:rect l="0" t="0" r="r" b="b"/>
              <a:pathLst>
                <a:path w="2908" h="330">
                  <a:moveTo>
                    <a:pt x="2907" y="0"/>
                  </a:moveTo>
                  <a:lnTo>
                    <a:pt x="2907" y="0"/>
                  </a:lnTo>
                  <a:cubicBezTo>
                    <a:pt x="2907" y="164"/>
                    <a:pt x="2276" y="329"/>
                    <a:pt x="1482" y="329"/>
                  </a:cubicBezTo>
                  <a:cubicBezTo>
                    <a:pt x="685" y="329"/>
                    <a:pt x="0" y="191"/>
                    <a:pt x="0" y="27"/>
                  </a:cubicBezTo>
                </a:path>
              </a:pathLst>
            </a:custGeom>
            <a:noFill/>
            <a:ln w="952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prstClr val="black"/>
                </a:solidFill>
              </a:endParaRPr>
            </a:p>
          </p:txBody>
        </p:sp>
        <p:sp>
          <p:nvSpPr>
            <p:cNvPr id="622" name="Freeform 10">
              <a:extLst>
                <a:ext uri="{FF2B5EF4-FFF2-40B4-BE49-F238E27FC236}">
                  <a16:creationId xmlns:a16="http://schemas.microsoft.com/office/drawing/2014/main" id="{6EE16024-D210-4890-938B-4A172CE64076}"/>
                </a:ext>
              </a:extLst>
            </p:cNvPr>
            <p:cNvSpPr>
              <a:spLocks noChangeArrowheads="1"/>
            </p:cNvSpPr>
            <p:nvPr/>
          </p:nvSpPr>
          <p:spPr bwMode="auto">
            <a:xfrm>
              <a:off x="4459288" y="4949825"/>
              <a:ext cx="1046162" cy="100013"/>
            </a:xfrm>
            <a:custGeom>
              <a:avLst/>
              <a:gdLst>
                <a:gd name="T0" fmla="*/ 2907 w 2908"/>
                <a:gd name="T1" fmla="*/ 0 h 276"/>
                <a:gd name="T2" fmla="*/ 2907 w 2908"/>
                <a:gd name="T3" fmla="*/ 0 h 276"/>
                <a:gd name="T4" fmla="*/ 1482 w 2908"/>
                <a:gd name="T5" fmla="*/ 275 h 276"/>
                <a:gd name="T6" fmla="*/ 0 w 2908"/>
                <a:gd name="T7" fmla="*/ 0 h 276"/>
              </a:gdLst>
              <a:ahLst/>
              <a:cxnLst>
                <a:cxn ang="0">
                  <a:pos x="T0" y="T1"/>
                </a:cxn>
                <a:cxn ang="0">
                  <a:pos x="T2" y="T3"/>
                </a:cxn>
                <a:cxn ang="0">
                  <a:pos x="T4" y="T5"/>
                </a:cxn>
                <a:cxn ang="0">
                  <a:pos x="T6" y="T7"/>
                </a:cxn>
              </a:cxnLst>
              <a:rect l="0" t="0" r="r" b="b"/>
              <a:pathLst>
                <a:path w="2908" h="276">
                  <a:moveTo>
                    <a:pt x="2907" y="0"/>
                  </a:moveTo>
                  <a:lnTo>
                    <a:pt x="2907" y="0"/>
                  </a:lnTo>
                  <a:cubicBezTo>
                    <a:pt x="2907" y="166"/>
                    <a:pt x="2276" y="275"/>
                    <a:pt x="1482" y="275"/>
                  </a:cubicBezTo>
                  <a:cubicBezTo>
                    <a:pt x="685" y="275"/>
                    <a:pt x="0" y="166"/>
                    <a:pt x="0" y="0"/>
                  </a:cubicBezTo>
                </a:path>
              </a:pathLst>
            </a:custGeom>
            <a:noFill/>
            <a:ln w="952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prstClr val="black"/>
                </a:solidFill>
              </a:endParaRPr>
            </a:p>
          </p:txBody>
        </p:sp>
        <p:sp>
          <p:nvSpPr>
            <p:cNvPr id="623" name="Freeform 11">
              <a:extLst>
                <a:ext uri="{FF2B5EF4-FFF2-40B4-BE49-F238E27FC236}">
                  <a16:creationId xmlns:a16="http://schemas.microsoft.com/office/drawing/2014/main" id="{2B03E9F0-2193-4C64-B418-B67D3417D8A9}"/>
                </a:ext>
              </a:extLst>
            </p:cNvPr>
            <p:cNvSpPr>
              <a:spLocks noChangeArrowheads="1"/>
            </p:cNvSpPr>
            <p:nvPr/>
          </p:nvSpPr>
          <p:spPr bwMode="auto">
            <a:xfrm>
              <a:off x="4459288" y="5305425"/>
              <a:ext cx="1046162" cy="119063"/>
            </a:xfrm>
            <a:custGeom>
              <a:avLst/>
              <a:gdLst>
                <a:gd name="T0" fmla="*/ 2907 w 2908"/>
                <a:gd name="T1" fmla="*/ 0 h 331"/>
                <a:gd name="T2" fmla="*/ 2907 w 2908"/>
                <a:gd name="T3" fmla="*/ 0 h 331"/>
                <a:gd name="T4" fmla="*/ 1482 w 2908"/>
                <a:gd name="T5" fmla="*/ 330 h 331"/>
                <a:gd name="T6" fmla="*/ 0 w 2908"/>
                <a:gd name="T7" fmla="*/ 28 h 331"/>
              </a:gdLst>
              <a:ahLst/>
              <a:cxnLst>
                <a:cxn ang="0">
                  <a:pos x="T0" y="T1"/>
                </a:cxn>
                <a:cxn ang="0">
                  <a:pos x="T2" y="T3"/>
                </a:cxn>
                <a:cxn ang="0">
                  <a:pos x="T4" y="T5"/>
                </a:cxn>
                <a:cxn ang="0">
                  <a:pos x="T6" y="T7"/>
                </a:cxn>
              </a:cxnLst>
              <a:rect l="0" t="0" r="r" b="b"/>
              <a:pathLst>
                <a:path w="2908" h="331">
                  <a:moveTo>
                    <a:pt x="2907" y="0"/>
                  </a:moveTo>
                  <a:lnTo>
                    <a:pt x="2907" y="0"/>
                  </a:lnTo>
                  <a:cubicBezTo>
                    <a:pt x="2907" y="165"/>
                    <a:pt x="2276" y="330"/>
                    <a:pt x="1482" y="330"/>
                  </a:cubicBezTo>
                  <a:cubicBezTo>
                    <a:pt x="685" y="330"/>
                    <a:pt x="0" y="220"/>
                    <a:pt x="0" y="28"/>
                  </a:cubicBezTo>
                </a:path>
              </a:pathLst>
            </a:custGeom>
            <a:noFill/>
            <a:ln w="952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prstClr val="black"/>
                </a:solidFill>
              </a:endParaRPr>
            </a:p>
          </p:txBody>
        </p:sp>
        <p:sp>
          <p:nvSpPr>
            <p:cNvPr id="624" name="Freeform 12">
              <a:extLst>
                <a:ext uri="{FF2B5EF4-FFF2-40B4-BE49-F238E27FC236}">
                  <a16:creationId xmlns:a16="http://schemas.microsoft.com/office/drawing/2014/main" id="{2D1B5E13-1FB7-495E-A5FD-ABAB8CACCEF6}"/>
                </a:ext>
              </a:extLst>
            </p:cNvPr>
            <p:cNvSpPr>
              <a:spLocks noChangeArrowheads="1"/>
            </p:cNvSpPr>
            <p:nvPr/>
          </p:nvSpPr>
          <p:spPr bwMode="auto">
            <a:xfrm>
              <a:off x="4459288" y="4830763"/>
              <a:ext cx="1046162" cy="790575"/>
            </a:xfrm>
            <a:custGeom>
              <a:avLst/>
              <a:gdLst>
                <a:gd name="T0" fmla="*/ 2907 w 2908"/>
                <a:gd name="T1" fmla="*/ 329 h 2196"/>
                <a:gd name="T2" fmla="*/ 2907 w 2908"/>
                <a:gd name="T3" fmla="*/ 329 h 2196"/>
                <a:gd name="T4" fmla="*/ 1454 w 2908"/>
                <a:gd name="T5" fmla="*/ 0 h 2196"/>
                <a:gd name="T6" fmla="*/ 0 w 2908"/>
                <a:gd name="T7" fmla="*/ 329 h 2196"/>
                <a:gd name="T8" fmla="*/ 0 w 2908"/>
                <a:gd name="T9" fmla="*/ 1866 h 2196"/>
                <a:gd name="T10" fmla="*/ 1454 w 2908"/>
                <a:gd name="T11" fmla="*/ 2195 h 2196"/>
                <a:gd name="T12" fmla="*/ 2907 w 2908"/>
                <a:gd name="T13" fmla="*/ 1866 h 2196"/>
                <a:gd name="T14" fmla="*/ 2907 w 2908"/>
                <a:gd name="T15" fmla="*/ 329 h 2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8" h="2196">
                  <a:moveTo>
                    <a:pt x="2907" y="329"/>
                  </a:moveTo>
                  <a:lnTo>
                    <a:pt x="2907" y="329"/>
                  </a:lnTo>
                  <a:cubicBezTo>
                    <a:pt x="2907" y="138"/>
                    <a:pt x="2249" y="0"/>
                    <a:pt x="1454" y="0"/>
                  </a:cubicBezTo>
                  <a:cubicBezTo>
                    <a:pt x="658" y="0"/>
                    <a:pt x="0" y="138"/>
                    <a:pt x="0" y="329"/>
                  </a:cubicBezTo>
                  <a:lnTo>
                    <a:pt x="0" y="1866"/>
                  </a:lnTo>
                  <a:cubicBezTo>
                    <a:pt x="0" y="2058"/>
                    <a:pt x="658" y="2195"/>
                    <a:pt x="1454" y="2195"/>
                  </a:cubicBezTo>
                  <a:cubicBezTo>
                    <a:pt x="2249" y="2195"/>
                    <a:pt x="2907" y="2058"/>
                    <a:pt x="2907" y="1866"/>
                  </a:cubicBezTo>
                  <a:lnTo>
                    <a:pt x="2907" y="329"/>
                  </a:lnTo>
                </a:path>
              </a:pathLst>
            </a:custGeom>
            <a:noFill/>
            <a:ln w="9525" cap="rnd">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grpSp>
      <p:grpSp>
        <p:nvGrpSpPr>
          <p:cNvPr id="625" name="Group 624">
            <a:extLst>
              <a:ext uri="{FF2B5EF4-FFF2-40B4-BE49-F238E27FC236}">
                <a16:creationId xmlns:a16="http://schemas.microsoft.com/office/drawing/2014/main" id="{A55678D6-BDAC-4ACF-A72E-0F68DBB6124D}"/>
              </a:ext>
            </a:extLst>
          </p:cNvPr>
          <p:cNvGrpSpPr/>
          <p:nvPr/>
        </p:nvGrpSpPr>
        <p:grpSpPr>
          <a:xfrm>
            <a:off x="9884882" y="2205714"/>
            <a:ext cx="294491" cy="290196"/>
            <a:chOff x="8129588" y="1444625"/>
            <a:chExt cx="1958975" cy="1930400"/>
          </a:xfrm>
        </p:grpSpPr>
        <p:sp>
          <p:nvSpPr>
            <p:cNvPr id="626" name="Freeform 12">
              <a:extLst>
                <a:ext uri="{FF2B5EF4-FFF2-40B4-BE49-F238E27FC236}">
                  <a16:creationId xmlns:a16="http://schemas.microsoft.com/office/drawing/2014/main" id="{DB30EA1A-8251-46BD-A05C-F1ED6DD4CBF8}"/>
                </a:ext>
              </a:extLst>
            </p:cNvPr>
            <p:cNvSpPr>
              <a:spLocks noChangeArrowheads="1"/>
            </p:cNvSpPr>
            <p:nvPr/>
          </p:nvSpPr>
          <p:spPr bwMode="auto">
            <a:xfrm>
              <a:off x="8129588" y="2151063"/>
              <a:ext cx="992187" cy="1212850"/>
            </a:xfrm>
            <a:custGeom>
              <a:avLst/>
              <a:gdLst>
                <a:gd name="T0" fmla="*/ 2753 w 2754"/>
                <a:gd name="T1" fmla="*/ 3368 h 3369"/>
                <a:gd name="T2" fmla="*/ 2753 w 2754"/>
                <a:gd name="T3" fmla="*/ 3368 h 3369"/>
                <a:gd name="T4" fmla="*/ 0 w 2754"/>
                <a:gd name="T5" fmla="*/ 3368 h 3369"/>
                <a:gd name="T6" fmla="*/ 0 w 2754"/>
                <a:gd name="T7" fmla="*/ 176 h 3369"/>
                <a:gd name="T8" fmla="*/ 205 w 2754"/>
                <a:gd name="T9" fmla="*/ 0 h 3369"/>
                <a:gd name="T10" fmla="*/ 2606 w 2754"/>
                <a:gd name="T11" fmla="*/ 0 h 3369"/>
              </a:gdLst>
              <a:ahLst/>
              <a:cxnLst>
                <a:cxn ang="0">
                  <a:pos x="T0" y="T1"/>
                </a:cxn>
                <a:cxn ang="0">
                  <a:pos x="T2" y="T3"/>
                </a:cxn>
                <a:cxn ang="0">
                  <a:pos x="T4" y="T5"/>
                </a:cxn>
                <a:cxn ang="0">
                  <a:pos x="T6" y="T7"/>
                </a:cxn>
                <a:cxn ang="0">
                  <a:pos x="T8" y="T9"/>
                </a:cxn>
                <a:cxn ang="0">
                  <a:pos x="T10" y="T11"/>
                </a:cxn>
              </a:cxnLst>
              <a:rect l="0" t="0" r="r" b="b"/>
              <a:pathLst>
                <a:path w="2754" h="3369">
                  <a:moveTo>
                    <a:pt x="2753" y="3368"/>
                  </a:moveTo>
                  <a:lnTo>
                    <a:pt x="2753" y="3368"/>
                  </a:lnTo>
                  <a:cubicBezTo>
                    <a:pt x="0" y="3368"/>
                    <a:pt x="0" y="3368"/>
                    <a:pt x="0" y="3368"/>
                  </a:cubicBezTo>
                  <a:cubicBezTo>
                    <a:pt x="0" y="176"/>
                    <a:pt x="0" y="176"/>
                    <a:pt x="0" y="176"/>
                  </a:cubicBezTo>
                  <a:cubicBezTo>
                    <a:pt x="0" y="88"/>
                    <a:pt x="88" y="0"/>
                    <a:pt x="205" y="0"/>
                  </a:cubicBezTo>
                  <a:cubicBezTo>
                    <a:pt x="2606" y="0"/>
                    <a:pt x="2606" y="0"/>
                    <a:pt x="2606" y="0"/>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prstClr val="black"/>
                </a:solidFill>
              </a:endParaRPr>
            </a:p>
          </p:txBody>
        </p:sp>
        <p:sp>
          <p:nvSpPr>
            <p:cNvPr id="627" name="Freeform 13">
              <a:extLst>
                <a:ext uri="{FF2B5EF4-FFF2-40B4-BE49-F238E27FC236}">
                  <a16:creationId xmlns:a16="http://schemas.microsoft.com/office/drawing/2014/main" id="{124FDB1F-4E78-474C-A75D-1B3B6A69C906}"/>
                </a:ext>
              </a:extLst>
            </p:cNvPr>
            <p:cNvSpPr>
              <a:spLocks noChangeArrowheads="1"/>
            </p:cNvSpPr>
            <p:nvPr/>
          </p:nvSpPr>
          <p:spPr bwMode="auto">
            <a:xfrm>
              <a:off x="9066213" y="1444625"/>
              <a:ext cx="1022350" cy="1919288"/>
            </a:xfrm>
            <a:custGeom>
              <a:avLst/>
              <a:gdLst>
                <a:gd name="T0" fmla="*/ 2841 w 2842"/>
                <a:gd name="T1" fmla="*/ 5330 h 5331"/>
                <a:gd name="T2" fmla="*/ 2841 w 2842"/>
                <a:gd name="T3" fmla="*/ 5330 h 5331"/>
                <a:gd name="T4" fmla="*/ 29 w 2842"/>
                <a:gd name="T5" fmla="*/ 5330 h 5331"/>
                <a:gd name="T6" fmla="*/ 0 w 2842"/>
                <a:gd name="T7" fmla="*/ 175 h 5331"/>
                <a:gd name="T8" fmla="*/ 206 w 2842"/>
                <a:gd name="T9" fmla="*/ 0 h 5331"/>
                <a:gd name="T10" fmla="*/ 2607 w 2842"/>
                <a:gd name="T11" fmla="*/ 0 h 5331"/>
                <a:gd name="T12" fmla="*/ 2812 w 2842"/>
                <a:gd name="T13" fmla="*/ 175 h 5331"/>
                <a:gd name="T14" fmla="*/ 2841 w 2842"/>
                <a:gd name="T15" fmla="*/ 5330 h 5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2" h="5331">
                  <a:moveTo>
                    <a:pt x="2841" y="5330"/>
                  </a:moveTo>
                  <a:lnTo>
                    <a:pt x="2841" y="5330"/>
                  </a:lnTo>
                  <a:cubicBezTo>
                    <a:pt x="29" y="5330"/>
                    <a:pt x="29" y="5330"/>
                    <a:pt x="29" y="5330"/>
                  </a:cubicBezTo>
                  <a:cubicBezTo>
                    <a:pt x="0" y="175"/>
                    <a:pt x="0" y="175"/>
                    <a:pt x="0" y="175"/>
                  </a:cubicBezTo>
                  <a:cubicBezTo>
                    <a:pt x="0" y="88"/>
                    <a:pt x="88" y="0"/>
                    <a:pt x="206" y="0"/>
                  </a:cubicBezTo>
                  <a:cubicBezTo>
                    <a:pt x="2607" y="0"/>
                    <a:pt x="2607" y="0"/>
                    <a:pt x="2607" y="0"/>
                  </a:cubicBezTo>
                  <a:cubicBezTo>
                    <a:pt x="2724" y="0"/>
                    <a:pt x="2812" y="88"/>
                    <a:pt x="2812" y="175"/>
                  </a:cubicBezTo>
                  <a:lnTo>
                    <a:pt x="2841" y="5330"/>
                  </a:ln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28" name="Freeform 14">
              <a:extLst>
                <a:ext uri="{FF2B5EF4-FFF2-40B4-BE49-F238E27FC236}">
                  <a16:creationId xmlns:a16="http://schemas.microsoft.com/office/drawing/2014/main" id="{9B5B6E76-DCF8-4C74-AE49-CA87E83CDDB7}"/>
                </a:ext>
              </a:extLst>
            </p:cNvPr>
            <p:cNvSpPr>
              <a:spLocks noChangeArrowheads="1"/>
            </p:cNvSpPr>
            <p:nvPr/>
          </p:nvSpPr>
          <p:spPr bwMode="auto">
            <a:xfrm>
              <a:off x="9478963" y="3100388"/>
              <a:ext cx="201612" cy="274637"/>
            </a:xfrm>
            <a:custGeom>
              <a:avLst/>
              <a:gdLst>
                <a:gd name="T0" fmla="*/ 557 w 558"/>
                <a:gd name="T1" fmla="*/ 762 h 763"/>
                <a:gd name="T2" fmla="*/ 557 w 558"/>
                <a:gd name="T3" fmla="*/ 762 h 763"/>
                <a:gd name="T4" fmla="*/ 557 w 558"/>
                <a:gd name="T5" fmla="*/ 59 h 763"/>
                <a:gd name="T6" fmla="*/ 498 w 558"/>
                <a:gd name="T7" fmla="*/ 0 h 763"/>
                <a:gd name="T8" fmla="*/ 58 w 558"/>
                <a:gd name="T9" fmla="*/ 0 h 763"/>
                <a:gd name="T10" fmla="*/ 0 w 558"/>
                <a:gd name="T11" fmla="*/ 59 h 763"/>
                <a:gd name="T12" fmla="*/ 0 w 558"/>
                <a:gd name="T13" fmla="*/ 762 h 763"/>
              </a:gdLst>
              <a:ahLst/>
              <a:cxnLst>
                <a:cxn ang="0">
                  <a:pos x="T0" y="T1"/>
                </a:cxn>
                <a:cxn ang="0">
                  <a:pos x="T2" y="T3"/>
                </a:cxn>
                <a:cxn ang="0">
                  <a:pos x="T4" y="T5"/>
                </a:cxn>
                <a:cxn ang="0">
                  <a:pos x="T6" y="T7"/>
                </a:cxn>
                <a:cxn ang="0">
                  <a:pos x="T8" y="T9"/>
                </a:cxn>
                <a:cxn ang="0">
                  <a:pos x="T10" y="T11"/>
                </a:cxn>
                <a:cxn ang="0">
                  <a:pos x="T12" y="T13"/>
                </a:cxn>
              </a:cxnLst>
              <a:rect l="0" t="0" r="r" b="b"/>
              <a:pathLst>
                <a:path w="558" h="763">
                  <a:moveTo>
                    <a:pt x="557" y="762"/>
                  </a:moveTo>
                  <a:lnTo>
                    <a:pt x="557" y="762"/>
                  </a:lnTo>
                  <a:cubicBezTo>
                    <a:pt x="557" y="59"/>
                    <a:pt x="557" y="59"/>
                    <a:pt x="557" y="59"/>
                  </a:cubicBezTo>
                  <a:cubicBezTo>
                    <a:pt x="557" y="29"/>
                    <a:pt x="527" y="0"/>
                    <a:pt x="498" y="0"/>
                  </a:cubicBezTo>
                  <a:cubicBezTo>
                    <a:pt x="58" y="0"/>
                    <a:pt x="58" y="0"/>
                    <a:pt x="58" y="0"/>
                  </a:cubicBezTo>
                  <a:cubicBezTo>
                    <a:pt x="29" y="0"/>
                    <a:pt x="0" y="29"/>
                    <a:pt x="0" y="59"/>
                  </a:cubicBezTo>
                  <a:cubicBezTo>
                    <a:pt x="0" y="762"/>
                    <a:pt x="0" y="762"/>
                    <a:pt x="0" y="762"/>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prstClr val="black"/>
                </a:solidFill>
              </a:endParaRPr>
            </a:p>
          </p:txBody>
        </p:sp>
        <p:sp>
          <p:nvSpPr>
            <p:cNvPr id="629" name="Freeform 15">
              <a:extLst>
                <a:ext uri="{FF2B5EF4-FFF2-40B4-BE49-F238E27FC236}">
                  <a16:creationId xmlns:a16="http://schemas.microsoft.com/office/drawing/2014/main" id="{8D864721-ABA8-4800-9060-D5EF7B933718}"/>
                </a:ext>
              </a:extLst>
            </p:cNvPr>
            <p:cNvSpPr>
              <a:spLocks noChangeArrowheads="1"/>
            </p:cNvSpPr>
            <p:nvPr/>
          </p:nvSpPr>
          <p:spPr bwMode="auto">
            <a:xfrm>
              <a:off x="8266113" y="2330450"/>
              <a:ext cx="127000" cy="127000"/>
            </a:xfrm>
            <a:custGeom>
              <a:avLst/>
              <a:gdLst>
                <a:gd name="T0" fmla="*/ 293 w 352"/>
                <a:gd name="T1" fmla="*/ 351 h 352"/>
                <a:gd name="T2" fmla="*/ 293 w 352"/>
                <a:gd name="T3" fmla="*/ 351 h 352"/>
                <a:gd name="T4" fmla="*/ 59 w 352"/>
                <a:gd name="T5" fmla="*/ 351 h 352"/>
                <a:gd name="T6" fmla="*/ 0 w 352"/>
                <a:gd name="T7" fmla="*/ 292 h 352"/>
                <a:gd name="T8" fmla="*/ 0 w 352"/>
                <a:gd name="T9" fmla="*/ 58 h 352"/>
                <a:gd name="T10" fmla="*/ 59 w 352"/>
                <a:gd name="T11" fmla="*/ 0 h 352"/>
                <a:gd name="T12" fmla="*/ 293 w 352"/>
                <a:gd name="T13" fmla="*/ 0 h 352"/>
                <a:gd name="T14" fmla="*/ 351 w 352"/>
                <a:gd name="T15" fmla="*/ 58 h 352"/>
                <a:gd name="T16" fmla="*/ 351 w 352"/>
                <a:gd name="T17" fmla="*/ 292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21"/>
                    <a:pt x="0" y="292"/>
                  </a:cubicBezTo>
                  <a:cubicBezTo>
                    <a:pt x="0" y="58"/>
                    <a:pt x="0" y="58"/>
                    <a:pt x="0" y="58"/>
                  </a:cubicBezTo>
                  <a:cubicBezTo>
                    <a:pt x="0" y="29"/>
                    <a:pt x="29" y="0"/>
                    <a:pt x="59" y="0"/>
                  </a:cubicBezTo>
                  <a:cubicBezTo>
                    <a:pt x="293" y="0"/>
                    <a:pt x="293" y="0"/>
                    <a:pt x="293" y="0"/>
                  </a:cubicBezTo>
                  <a:cubicBezTo>
                    <a:pt x="322" y="0"/>
                    <a:pt x="351" y="29"/>
                    <a:pt x="351" y="58"/>
                  </a:cubicBezTo>
                  <a:cubicBezTo>
                    <a:pt x="351" y="292"/>
                    <a:pt x="351" y="292"/>
                    <a:pt x="351" y="292"/>
                  </a:cubicBezTo>
                  <a:cubicBezTo>
                    <a:pt x="351" y="321"/>
                    <a:pt x="322" y="351"/>
                    <a:pt x="29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0" name="Freeform 16">
              <a:extLst>
                <a:ext uri="{FF2B5EF4-FFF2-40B4-BE49-F238E27FC236}">
                  <a16:creationId xmlns:a16="http://schemas.microsoft.com/office/drawing/2014/main" id="{1A005377-4C29-4304-A0D1-EDE437E03B4E}"/>
                </a:ext>
              </a:extLst>
            </p:cNvPr>
            <p:cNvSpPr>
              <a:spLocks noChangeArrowheads="1"/>
            </p:cNvSpPr>
            <p:nvPr/>
          </p:nvSpPr>
          <p:spPr bwMode="auto">
            <a:xfrm>
              <a:off x="8529638" y="2330450"/>
              <a:ext cx="127000" cy="127000"/>
            </a:xfrm>
            <a:custGeom>
              <a:avLst/>
              <a:gdLst>
                <a:gd name="T0" fmla="*/ 294 w 353"/>
                <a:gd name="T1" fmla="*/ 351 h 352"/>
                <a:gd name="T2" fmla="*/ 294 w 353"/>
                <a:gd name="T3" fmla="*/ 351 h 352"/>
                <a:gd name="T4" fmla="*/ 60 w 353"/>
                <a:gd name="T5" fmla="*/ 351 h 352"/>
                <a:gd name="T6" fmla="*/ 0 w 353"/>
                <a:gd name="T7" fmla="*/ 292 h 352"/>
                <a:gd name="T8" fmla="*/ 0 w 353"/>
                <a:gd name="T9" fmla="*/ 58 h 352"/>
                <a:gd name="T10" fmla="*/ 60 w 353"/>
                <a:gd name="T11" fmla="*/ 0 h 352"/>
                <a:gd name="T12" fmla="*/ 294 w 353"/>
                <a:gd name="T13" fmla="*/ 0 h 352"/>
                <a:gd name="T14" fmla="*/ 352 w 353"/>
                <a:gd name="T15" fmla="*/ 58 h 352"/>
                <a:gd name="T16" fmla="*/ 352 w 353"/>
                <a:gd name="T17" fmla="*/ 292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21"/>
                    <a:pt x="0" y="292"/>
                  </a:cubicBezTo>
                  <a:cubicBezTo>
                    <a:pt x="0" y="58"/>
                    <a:pt x="0" y="58"/>
                    <a:pt x="0" y="58"/>
                  </a:cubicBezTo>
                  <a:cubicBezTo>
                    <a:pt x="0" y="29"/>
                    <a:pt x="30" y="0"/>
                    <a:pt x="60" y="0"/>
                  </a:cubicBezTo>
                  <a:cubicBezTo>
                    <a:pt x="294" y="0"/>
                    <a:pt x="294" y="0"/>
                    <a:pt x="294" y="0"/>
                  </a:cubicBezTo>
                  <a:cubicBezTo>
                    <a:pt x="352" y="0"/>
                    <a:pt x="352" y="29"/>
                    <a:pt x="352" y="58"/>
                  </a:cubicBezTo>
                  <a:cubicBezTo>
                    <a:pt x="352" y="292"/>
                    <a:pt x="352" y="292"/>
                    <a:pt x="352" y="292"/>
                  </a:cubicBezTo>
                  <a:cubicBezTo>
                    <a:pt x="352" y="321"/>
                    <a:pt x="352" y="351"/>
                    <a:pt x="294"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1" name="Freeform 17">
              <a:extLst>
                <a:ext uri="{FF2B5EF4-FFF2-40B4-BE49-F238E27FC236}">
                  <a16:creationId xmlns:a16="http://schemas.microsoft.com/office/drawing/2014/main" id="{AF509FF8-1714-4E09-9217-CAC399BD3475}"/>
                </a:ext>
              </a:extLst>
            </p:cNvPr>
            <p:cNvSpPr>
              <a:spLocks noChangeArrowheads="1"/>
            </p:cNvSpPr>
            <p:nvPr/>
          </p:nvSpPr>
          <p:spPr bwMode="auto">
            <a:xfrm>
              <a:off x="8813800" y="2330450"/>
              <a:ext cx="138113" cy="127000"/>
            </a:xfrm>
            <a:custGeom>
              <a:avLst/>
              <a:gdLst>
                <a:gd name="T0" fmla="*/ 323 w 382"/>
                <a:gd name="T1" fmla="*/ 351 h 352"/>
                <a:gd name="T2" fmla="*/ 323 w 382"/>
                <a:gd name="T3" fmla="*/ 351 h 352"/>
                <a:gd name="T4" fmla="*/ 60 w 382"/>
                <a:gd name="T5" fmla="*/ 351 h 352"/>
                <a:gd name="T6" fmla="*/ 0 w 382"/>
                <a:gd name="T7" fmla="*/ 292 h 352"/>
                <a:gd name="T8" fmla="*/ 0 w 382"/>
                <a:gd name="T9" fmla="*/ 58 h 352"/>
                <a:gd name="T10" fmla="*/ 60 w 382"/>
                <a:gd name="T11" fmla="*/ 0 h 352"/>
                <a:gd name="T12" fmla="*/ 323 w 382"/>
                <a:gd name="T13" fmla="*/ 0 h 352"/>
                <a:gd name="T14" fmla="*/ 381 w 382"/>
                <a:gd name="T15" fmla="*/ 58 h 352"/>
                <a:gd name="T16" fmla="*/ 381 w 382"/>
                <a:gd name="T17" fmla="*/ 292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21"/>
                    <a:pt x="0" y="292"/>
                  </a:cubicBezTo>
                  <a:cubicBezTo>
                    <a:pt x="0" y="58"/>
                    <a:pt x="0" y="58"/>
                    <a:pt x="0" y="58"/>
                  </a:cubicBezTo>
                  <a:cubicBezTo>
                    <a:pt x="0" y="29"/>
                    <a:pt x="30" y="0"/>
                    <a:pt x="60" y="0"/>
                  </a:cubicBezTo>
                  <a:cubicBezTo>
                    <a:pt x="323" y="0"/>
                    <a:pt x="323" y="0"/>
                    <a:pt x="323" y="0"/>
                  </a:cubicBezTo>
                  <a:cubicBezTo>
                    <a:pt x="352" y="0"/>
                    <a:pt x="381" y="29"/>
                    <a:pt x="381" y="58"/>
                  </a:cubicBezTo>
                  <a:cubicBezTo>
                    <a:pt x="381" y="292"/>
                    <a:pt x="381" y="292"/>
                    <a:pt x="381" y="292"/>
                  </a:cubicBezTo>
                  <a:cubicBezTo>
                    <a:pt x="381" y="321"/>
                    <a:pt x="352" y="351"/>
                    <a:pt x="32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2" name="Freeform 18">
              <a:extLst>
                <a:ext uri="{FF2B5EF4-FFF2-40B4-BE49-F238E27FC236}">
                  <a16:creationId xmlns:a16="http://schemas.microsoft.com/office/drawing/2014/main" id="{AFD39D62-3E77-451B-885A-0E45F0AE3783}"/>
                </a:ext>
              </a:extLst>
            </p:cNvPr>
            <p:cNvSpPr>
              <a:spLocks noChangeArrowheads="1"/>
            </p:cNvSpPr>
            <p:nvPr/>
          </p:nvSpPr>
          <p:spPr bwMode="auto">
            <a:xfrm>
              <a:off x="8266113" y="2573338"/>
              <a:ext cx="127000" cy="127000"/>
            </a:xfrm>
            <a:custGeom>
              <a:avLst/>
              <a:gdLst>
                <a:gd name="T0" fmla="*/ 293 w 352"/>
                <a:gd name="T1" fmla="*/ 351 h 352"/>
                <a:gd name="T2" fmla="*/ 293 w 352"/>
                <a:gd name="T3" fmla="*/ 351 h 352"/>
                <a:gd name="T4" fmla="*/ 59 w 352"/>
                <a:gd name="T5" fmla="*/ 351 h 352"/>
                <a:gd name="T6" fmla="*/ 0 w 352"/>
                <a:gd name="T7" fmla="*/ 292 h 352"/>
                <a:gd name="T8" fmla="*/ 0 w 352"/>
                <a:gd name="T9" fmla="*/ 58 h 352"/>
                <a:gd name="T10" fmla="*/ 59 w 352"/>
                <a:gd name="T11" fmla="*/ 0 h 352"/>
                <a:gd name="T12" fmla="*/ 293 w 352"/>
                <a:gd name="T13" fmla="*/ 0 h 352"/>
                <a:gd name="T14" fmla="*/ 351 w 352"/>
                <a:gd name="T15" fmla="*/ 58 h 352"/>
                <a:gd name="T16" fmla="*/ 351 w 352"/>
                <a:gd name="T17" fmla="*/ 292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21"/>
                    <a:pt x="0" y="292"/>
                  </a:cubicBezTo>
                  <a:cubicBezTo>
                    <a:pt x="0" y="58"/>
                    <a:pt x="0" y="58"/>
                    <a:pt x="0" y="58"/>
                  </a:cubicBezTo>
                  <a:cubicBezTo>
                    <a:pt x="0" y="29"/>
                    <a:pt x="29" y="0"/>
                    <a:pt x="59" y="0"/>
                  </a:cubicBezTo>
                  <a:cubicBezTo>
                    <a:pt x="293" y="0"/>
                    <a:pt x="293" y="0"/>
                    <a:pt x="293" y="0"/>
                  </a:cubicBezTo>
                  <a:cubicBezTo>
                    <a:pt x="322" y="0"/>
                    <a:pt x="351" y="29"/>
                    <a:pt x="351" y="58"/>
                  </a:cubicBezTo>
                  <a:cubicBezTo>
                    <a:pt x="351" y="292"/>
                    <a:pt x="351" y="292"/>
                    <a:pt x="351" y="292"/>
                  </a:cubicBezTo>
                  <a:cubicBezTo>
                    <a:pt x="351" y="321"/>
                    <a:pt x="322" y="351"/>
                    <a:pt x="29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3" name="Freeform 19">
              <a:extLst>
                <a:ext uri="{FF2B5EF4-FFF2-40B4-BE49-F238E27FC236}">
                  <a16:creationId xmlns:a16="http://schemas.microsoft.com/office/drawing/2014/main" id="{2D36E687-4EFB-469A-9BB4-380B5163F4AA}"/>
                </a:ext>
              </a:extLst>
            </p:cNvPr>
            <p:cNvSpPr>
              <a:spLocks noChangeArrowheads="1"/>
            </p:cNvSpPr>
            <p:nvPr/>
          </p:nvSpPr>
          <p:spPr bwMode="auto">
            <a:xfrm>
              <a:off x="8529638" y="2573338"/>
              <a:ext cx="127000" cy="127000"/>
            </a:xfrm>
            <a:custGeom>
              <a:avLst/>
              <a:gdLst>
                <a:gd name="T0" fmla="*/ 294 w 353"/>
                <a:gd name="T1" fmla="*/ 351 h 352"/>
                <a:gd name="T2" fmla="*/ 294 w 353"/>
                <a:gd name="T3" fmla="*/ 351 h 352"/>
                <a:gd name="T4" fmla="*/ 60 w 353"/>
                <a:gd name="T5" fmla="*/ 351 h 352"/>
                <a:gd name="T6" fmla="*/ 0 w 353"/>
                <a:gd name="T7" fmla="*/ 292 h 352"/>
                <a:gd name="T8" fmla="*/ 0 w 353"/>
                <a:gd name="T9" fmla="*/ 58 h 352"/>
                <a:gd name="T10" fmla="*/ 60 w 353"/>
                <a:gd name="T11" fmla="*/ 0 h 352"/>
                <a:gd name="T12" fmla="*/ 294 w 353"/>
                <a:gd name="T13" fmla="*/ 0 h 352"/>
                <a:gd name="T14" fmla="*/ 352 w 353"/>
                <a:gd name="T15" fmla="*/ 58 h 352"/>
                <a:gd name="T16" fmla="*/ 352 w 353"/>
                <a:gd name="T17" fmla="*/ 292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21"/>
                    <a:pt x="0" y="292"/>
                  </a:cubicBezTo>
                  <a:cubicBezTo>
                    <a:pt x="0" y="58"/>
                    <a:pt x="0" y="58"/>
                    <a:pt x="0" y="58"/>
                  </a:cubicBezTo>
                  <a:cubicBezTo>
                    <a:pt x="0" y="29"/>
                    <a:pt x="30" y="0"/>
                    <a:pt x="60" y="0"/>
                  </a:cubicBezTo>
                  <a:cubicBezTo>
                    <a:pt x="294" y="0"/>
                    <a:pt x="294" y="0"/>
                    <a:pt x="294" y="0"/>
                  </a:cubicBezTo>
                  <a:cubicBezTo>
                    <a:pt x="352" y="0"/>
                    <a:pt x="352" y="29"/>
                    <a:pt x="352" y="58"/>
                  </a:cubicBezTo>
                  <a:cubicBezTo>
                    <a:pt x="352" y="292"/>
                    <a:pt x="352" y="292"/>
                    <a:pt x="352" y="292"/>
                  </a:cubicBezTo>
                  <a:cubicBezTo>
                    <a:pt x="352" y="321"/>
                    <a:pt x="352" y="351"/>
                    <a:pt x="294"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4" name="Freeform 20">
              <a:extLst>
                <a:ext uri="{FF2B5EF4-FFF2-40B4-BE49-F238E27FC236}">
                  <a16:creationId xmlns:a16="http://schemas.microsoft.com/office/drawing/2014/main" id="{5F6469D5-518E-49D5-81E3-4408851FA6BF}"/>
                </a:ext>
              </a:extLst>
            </p:cNvPr>
            <p:cNvSpPr>
              <a:spLocks noChangeArrowheads="1"/>
            </p:cNvSpPr>
            <p:nvPr/>
          </p:nvSpPr>
          <p:spPr bwMode="auto">
            <a:xfrm>
              <a:off x="8813800" y="2573338"/>
              <a:ext cx="138113" cy="127000"/>
            </a:xfrm>
            <a:custGeom>
              <a:avLst/>
              <a:gdLst>
                <a:gd name="T0" fmla="*/ 323 w 382"/>
                <a:gd name="T1" fmla="*/ 351 h 352"/>
                <a:gd name="T2" fmla="*/ 323 w 382"/>
                <a:gd name="T3" fmla="*/ 351 h 352"/>
                <a:gd name="T4" fmla="*/ 60 w 382"/>
                <a:gd name="T5" fmla="*/ 351 h 352"/>
                <a:gd name="T6" fmla="*/ 0 w 382"/>
                <a:gd name="T7" fmla="*/ 292 h 352"/>
                <a:gd name="T8" fmla="*/ 0 w 382"/>
                <a:gd name="T9" fmla="*/ 58 h 352"/>
                <a:gd name="T10" fmla="*/ 60 w 382"/>
                <a:gd name="T11" fmla="*/ 0 h 352"/>
                <a:gd name="T12" fmla="*/ 323 w 382"/>
                <a:gd name="T13" fmla="*/ 0 h 352"/>
                <a:gd name="T14" fmla="*/ 381 w 382"/>
                <a:gd name="T15" fmla="*/ 58 h 352"/>
                <a:gd name="T16" fmla="*/ 381 w 382"/>
                <a:gd name="T17" fmla="*/ 292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21"/>
                    <a:pt x="0" y="292"/>
                  </a:cubicBezTo>
                  <a:cubicBezTo>
                    <a:pt x="0" y="58"/>
                    <a:pt x="0" y="58"/>
                    <a:pt x="0" y="58"/>
                  </a:cubicBezTo>
                  <a:cubicBezTo>
                    <a:pt x="0" y="29"/>
                    <a:pt x="30" y="0"/>
                    <a:pt x="60" y="0"/>
                  </a:cubicBezTo>
                  <a:cubicBezTo>
                    <a:pt x="323" y="0"/>
                    <a:pt x="323" y="0"/>
                    <a:pt x="323" y="0"/>
                  </a:cubicBezTo>
                  <a:cubicBezTo>
                    <a:pt x="352" y="0"/>
                    <a:pt x="381" y="29"/>
                    <a:pt x="381" y="58"/>
                  </a:cubicBezTo>
                  <a:cubicBezTo>
                    <a:pt x="381" y="292"/>
                    <a:pt x="381" y="292"/>
                    <a:pt x="381" y="292"/>
                  </a:cubicBezTo>
                  <a:cubicBezTo>
                    <a:pt x="381" y="321"/>
                    <a:pt x="352" y="351"/>
                    <a:pt x="32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5" name="Freeform 21">
              <a:extLst>
                <a:ext uri="{FF2B5EF4-FFF2-40B4-BE49-F238E27FC236}">
                  <a16:creationId xmlns:a16="http://schemas.microsoft.com/office/drawing/2014/main" id="{8B816537-0198-436D-8849-F538EA4EF0D1}"/>
                </a:ext>
              </a:extLst>
            </p:cNvPr>
            <p:cNvSpPr>
              <a:spLocks noChangeArrowheads="1"/>
            </p:cNvSpPr>
            <p:nvPr/>
          </p:nvSpPr>
          <p:spPr bwMode="auto">
            <a:xfrm>
              <a:off x="8266113" y="2816225"/>
              <a:ext cx="127000" cy="127000"/>
            </a:xfrm>
            <a:custGeom>
              <a:avLst/>
              <a:gdLst>
                <a:gd name="T0" fmla="*/ 293 w 352"/>
                <a:gd name="T1" fmla="*/ 351 h 352"/>
                <a:gd name="T2" fmla="*/ 293 w 352"/>
                <a:gd name="T3" fmla="*/ 351 h 352"/>
                <a:gd name="T4" fmla="*/ 59 w 352"/>
                <a:gd name="T5" fmla="*/ 351 h 352"/>
                <a:gd name="T6" fmla="*/ 0 w 352"/>
                <a:gd name="T7" fmla="*/ 293 h 352"/>
                <a:gd name="T8" fmla="*/ 0 w 352"/>
                <a:gd name="T9" fmla="*/ 59 h 352"/>
                <a:gd name="T10" fmla="*/ 59 w 352"/>
                <a:gd name="T11" fmla="*/ 0 h 352"/>
                <a:gd name="T12" fmla="*/ 293 w 352"/>
                <a:gd name="T13" fmla="*/ 0 h 352"/>
                <a:gd name="T14" fmla="*/ 351 w 352"/>
                <a:gd name="T15" fmla="*/ 59 h 352"/>
                <a:gd name="T16" fmla="*/ 351 w 352"/>
                <a:gd name="T17" fmla="*/ 293 h 352"/>
                <a:gd name="T18" fmla="*/ 293 w 35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52">
                  <a:moveTo>
                    <a:pt x="293" y="351"/>
                  </a:moveTo>
                  <a:lnTo>
                    <a:pt x="293" y="351"/>
                  </a:lnTo>
                  <a:cubicBezTo>
                    <a:pt x="59" y="351"/>
                    <a:pt x="59" y="351"/>
                    <a:pt x="59" y="351"/>
                  </a:cubicBezTo>
                  <a:cubicBezTo>
                    <a:pt x="29" y="351"/>
                    <a:pt x="0" y="351"/>
                    <a:pt x="0" y="293"/>
                  </a:cubicBezTo>
                  <a:cubicBezTo>
                    <a:pt x="0" y="59"/>
                    <a:pt x="0" y="59"/>
                    <a:pt x="0" y="59"/>
                  </a:cubicBezTo>
                  <a:cubicBezTo>
                    <a:pt x="0" y="30"/>
                    <a:pt x="29" y="0"/>
                    <a:pt x="59" y="0"/>
                  </a:cubicBezTo>
                  <a:cubicBezTo>
                    <a:pt x="293" y="0"/>
                    <a:pt x="293" y="0"/>
                    <a:pt x="293" y="0"/>
                  </a:cubicBezTo>
                  <a:cubicBezTo>
                    <a:pt x="322" y="0"/>
                    <a:pt x="351" y="30"/>
                    <a:pt x="351" y="59"/>
                  </a:cubicBezTo>
                  <a:cubicBezTo>
                    <a:pt x="351" y="293"/>
                    <a:pt x="351" y="293"/>
                    <a:pt x="351" y="293"/>
                  </a:cubicBezTo>
                  <a:cubicBezTo>
                    <a:pt x="351" y="351"/>
                    <a:pt x="322" y="351"/>
                    <a:pt x="29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6" name="Freeform 22">
              <a:extLst>
                <a:ext uri="{FF2B5EF4-FFF2-40B4-BE49-F238E27FC236}">
                  <a16:creationId xmlns:a16="http://schemas.microsoft.com/office/drawing/2014/main" id="{BDA85749-0B1E-4FC5-909A-4AF31FABEB40}"/>
                </a:ext>
              </a:extLst>
            </p:cNvPr>
            <p:cNvSpPr>
              <a:spLocks noChangeArrowheads="1"/>
            </p:cNvSpPr>
            <p:nvPr/>
          </p:nvSpPr>
          <p:spPr bwMode="auto">
            <a:xfrm>
              <a:off x="8529638" y="2816225"/>
              <a:ext cx="127000" cy="127000"/>
            </a:xfrm>
            <a:custGeom>
              <a:avLst/>
              <a:gdLst>
                <a:gd name="T0" fmla="*/ 294 w 353"/>
                <a:gd name="T1" fmla="*/ 351 h 352"/>
                <a:gd name="T2" fmla="*/ 294 w 353"/>
                <a:gd name="T3" fmla="*/ 351 h 352"/>
                <a:gd name="T4" fmla="*/ 60 w 353"/>
                <a:gd name="T5" fmla="*/ 351 h 352"/>
                <a:gd name="T6" fmla="*/ 0 w 353"/>
                <a:gd name="T7" fmla="*/ 293 h 352"/>
                <a:gd name="T8" fmla="*/ 0 w 353"/>
                <a:gd name="T9" fmla="*/ 59 h 352"/>
                <a:gd name="T10" fmla="*/ 60 w 353"/>
                <a:gd name="T11" fmla="*/ 0 h 352"/>
                <a:gd name="T12" fmla="*/ 294 w 353"/>
                <a:gd name="T13" fmla="*/ 0 h 352"/>
                <a:gd name="T14" fmla="*/ 352 w 353"/>
                <a:gd name="T15" fmla="*/ 59 h 352"/>
                <a:gd name="T16" fmla="*/ 352 w 353"/>
                <a:gd name="T17" fmla="*/ 293 h 352"/>
                <a:gd name="T18" fmla="*/ 294 w 353"/>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294" y="351"/>
                  </a:moveTo>
                  <a:lnTo>
                    <a:pt x="294" y="351"/>
                  </a:lnTo>
                  <a:cubicBezTo>
                    <a:pt x="60" y="351"/>
                    <a:pt x="60" y="351"/>
                    <a:pt x="60" y="351"/>
                  </a:cubicBezTo>
                  <a:cubicBezTo>
                    <a:pt x="30" y="351"/>
                    <a:pt x="0" y="351"/>
                    <a:pt x="0" y="293"/>
                  </a:cubicBezTo>
                  <a:cubicBezTo>
                    <a:pt x="0" y="59"/>
                    <a:pt x="0" y="59"/>
                    <a:pt x="0" y="59"/>
                  </a:cubicBezTo>
                  <a:cubicBezTo>
                    <a:pt x="0" y="30"/>
                    <a:pt x="30" y="0"/>
                    <a:pt x="60" y="0"/>
                  </a:cubicBezTo>
                  <a:cubicBezTo>
                    <a:pt x="294" y="0"/>
                    <a:pt x="294" y="0"/>
                    <a:pt x="294" y="0"/>
                  </a:cubicBezTo>
                  <a:cubicBezTo>
                    <a:pt x="352" y="0"/>
                    <a:pt x="352" y="30"/>
                    <a:pt x="352" y="59"/>
                  </a:cubicBezTo>
                  <a:cubicBezTo>
                    <a:pt x="352" y="293"/>
                    <a:pt x="352" y="293"/>
                    <a:pt x="352" y="293"/>
                  </a:cubicBezTo>
                  <a:cubicBezTo>
                    <a:pt x="352" y="351"/>
                    <a:pt x="352" y="351"/>
                    <a:pt x="294"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7" name="Freeform 23">
              <a:extLst>
                <a:ext uri="{FF2B5EF4-FFF2-40B4-BE49-F238E27FC236}">
                  <a16:creationId xmlns:a16="http://schemas.microsoft.com/office/drawing/2014/main" id="{0E8DC2DC-9509-4505-AD03-4B41A8AC4F37}"/>
                </a:ext>
              </a:extLst>
            </p:cNvPr>
            <p:cNvSpPr>
              <a:spLocks noChangeArrowheads="1"/>
            </p:cNvSpPr>
            <p:nvPr/>
          </p:nvSpPr>
          <p:spPr bwMode="auto">
            <a:xfrm>
              <a:off x="8813800" y="2816225"/>
              <a:ext cx="138113" cy="127000"/>
            </a:xfrm>
            <a:custGeom>
              <a:avLst/>
              <a:gdLst>
                <a:gd name="T0" fmla="*/ 323 w 382"/>
                <a:gd name="T1" fmla="*/ 351 h 352"/>
                <a:gd name="T2" fmla="*/ 323 w 382"/>
                <a:gd name="T3" fmla="*/ 351 h 352"/>
                <a:gd name="T4" fmla="*/ 60 w 382"/>
                <a:gd name="T5" fmla="*/ 351 h 352"/>
                <a:gd name="T6" fmla="*/ 0 w 382"/>
                <a:gd name="T7" fmla="*/ 293 h 352"/>
                <a:gd name="T8" fmla="*/ 0 w 382"/>
                <a:gd name="T9" fmla="*/ 59 h 352"/>
                <a:gd name="T10" fmla="*/ 60 w 382"/>
                <a:gd name="T11" fmla="*/ 0 h 352"/>
                <a:gd name="T12" fmla="*/ 323 w 382"/>
                <a:gd name="T13" fmla="*/ 0 h 352"/>
                <a:gd name="T14" fmla="*/ 381 w 382"/>
                <a:gd name="T15" fmla="*/ 59 h 352"/>
                <a:gd name="T16" fmla="*/ 381 w 382"/>
                <a:gd name="T17" fmla="*/ 293 h 352"/>
                <a:gd name="T18" fmla="*/ 323 w 38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52">
                  <a:moveTo>
                    <a:pt x="323" y="351"/>
                  </a:moveTo>
                  <a:lnTo>
                    <a:pt x="323" y="351"/>
                  </a:lnTo>
                  <a:cubicBezTo>
                    <a:pt x="60" y="351"/>
                    <a:pt x="60" y="351"/>
                    <a:pt x="60" y="351"/>
                  </a:cubicBezTo>
                  <a:cubicBezTo>
                    <a:pt x="30" y="351"/>
                    <a:pt x="0" y="351"/>
                    <a:pt x="0" y="293"/>
                  </a:cubicBezTo>
                  <a:cubicBezTo>
                    <a:pt x="0" y="59"/>
                    <a:pt x="0" y="59"/>
                    <a:pt x="0" y="59"/>
                  </a:cubicBezTo>
                  <a:cubicBezTo>
                    <a:pt x="0" y="30"/>
                    <a:pt x="30" y="0"/>
                    <a:pt x="60" y="0"/>
                  </a:cubicBezTo>
                  <a:cubicBezTo>
                    <a:pt x="323" y="0"/>
                    <a:pt x="323" y="0"/>
                    <a:pt x="323" y="0"/>
                  </a:cubicBezTo>
                  <a:cubicBezTo>
                    <a:pt x="352" y="0"/>
                    <a:pt x="381" y="30"/>
                    <a:pt x="381" y="59"/>
                  </a:cubicBezTo>
                  <a:cubicBezTo>
                    <a:pt x="381" y="293"/>
                    <a:pt x="381" y="293"/>
                    <a:pt x="381" y="293"/>
                  </a:cubicBezTo>
                  <a:cubicBezTo>
                    <a:pt x="381" y="351"/>
                    <a:pt x="352" y="351"/>
                    <a:pt x="323"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8" name="Freeform 24">
              <a:extLst>
                <a:ext uri="{FF2B5EF4-FFF2-40B4-BE49-F238E27FC236}">
                  <a16:creationId xmlns:a16="http://schemas.microsoft.com/office/drawing/2014/main" id="{014FABE6-4F9C-4B3A-A399-D67A704E1214}"/>
                </a:ext>
              </a:extLst>
            </p:cNvPr>
            <p:cNvSpPr>
              <a:spLocks noChangeArrowheads="1"/>
            </p:cNvSpPr>
            <p:nvPr/>
          </p:nvSpPr>
          <p:spPr bwMode="auto">
            <a:xfrm>
              <a:off x="8266113" y="3059113"/>
              <a:ext cx="127000" cy="136525"/>
            </a:xfrm>
            <a:custGeom>
              <a:avLst/>
              <a:gdLst>
                <a:gd name="T0" fmla="*/ 293 w 352"/>
                <a:gd name="T1" fmla="*/ 380 h 381"/>
                <a:gd name="T2" fmla="*/ 293 w 352"/>
                <a:gd name="T3" fmla="*/ 380 h 381"/>
                <a:gd name="T4" fmla="*/ 59 w 352"/>
                <a:gd name="T5" fmla="*/ 380 h 381"/>
                <a:gd name="T6" fmla="*/ 0 w 352"/>
                <a:gd name="T7" fmla="*/ 293 h 381"/>
                <a:gd name="T8" fmla="*/ 0 w 352"/>
                <a:gd name="T9" fmla="*/ 59 h 381"/>
                <a:gd name="T10" fmla="*/ 59 w 352"/>
                <a:gd name="T11" fmla="*/ 0 h 381"/>
                <a:gd name="T12" fmla="*/ 293 w 352"/>
                <a:gd name="T13" fmla="*/ 0 h 381"/>
                <a:gd name="T14" fmla="*/ 351 w 352"/>
                <a:gd name="T15" fmla="*/ 59 h 381"/>
                <a:gd name="T16" fmla="*/ 351 w 352"/>
                <a:gd name="T17" fmla="*/ 293 h 381"/>
                <a:gd name="T18" fmla="*/ 293 w 352"/>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81">
                  <a:moveTo>
                    <a:pt x="293" y="380"/>
                  </a:moveTo>
                  <a:lnTo>
                    <a:pt x="293" y="380"/>
                  </a:lnTo>
                  <a:cubicBezTo>
                    <a:pt x="59" y="380"/>
                    <a:pt x="59" y="380"/>
                    <a:pt x="59" y="380"/>
                  </a:cubicBezTo>
                  <a:cubicBezTo>
                    <a:pt x="29" y="380"/>
                    <a:pt x="0" y="351"/>
                    <a:pt x="0" y="293"/>
                  </a:cubicBezTo>
                  <a:cubicBezTo>
                    <a:pt x="0" y="59"/>
                    <a:pt x="0" y="59"/>
                    <a:pt x="0" y="59"/>
                  </a:cubicBezTo>
                  <a:cubicBezTo>
                    <a:pt x="0" y="29"/>
                    <a:pt x="29" y="0"/>
                    <a:pt x="59" y="0"/>
                  </a:cubicBezTo>
                  <a:cubicBezTo>
                    <a:pt x="293" y="0"/>
                    <a:pt x="293" y="0"/>
                    <a:pt x="293" y="0"/>
                  </a:cubicBezTo>
                  <a:cubicBezTo>
                    <a:pt x="322" y="0"/>
                    <a:pt x="351" y="29"/>
                    <a:pt x="351" y="59"/>
                  </a:cubicBezTo>
                  <a:cubicBezTo>
                    <a:pt x="351" y="293"/>
                    <a:pt x="351" y="293"/>
                    <a:pt x="351" y="293"/>
                  </a:cubicBezTo>
                  <a:cubicBezTo>
                    <a:pt x="351" y="351"/>
                    <a:pt x="322" y="380"/>
                    <a:pt x="293" y="380"/>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39" name="Freeform 25">
              <a:extLst>
                <a:ext uri="{FF2B5EF4-FFF2-40B4-BE49-F238E27FC236}">
                  <a16:creationId xmlns:a16="http://schemas.microsoft.com/office/drawing/2014/main" id="{7F68842C-C725-4F2F-AA94-3528E733A601}"/>
                </a:ext>
              </a:extLst>
            </p:cNvPr>
            <p:cNvSpPr>
              <a:spLocks noChangeArrowheads="1"/>
            </p:cNvSpPr>
            <p:nvPr/>
          </p:nvSpPr>
          <p:spPr bwMode="auto">
            <a:xfrm>
              <a:off x="8529638" y="3059113"/>
              <a:ext cx="127000" cy="136525"/>
            </a:xfrm>
            <a:custGeom>
              <a:avLst/>
              <a:gdLst>
                <a:gd name="T0" fmla="*/ 294 w 353"/>
                <a:gd name="T1" fmla="*/ 380 h 381"/>
                <a:gd name="T2" fmla="*/ 294 w 353"/>
                <a:gd name="T3" fmla="*/ 380 h 381"/>
                <a:gd name="T4" fmla="*/ 60 w 353"/>
                <a:gd name="T5" fmla="*/ 380 h 381"/>
                <a:gd name="T6" fmla="*/ 0 w 353"/>
                <a:gd name="T7" fmla="*/ 293 h 381"/>
                <a:gd name="T8" fmla="*/ 0 w 353"/>
                <a:gd name="T9" fmla="*/ 59 h 381"/>
                <a:gd name="T10" fmla="*/ 60 w 353"/>
                <a:gd name="T11" fmla="*/ 0 h 381"/>
                <a:gd name="T12" fmla="*/ 294 w 353"/>
                <a:gd name="T13" fmla="*/ 0 h 381"/>
                <a:gd name="T14" fmla="*/ 352 w 353"/>
                <a:gd name="T15" fmla="*/ 59 h 381"/>
                <a:gd name="T16" fmla="*/ 352 w 353"/>
                <a:gd name="T17" fmla="*/ 293 h 381"/>
                <a:gd name="T18" fmla="*/ 294 w 353"/>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81">
                  <a:moveTo>
                    <a:pt x="294" y="380"/>
                  </a:moveTo>
                  <a:lnTo>
                    <a:pt x="294" y="380"/>
                  </a:lnTo>
                  <a:cubicBezTo>
                    <a:pt x="60" y="380"/>
                    <a:pt x="60" y="380"/>
                    <a:pt x="60" y="380"/>
                  </a:cubicBezTo>
                  <a:cubicBezTo>
                    <a:pt x="30" y="380"/>
                    <a:pt x="0" y="351"/>
                    <a:pt x="0" y="293"/>
                  </a:cubicBezTo>
                  <a:cubicBezTo>
                    <a:pt x="0" y="59"/>
                    <a:pt x="0" y="59"/>
                    <a:pt x="0" y="59"/>
                  </a:cubicBezTo>
                  <a:cubicBezTo>
                    <a:pt x="0" y="29"/>
                    <a:pt x="30" y="0"/>
                    <a:pt x="60" y="0"/>
                  </a:cubicBezTo>
                  <a:cubicBezTo>
                    <a:pt x="294" y="0"/>
                    <a:pt x="294" y="0"/>
                    <a:pt x="294" y="0"/>
                  </a:cubicBezTo>
                  <a:cubicBezTo>
                    <a:pt x="352" y="0"/>
                    <a:pt x="352" y="29"/>
                    <a:pt x="352" y="59"/>
                  </a:cubicBezTo>
                  <a:cubicBezTo>
                    <a:pt x="352" y="293"/>
                    <a:pt x="352" y="293"/>
                    <a:pt x="352" y="293"/>
                  </a:cubicBezTo>
                  <a:cubicBezTo>
                    <a:pt x="352" y="351"/>
                    <a:pt x="352" y="380"/>
                    <a:pt x="294" y="380"/>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0" name="Freeform 26">
              <a:extLst>
                <a:ext uri="{FF2B5EF4-FFF2-40B4-BE49-F238E27FC236}">
                  <a16:creationId xmlns:a16="http://schemas.microsoft.com/office/drawing/2014/main" id="{961A6146-732B-42B1-A9E6-26A6D25AE845}"/>
                </a:ext>
              </a:extLst>
            </p:cNvPr>
            <p:cNvSpPr>
              <a:spLocks noChangeArrowheads="1"/>
            </p:cNvSpPr>
            <p:nvPr/>
          </p:nvSpPr>
          <p:spPr bwMode="auto">
            <a:xfrm>
              <a:off x="8813800" y="3059113"/>
              <a:ext cx="138113" cy="136525"/>
            </a:xfrm>
            <a:custGeom>
              <a:avLst/>
              <a:gdLst>
                <a:gd name="T0" fmla="*/ 323 w 382"/>
                <a:gd name="T1" fmla="*/ 380 h 381"/>
                <a:gd name="T2" fmla="*/ 323 w 382"/>
                <a:gd name="T3" fmla="*/ 380 h 381"/>
                <a:gd name="T4" fmla="*/ 60 w 382"/>
                <a:gd name="T5" fmla="*/ 380 h 381"/>
                <a:gd name="T6" fmla="*/ 0 w 382"/>
                <a:gd name="T7" fmla="*/ 293 h 381"/>
                <a:gd name="T8" fmla="*/ 0 w 382"/>
                <a:gd name="T9" fmla="*/ 59 h 381"/>
                <a:gd name="T10" fmla="*/ 60 w 382"/>
                <a:gd name="T11" fmla="*/ 0 h 381"/>
                <a:gd name="T12" fmla="*/ 323 w 382"/>
                <a:gd name="T13" fmla="*/ 0 h 381"/>
                <a:gd name="T14" fmla="*/ 381 w 382"/>
                <a:gd name="T15" fmla="*/ 59 h 381"/>
                <a:gd name="T16" fmla="*/ 381 w 382"/>
                <a:gd name="T17" fmla="*/ 293 h 381"/>
                <a:gd name="T18" fmla="*/ 323 w 382"/>
                <a:gd name="T19"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381">
                  <a:moveTo>
                    <a:pt x="323" y="380"/>
                  </a:moveTo>
                  <a:lnTo>
                    <a:pt x="323" y="380"/>
                  </a:lnTo>
                  <a:cubicBezTo>
                    <a:pt x="60" y="380"/>
                    <a:pt x="60" y="380"/>
                    <a:pt x="60" y="380"/>
                  </a:cubicBezTo>
                  <a:cubicBezTo>
                    <a:pt x="30" y="380"/>
                    <a:pt x="0" y="351"/>
                    <a:pt x="0" y="293"/>
                  </a:cubicBezTo>
                  <a:cubicBezTo>
                    <a:pt x="0" y="59"/>
                    <a:pt x="0" y="59"/>
                    <a:pt x="0" y="59"/>
                  </a:cubicBezTo>
                  <a:cubicBezTo>
                    <a:pt x="0" y="29"/>
                    <a:pt x="30" y="0"/>
                    <a:pt x="60" y="0"/>
                  </a:cubicBezTo>
                  <a:cubicBezTo>
                    <a:pt x="323" y="0"/>
                    <a:pt x="323" y="0"/>
                    <a:pt x="323" y="0"/>
                  </a:cubicBezTo>
                  <a:cubicBezTo>
                    <a:pt x="352" y="0"/>
                    <a:pt x="381" y="29"/>
                    <a:pt x="381" y="59"/>
                  </a:cubicBezTo>
                  <a:cubicBezTo>
                    <a:pt x="381" y="293"/>
                    <a:pt x="381" y="293"/>
                    <a:pt x="381" y="293"/>
                  </a:cubicBezTo>
                  <a:cubicBezTo>
                    <a:pt x="381" y="351"/>
                    <a:pt x="352" y="380"/>
                    <a:pt x="323" y="380"/>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1" name="Freeform 27">
              <a:extLst>
                <a:ext uri="{FF2B5EF4-FFF2-40B4-BE49-F238E27FC236}">
                  <a16:creationId xmlns:a16="http://schemas.microsoft.com/office/drawing/2014/main" id="{F5C98C73-2A44-480D-9CA4-F3DC728610BF}"/>
                </a:ext>
              </a:extLst>
            </p:cNvPr>
            <p:cNvSpPr>
              <a:spLocks noChangeArrowheads="1"/>
            </p:cNvSpPr>
            <p:nvPr/>
          </p:nvSpPr>
          <p:spPr bwMode="auto">
            <a:xfrm>
              <a:off x="9215438" y="2816225"/>
              <a:ext cx="728662" cy="127000"/>
            </a:xfrm>
            <a:custGeom>
              <a:avLst/>
              <a:gdLst>
                <a:gd name="T0" fmla="*/ 1961 w 2022"/>
                <a:gd name="T1" fmla="*/ 351 h 352"/>
                <a:gd name="T2" fmla="*/ 1961 w 2022"/>
                <a:gd name="T3" fmla="*/ 351 h 352"/>
                <a:gd name="T4" fmla="*/ 58 w 2022"/>
                <a:gd name="T5" fmla="*/ 351 h 352"/>
                <a:gd name="T6" fmla="*/ 0 w 2022"/>
                <a:gd name="T7" fmla="*/ 293 h 352"/>
                <a:gd name="T8" fmla="*/ 0 w 2022"/>
                <a:gd name="T9" fmla="*/ 59 h 352"/>
                <a:gd name="T10" fmla="*/ 58 w 2022"/>
                <a:gd name="T11" fmla="*/ 0 h 352"/>
                <a:gd name="T12" fmla="*/ 1961 w 2022"/>
                <a:gd name="T13" fmla="*/ 0 h 352"/>
                <a:gd name="T14" fmla="*/ 2021 w 2022"/>
                <a:gd name="T15" fmla="*/ 59 h 352"/>
                <a:gd name="T16" fmla="*/ 2021 w 2022"/>
                <a:gd name="T17" fmla="*/ 293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51"/>
                    <a:pt x="0" y="293"/>
                  </a:cubicBezTo>
                  <a:cubicBezTo>
                    <a:pt x="0" y="59"/>
                    <a:pt x="0" y="59"/>
                    <a:pt x="0" y="59"/>
                  </a:cubicBezTo>
                  <a:cubicBezTo>
                    <a:pt x="0" y="30"/>
                    <a:pt x="29" y="0"/>
                    <a:pt x="58" y="0"/>
                  </a:cubicBezTo>
                  <a:cubicBezTo>
                    <a:pt x="1961" y="0"/>
                    <a:pt x="1961" y="0"/>
                    <a:pt x="1961" y="0"/>
                  </a:cubicBezTo>
                  <a:cubicBezTo>
                    <a:pt x="1991" y="0"/>
                    <a:pt x="2021" y="30"/>
                    <a:pt x="2021" y="59"/>
                  </a:cubicBezTo>
                  <a:cubicBezTo>
                    <a:pt x="2021" y="293"/>
                    <a:pt x="2021" y="293"/>
                    <a:pt x="2021" y="293"/>
                  </a:cubicBezTo>
                  <a:cubicBezTo>
                    <a:pt x="2021" y="351"/>
                    <a:pt x="1991" y="351"/>
                    <a:pt x="1961"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2" name="Freeform 28">
              <a:extLst>
                <a:ext uri="{FF2B5EF4-FFF2-40B4-BE49-F238E27FC236}">
                  <a16:creationId xmlns:a16="http://schemas.microsoft.com/office/drawing/2014/main" id="{7B450F3E-C8CD-4BA6-88EA-238E43D640ED}"/>
                </a:ext>
              </a:extLst>
            </p:cNvPr>
            <p:cNvSpPr>
              <a:spLocks noChangeArrowheads="1"/>
            </p:cNvSpPr>
            <p:nvPr/>
          </p:nvSpPr>
          <p:spPr bwMode="auto">
            <a:xfrm>
              <a:off x="9215438" y="2573338"/>
              <a:ext cx="728662" cy="127000"/>
            </a:xfrm>
            <a:custGeom>
              <a:avLst/>
              <a:gdLst>
                <a:gd name="T0" fmla="*/ 1961 w 2022"/>
                <a:gd name="T1" fmla="*/ 351 h 352"/>
                <a:gd name="T2" fmla="*/ 1961 w 2022"/>
                <a:gd name="T3" fmla="*/ 351 h 352"/>
                <a:gd name="T4" fmla="*/ 58 w 2022"/>
                <a:gd name="T5" fmla="*/ 351 h 352"/>
                <a:gd name="T6" fmla="*/ 0 w 2022"/>
                <a:gd name="T7" fmla="*/ 292 h 352"/>
                <a:gd name="T8" fmla="*/ 0 w 2022"/>
                <a:gd name="T9" fmla="*/ 58 h 352"/>
                <a:gd name="T10" fmla="*/ 58 w 2022"/>
                <a:gd name="T11" fmla="*/ 0 h 352"/>
                <a:gd name="T12" fmla="*/ 1961 w 2022"/>
                <a:gd name="T13" fmla="*/ 0 h 352"/>
                <a:gd name="T14" fmla="*/ 2021 w 2022"/>
                <a:gd name="T15" fmla="*/ 58 h 352"/>
                <a:gd name="T16" fmla="*/ 2021 w 2022"/>
                <a:gd name="T17" fmla="*/ 292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21"/>
                    <a:pt x="0" y="292"/>
                  </a:cubicBezTo>
                  <a:cubicBezTo>
                    <a:pt x="0" y="58"/>
                    <a:pt x="0" y="58"/>
                    <a:pt x="0" y="58"/>
                  </a:cubicBezTo>
                  <a:cubicBezTo>
                    <a:pt x="0" y="29"/>
                    <a:pt x="29" y="0"/>
                    <a:pt x="58" y="0"/>
                  </a:cubicBezTo>
                  <a:cubicBezTo>
                    <a:pt x="1961" y="0"/>
                    <a:pt x="1961" y="0"/>
                    <a:pt x="1961" y="0"/>
                  </a:cubicBezTo>
                  <a:cubicBezTo>
                    <a:pt x="1991" y="0"/>
                    <a:pt x="2021" y="29"/>
                    <a:pt x="2021" y="58"/>
                  </a:cubicBezTo>
                  <a:cubicBezTo>
                    <a:pt x="2021" y="292"/>
                    <a:pt x="2021" y="292"/>
                    <a:pt x="2021" y="292"/>
                  </a:cubicBezTo>
                  <a:cubicBezTo>
                    <a:pt x="2021" y="321"/>
                    <a:pt x="1991" y="351"/>
                    <a:pt x="1961"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3" name="Freeform 29">
              <a:extLst>
                <a:ext uri="{FF2B5EF4-FFF2-40B4-BE49-F238E27FC236}">
                  <a16:creationId xmlns:a16="http://schemas.microsoft.com/office/drawing/2014/main" id="{AC48B8E1-FF19-4DA7-8B43-1058957234D8}"/>
                </a:ext>
              </a:extLst>
            </p:cNvPr>
            <p:cNvSpPr>
              <a:spLocks noChangeArrowheads="1"/>
            </p:cNvSpPr>
            <p:nvPr/>
          </p:nvSpPr>
          <p:spPr bwMode="auto">
            <a:xfrm>
              <a:off x="9215438" y="2330450"/>
              <a:ext cx="728662" cy="127000"/>
            </a:xfrm>
            <a:custGeom>
              <a:avLst/>
              <a:gdLst>
                <a:gd name="T0" fmla="*/ 1961 w 2022"/>
                <a:gd name="T1" fmla="*/ 351 h 352"/>
                <a:gd name="T2" fmla="*/ 1961 w 2022"/>
                <a:gd name="T3" fmla="*/ 351 h 352"/>
                <a:gd name="T4" fmla="*/ 58 w 2022"/>
                <a:gd name="T5" fmla="*/ 351 h 352"/>
                <a:gd name="T6" fmla="*/ 0 w 2022"/>
                <a:gd name="T7" fmla="*/ 292 h 352"/>
                <a:gd name="T8" fmla="*/ 0 w 2022"/>
                <a:gd name="T9" fmla="*/ 58 h 352"/>
                <a:gd name="T10" fmla="*/ 58 w 2022"/>
                <a:gd name="T11" fmla="*/ 0 h 352"/>
                <a:gd name="T12" fmla="*/ 1961 w 2022"/>
                <a:gd name="T13" fmla="*/ 0 h 352"/>
                <a:gd name="T14" fmla="*/ 2021 w 2022"/>
                <a:gd name="T15" fmla="*/ 58 h 352"/>
                <a:gd name="T16" fmla="*/ 2021 w 2022"/>
                <a:gd name="T17" fmla="*/ 292 h 352"/>
                <a:gd name="T18" fmla="*/ 1961 w 2022"/>
                <a:gd name="T19"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2">
                  <a:moveTo>
                    <a:pt x="1961" y="351"/>
                  </a:moveTo>
                  <a:lnTo>
                    <a:pt x="1961" y="351"/>
                  </a:lnTo>
                  <a:cubicBezTo>
                    <a:pt x="58" y="351"/>
                    <a:pt x="58" y="351"/>
                    <a:pt x="58" y="351"/>
                  </a:cubicBezTo>
                  <a:cubicBezTo>
                    <a:pt x="29" y="351"/>
                    <a:pt x="0" y="321"/>
                    <a:pt x="0" y="292"/>
                  </a:cubicBezTo>
                  <a:cubicBezTo>
                    <a:pt x="0" y="58"/>
                    <a:pt x="0" y="58"/>
                    <a:pt x="0" y="58"/>
                  </a:cubicBezTo>
                  <a:cubicBezTo>
                    <a:pt x="0" y="29"/>
                    <a:pt x="29" y="0"/>
                    <a:pt x="58" y="0"/>
                  </a:cubicBezTo>
                  <a:cubicBezTo>
                    <a:pt x="1961" y="0"/>
                    <a:pt x="1961" y="0"/>
                    <a:pt x="1961" y="0"/>
                  </a:cubicBezTo>
                  <a:cubicBezTo>
                    <a:pt x="1991" y="0"/>
                    <a:pt x="2021" y="29"/>
                    <a:pt x="2021" y="58"/>
                  </a:cubicBezTo>
                  <a:cubicBezTo>
                    <a:pt x="2021" y="292"/>
                    <a:pt x="2021" y="292"/>
                    <a:pt x="2021" y="292"/>
                  </a:cubicBezTo>
                  <a:cubicBezTo>
                    <a:pt x="2021" y="321"/>
                    <a:pt x="1991" y="351"/>
                    <a:pt x="1961" y="35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4" name="Freeform 30">
              <a:extLst>
                <a:ext uri="{FF2B5EF4-FFF2-40B4-BE49-F238E27FC236}">
                  <a16:creationId xmlns:a16="http://schemas.microsoft.com/office/drawing/2014/main" id="{162986E7-6B18-4D0F-A990-A1F936EC8EAD}"/>
                </a:ext>
              </a:extLst>
            </p:cNvPr>
            <p:cNvSpPr>
              <a:spLocks noChangeArrowheads="1"/>
            </p:cNvSpPr>
            <p:nvPr/>
          </p:nvSpPr>
          <p:spPr bwMode="auto">
            <a:xfrm>
              <a:off x="9215438" y="2089150"/>
              <a:ext cx="728662" cy="127000"/>
            </a:xfrm>
            <a:custGeom>
              <a:avLst/>
              <a:gdLst>
                <a:gd name="T0" fmla="*/ 1961 w 2022"/>
                <a:gd name="T1" fmla="*/ 352 h 353"/>
                <a:gd name="T2" fmla="*/ 1961 w 2022"/>
                <a:gd name="T3" fmla="*/ 352 h 353"/>
                <a:gd name="T4" fmla="*/ 58 w 2022"/>
                <a:gd name="T5" fmla="*/ 352 h 353"/>
                <a:gd name="T6" fmla="*/ 0 w 2022"/>
                <a:gd name="T7" fmla="*/ 294 h 353"/>
                <a:gd name="T8" fmla="*/ 0 w 2022"/>
                <a:gd name="T9" fmla="*/ 59 h 353"/>
                <a:gd name="T10" fmla="*/ 58 w 2022"/>
                <a:gd name="T11" fmla="*/ 0 h 353"/>
                <a:gd name="T12" fmla="*/ 1961 w 2022"/>
                <a:gd name="T13" fmla="*/ 0 h 353"/>
                <a:gd name="T14" fmla="*/ 2021 w 2022"/>
                <a:gd name="T15" fmla="*/ 59 h 353"/>
                <a:gd name="T16" fmla="*/ 2021 w 2022"/>
                <a:gd name="T17" fmla="*/ 294 h 353"/>
                <a:gd name="T18" fmla="*/ 1961 w 2022"/>
                <a:gd name="T19" fmla="*/ 3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53">
                  <a:moveTo>
                    <a:pt x="1961" y="352"/>
                  </a:moveTo>
                  <a:lnTo>
                    <a:pt x="1961" y="352"/>
                  </a:lnTo>
                  <a:cubicBezTo>
                    <a:pt x="58" y="352"/>
                    <a:pt x="58" y="352"/>
                    <a:pt x="58" y="352"/>
                  </a:cubicBezTo>
                  <a:cubicBezTo>
                    <a:pt x="29" y="352"/>
                    <a:pt x="0" y="323"/>
                    <a:pt x="0" y="294"/>
                  </a:cubicBezTo>
                  <a:cubicBezTo>
                    <a:pt x="0" y="59"/>
                    <a:pt x="0" y="59"/>
                    <a:pt x="0" y="59"/>
                  </a:cubicBezTo>
                  <a:cubicBezTo>
                    <a:pt x="0" y="29"/>
                    <a:pt x="29" y="0"/>
                    <a:pt x="58" y="0"/>
                  </a:cubicBezTo>
                  <a:cubicBezTo>
                    <a:pt x="1961" y="0"/>
                    <a:pt x="1961" y="0"/>
                    <a:pt x="1961" y="0"/>
                  </a:cubicBezTo>
                  <a:cubicBezTo>
                    <a:pt x="1991" y="0"/>
                    <a:pt x="2021" y="29"/>
                    <a:pt x="2021" y="59"/>
                  </a:cubicBezTo>
                  <a:cubicBezTo>
                    <a:pt x="2021" y="294"/>
                    <a:pt x="2021" y="294"/>
                    <a:pt x="2021" y="294"/>
                  </a:cubicBezTo>
                  <a:cubicBezTo>
                    <a:pt x="2021" y="323"/>
                    <a:pt x="1991" y="352"/>
                    <a:pt x="1961" y="352"/>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5" name="Freeform 31">
              <a:extLst>
                <a:ext uri="{FF2B5EF4-FFF2-40B4-BE49-F238E27FC236}">
                  <a16:creationId xmlns:a16="http://schemas.microsoft.com/office/drawing/2014/main" id="{2B2DAFCE-82B4-439D-804F-2068EF9B5C8F}"/>
                </a:ext>
              </a:extLst>
            </p:cNvPr>
            <p:cNvSpPr>
              <a:spLocks noChangeArrowheads="1"/>
            </p:cNvSpPr>
            <p:nvPr/>
          </p:nvSpPr>
          <p:spPr bwMode="auto">
            <a:xfrm>
              <a:off x="9215438" y="1835150"/>
              <a:ext cx="728662" cy="138113"/>
            </a:xfrm>
            <a:custGeom>
              <a:avLst/>
              <a:gdLst>
                <a:gd name="T0" fmla="*/ 1961 w 2022"/>
                <a:gd name="T1" fmla="*/ 381 h 382"/>
                <a:gd name="T2" fmla="*/ 1961 w 2022"/>
                <a:gd name="T3" fmla="*/ 381 h 382"/>
                <a:gd name="T4" fmla="*/ 58 w 2022"/>
                <a:gd name="T5" fmla="*/ 381 h 382"/>
                <a:gd name="T6" fmla="*/ 0 w 2022"/>
                <a:gd name="T7" fmla="*/ 323 h 382"/>
                <a:gd name="T8" fmla="*/ 0 w 2022"/>
                <a:gd name="T9" fmla="*/ 88 h 382"/>
                <a:gd name="T10" fmla="*/ 58 w 2022"/>
                <a:gd name="T11" fmla="*/ 0 h 382"/>
                <a:gd name="T12" fmla="*/ 1961 w 2022"/>
                <a:gd name="T13" fmla="*/ 0 h 382"/>
                <a:gd name="T14" fmla="*/ 2021 w 2022"/>
                <a:gd name="T15" fmla="*/ 88 h 382"/>
                <a:gd name="T16" fmla="*/ 2021 w 2022"/>
                <a:gd name="T17" fmla="*/ 323 h 382"/>
                <a:gd name="T18" fmla="*/ 1961 w 2022"/>
                <a:gd name="T19"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82">
                  <a:moveTo>
                    <a:pt x="1961" y="381"/>
                  </a:moveTo>
                  <a:lnTo>
                    <a:pt x="1961" y="381"/>
                  </a:lnTo>
                  <a:cubicBezTo>
                    <a:pt x="58" y="381"/>
                    <a:pt x="58" y="381"/>
                    <a:pt x="58" y="381"/>
                  </a:cubicBezTo>
                  <a:cubicBezTo>
                    <a:pt x="29" y="381"/>
                    <a:pt x="0" y="352"/>
                    <a:pt x="0" y="323"/>
                  </a:cubicBezTo>
                  <a:cubicBezTo>
                    <a:pt x="0" y="88"/>
                    <a:pt x="0" y="88"/>
                    <a:pt x="0" y="88"/>
                  </a:cubicBezTo>
                  <a:cubicBezTo>
                    <a:pt x="0" y="29"/>
                    <a:pt x="29" y="0"/>
                    <a:pt x="58" y="0"/>
                  </a:cubicBezTo>
                  <a:cubicBezTo>
                    <a:pt x="1961" y="0"/>
                    <a:pt x="1961" y="0"/>
                    <a:pt x="1961" y="0"/>
                  </a:cubicBezTo>
                  <a:cubicBezTo>
                    <a:pt x="1991" y="0"/>
                    <a:pt x="2021" y="29"/>
                    <a:pt x="2021" y="88"/>
                  </a:cubicBezTo>
                  <a:cubicBezTo>
                    <a:pt x="2021" y="323"/>
                    <a:pt x="2021" y="323"/>
                    <a:pt x="2021" y="323"/>
                  </a:cubicBezTo>
                  <a:cubicBezTo>
                    <a:pt x="2021" y="352"/>
                    <a:pt x="1991" y="381"/>
                    <a:pt x="1961" y="38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646" name="Freeform 32">
              <a:extLst>
                <a:ext uri="{FF2B5EF4-FFF2-40B4-BE49-F238E27FC236}">
                  <a16:creationId xmlns:a16="http://schemas.microsoft.com/office/drawing/2014/main" id="{CAFC7BDA-9B90-47E0-AA23-E78BD9A1F635}"/>
                </a:ext>
              </a:extLst>
            </p:cNvPr>
            <p:cNvSpPr>
              <a:spLocks noChangeArrowheads="1"/>
            </p:cNvSpPr>
            <p:nvPr/>
          </p:nvSpPr>
          <p:spPr bwMode="auto">
            <a:xfrm>
              <a:off x="9215438" y="1592263"/>
              <a:ext cx="728662" cy="138112"/>
            </a:xfrm>
            <a:custGeom>
              <a:avLst/>
              <a:gdLst>
                <a:gd name="T0" fmla="*/ 1961 w 2022"/>
                <a:gd name="T1" fmla="*/ 381 h 382"/>
                <a:gd name="T2" fmla="*/ 1961 w 2022"/>
                <a:gd name="T3" fmla="*/ 381 h 382"/>
                <a:gd name="T4" fmla="*/ 58 w 2022"/>
                <a:gd name="T5" fmla="*/ 381 h 382"/>
                <a:gd name="T6" fmla="*/ 0 w 2022"/>
                <a:gd name="T7" fmla="*/ 322 h 382"/>
                <a:gd name="T8" fmla="*/ 0 w 2022"/>
                <a:gd name="T9" fmla="*/ 59 h 382"/>
                <a:gd name="T10" fmla="*/ 58 w 2022"/>
                <a:gd name="T11" fmla="*/ 0 h 382"/>
                <a:gd name="T12" fmla="*/ 1961 w 2022"/>
                <a:gd name="T13" fmla="*/ 0 h 382"/>
                <a:gd name="T14" fmla="*/ 2021 w 2022"/>
                <a:gd name="T15" fmla="*/ 59 h 382"/>
                <a:gd name="T16" fmla="*/ 2021 w 2022"/>
                <a:gd name="T17" fmla="*/ 322 h 382"/>
                <a:gd name="T18" fmla="*/ 1961 w 2022"/>
                <a:gd name="T19"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382">
                  <a:moveTo>
                    <a:pt x="1961" y="381"/>
                  </a:moveTo>
                  <a:lnTo>
                    <a:pt x="1961" y="381"/>
                  </a:lnTo>
                  <a:cubicBezTo>
                    <a:pt x="58" y="381"/>
                    <a:pt x="58" y="381"/>
                    <a:pt x="58" y="381"/>
                  </a:cubicBezTo>
                  <a:cubicBezTo>
                    <a:pt x="29" y="381"/>
                    <a:pt x="0" y="351"/>
                    <a:pt x="0" y="322"/>
                  </a:cubicBezTo>
                  <a:cubicBezTo>
                    <a:pt x="0" y="59"/>
                    <a:pt x="0" y="59"/>
                    <a:pt x="0" y="59"/>
                  </a:cubicBezTo>
                  <a:cubicBezTo>
                    <a:pt x="0" y="30"/>
                    <a:pt x="29" y="0"/>
                    <a:pt x="58" y="0"/>
                  </a:cubicBezTo>
                  <a:cubicBezTo>
                    <a:pt x="1961" y="0"/>
                    <a:pt x="1961" y="0"/>
                    <a:pt x="1961" y="0"/>
                  </a:cubicBezTo>
                  <a:cubicBezTo>
                    <a:pt x="1991" y="0"/>
                    <a:pt x="2021" y="30"/>
                    <a:pt x="2021" y="59"/>
                  </a:cubicBezTo>
                  <a:cubicBezTo>
                    <a:pt x="2021" y="322"/>
                    <a:pt x="2021" y="322"/>
                    <a:pt x="2021" y="322"/>
                  </a:cubicBezTo>
                  <a:cubicBezTo>
                    <a:pt x="2021" y="351"/>
                    <a:pt x="1991" y="381"/>
                    <a:pt x="1961" y="381"/>
                  </a:cubicBezTo>
                </a:path>
              </a:pathLst>
            </a:custGeom>
            <a:noFill/>
            <a:ln w="9525"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grpSp>
      <p:cxnSp>
        <p:nvCxnSpPr>
          <p:cNvPr id="647" name="Straight Arrow Connector 646">
            <a:extLst>
              <a:ext uri="{FF2B5EF4-FFF2-40B4-BE49-F238E27FC236}">
                <a16:creationId xmlns:a16="http://schemas.microsoft.com/office/drawing/2014/main" id="{A22A780E-F383-4424-B3A5-2CEAF70464BD}"/>
              </a:ext>
            </a:extLst>
          </p:cNvPr>
          <p:cNvCxnSpPr/>
          <p:nvPr/>
        </p:nvCxnSpPr>
        <p:spPr>
          <a:xfrm>
            <a:off x="9097807" y="5187506"/>
            <a:ext cx="1137620" cy="0"/>
          </a:xfrm>
          <a:prstGeom prst="straightConnector1">
            <a:avLst/>
          </a:prstGeom>
          <a:ln w="19050" cap="rnd">
            <a:solidFill>
              <a:schemeClr val="bg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48" name="Picture 647" descr="A picture containing clipart&#10;&#10;Description generated with high confidence">
            <a:extLst>
              <a:ext uri="{FF2B5EF4-FFF2-40B4-BE49-F238E27FC236}">
                <a16:creationId xmlns:a16="http://schemas.microsoft.com/office/drawing/2014/main" id="{2FA4B84D-B460-4C24-BF5E-39AA4522E5F0}"/>
              </a:ext>
            </a:extLst>
          </p:cNvPr>
          <p:cNvPicPr>
            <a:picLocks noChangeAspect="1"/>
          </p:cNvPicPr>
          <p:nvPr/>
        </p:nvPicPr>
        <p:blipFill rotWithShape="1">
          <a:blip r:embed="rId15"/>
          <a:srcRect l="23805"/>
          <a:stretch/>
        </p:blipFill>
        <p:spPr>
          <a:xfrm>
            <a:off x="9914952" y="3668561"/>
            <a:ext cx="900952" cy="191159"/>
          </a:xfrm>
          <a:prstGeom prst="rect">
            <a:avLst/>
          </a:prstGeom>
        </p:spPr>
      </p:pic>
      <p:pic>
        <p:nvPicPr>
          <p:cNvPr id="161" name="Picture 160" descr="A close up of a logo&#10;&#10;Description generated with very high confidence">
            <a:extLst>
              <a:ext uri="{FF2B5EF4-FFF2-40B4-BE49-F238E27FC236}">
                <a16:creationId xmlns:a16="http://schemas.microsoft.com/office/drawing/2014/main" id="{8CBD338A-0FCD-4666-85EB-8624534B40F9}"/>
              </a:ext>
            </a:extLst>
          </p:cNvPr>
          <p:cNvPicPr>
            <a:picLocks noChangeAspect="1"/>
          </p:cNvPicPr>
          <p:nvPr/>
        </p:nvPicPr>
        <p:blipFill>
          <a:blip r:embed="rId16"/>
          <a:stretch>
            <a:fillRect/>
          </a:stretch>
        </p:blipFill>
        <p:spPr>
          <a:xfrm>
            <a:off x="10315709" y="3839652"/>
            <a:ext cx="759335" cy="359224"/>
          </a:xfrm>
          <a:prstGeom prst="rect">
            <a:avLst/>
          </a:prstGeom>
        </p:spPr>
      </p:pic>
    </p:spTree>
    <p:extLst>
      <p:ext uri="{BB962C8B-B14F-4D97-AF65-F5344CB8AC3E}">
        <p14:creationId xmlns:p14="http://schemas.microsoft.com/office/powerpoint/2010/main" val="109935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250"/>
                                        <p:tgtEl>
                                          <p:spTgt spid="147"/>
                                        </p:tgtEl>
                                      </p:cBhvr>
                                    </p:animEffect>
                                  </p:childTnLst>
                                </p:cTn>
                              </p:par>
                              <p:par>
                                <p:cTn id="8" presetID="6" presetClass="emph" presetSubtype="0" fill="hold" grpId="1" nodeType="withEffect">
                                  <p:stCondLst>
                                    <p:cond delay="0"/>
                                  </p:stCondLst>
                                  <p:childTnLst>
                                    <p:animScale>
                                      <p:cBhvr>
                                        <p:cTn id="9" dur="10" fill="hold"/>
                                        <p:tgtEl>
                                          <p:spTgt spid="147"/>
                                        </p:tgtEl>
                                      </p:cBhvr>
                                      <p:by x="1000" y="1000"/>
                                    </p:animScale>
                                  </p:childTnLst>
                                </p:cTn>
                              </p:par>
                              <p:par>
                                <p:cTn id="10" presetID="6" presetClass="emph" presetSubtype="0" decel="100000" fill="hold" grpId="2" nodeType="withEffect">
                                  <p:stCondLst>
                                    <p:cond delay="10"/>
                                  </p:stCondLst>
                                  <p:childTnLst>
                                    <p:animScale>
                                      <p:cBhvr>
                                        <p:cTn id="11" dur="1000" fill="hold"/>
                                        <p:tgtEl>
                                          <p:spTgt spid="147"/>
                                        </p:tgtEl>
                                      </p:cBhvr>
                                      <p:by x="9999000" y="9999000"/>
                                    </p:animScale>
                                  </p:childTnLst>
                                </p:cTn>
                              </p:par>
                              <p:par>
                                <p:cTn id="12" presetID="10" presetClass="entr" presetSubtype="0" fill="hold" nodeType="withEffect">
                                  <p:stCondLst>
                                    <p:cond delay="500"/>
                                  </p:stCondLst>
                                  <p:childTnLst>
                                    <p:set>
                                      <p:cBhvr>
                                        <p:cTn id="13" dur="1" fill="hold">
                                          <p:stCondLst>
                                            <p:cond delay="0"/>
                                          </p:stCondLst>
                                        </p:cTn>
                                        <p:tgtEl>
                                          <p:spTgt spid="556"/>
                                        </p:tgtEl>
                                        <p:attrNameLst>
                                          <p:attrName>style.visibility</p:attrName>
                                        </p:attrNameLst>
                                      </p:cBhvr>
                                      <p:to>
                                        <p:strVal val="visible"/>
                                      </p:to>
                                    </p:set>
                                    <p:animEffect transition="in" filter="fade">
                                      <p:cBhvr>
                                        <p:cTn id="14" dur="750"/>
                                        <p:tgtEl>
                                          <p:spTgt spid="556"/>
                                        </p:tgtEl>
                                      </p:cBhvr>
                                    </p:animEffect>
                                  </p:childTnLst>
                                </p:cTn>
                              </p:par>
                              <p:par>
                                <p:cTn id="15" presetID="10" presetClass="entr" presetSubtype="0" fill="hold" nodeType="withEffect">
                                  <p:stCondLst>
                                    <p:cond delay="550"/>
                                  </p:stCondLst>
                                  <p:childTnLst>
                                    <p:set>
                                      <p:cBhvr>
                                        <p:cTn id="16" dur="1" fill="hold">
                                          <p:stCondLst>
                                            <p:cond delay="0"/>
                                          </p:stCondLst>
                                        </p:cTn>
                                        <p:tgtEl>
                                          <p:spTgt spid="507"/>
                                        </p:tgtEl>
                                        <p:attrNameLst>
                                          <p:attrName>style.visibility</p:attrName>
                                        </p:attrNameLst>
                                      </p:cBhvr>
                                      <p:to>
                                        <p:strVal val="visible"/>
                                      </p:to>
                                    </p:set>
                                    <p:animEffect transition="in" filter="fade">
                                      <p:cBhvr>
                                        <p:cTn id="17" dur="750"/>
                                        <p:tgtEl>
                                          <p:spTgt spid="507"/>
                                        </p:tgtEl>
                                      </p:cBhvr>
                                    </p:animEffect>
                                  </p:childTnLst>
                                </p:cTn>
                              </p:par>
                              <p:par>
                                <p:cTn id="18" presetID="10" presetClass="entr" presetSubtype="0" fill="hold" nodeType="withEffect">
                                  <p:stCondLst>
                                    <p:cond delay="600"/>
                                  </p:stCondLst>
                                  <p:childTnLst>
                                    <p:set>
                                      <p:cBhvr>
                                        <p:cTn id="19" dur="1" fill="hold">
                                          <p:stCondLst>
                                            <p:cond delay="0"/>
                                          </p:stCondLst>
                                        </p:cTn>
                                        <p:tgtEl>
                                          <p:spTgt spid="578"/>
                                        </p:tgtEl>
                                        <p:attrNameLst>
                                          <p:attrName>style.visibility</p:attrName>
                                        </p:attrNameLst>
                                      </p:cBhvr>
                                      <p:to>
                                        <p:strVal val="visible"/>
                                      </p:to>
                                    </p:set>
                                    <p:animEffect transition="in" filter="fade">
                                      <p:cBhvr>
                                        <p:cTn id="20" dur="750"/>
                                        <p:tgtEl>
                                          <p:spTgt spid="578"/>
                                        </p:tgtEl>
                                      </p:cBhvr>
                                    </p:animEffect>
                                  </p:childTnLst>
                                </p:cTn>
                              </p:par>
                              <p:par>
                                <p:cTn id="21" presetID="10" presetClass="entr" presetSubtype="0" fill="hold" nodeType="withEffect">
                                  <p:stCondLst>
                                    <p:cond delay="650"/>
                                  </p:stCondLst>
                                  <p:childTnLst>
                                    <p:set>
                                      <p:cBhvr>
                                        <p:cTn id="22" dur="1" fill="hold">
                                          <p:stCondLst>
                                            <p:cond delay="0"/>
                                          </p:stCondLst>
                                        </p:cTn>
                                        <p:tgtEl>
                                          <p:spTgt spid="546"/>
                                        </p:tgtEl>
                                        <p:attrNameLst>
                                          <p:attrName>style.visibility</p:attrName>
                                        </p:attrNameLst>
                                      </p:cBhvr>
                                      <p:to>
                                        <p:strVal val="visible"/>
                                      </p:to>
                                    </p:set>
                                    <p:animEffect transition="in" filter="fade">
                                      <p:cBhvr>
                                        <p:cTn id="23" dur="750"/>
                                        <p:tgtEl>
                                          <p:spTgt spid="546"/>
                                        </p:tgtEl>
                                      </p:cBhvr>
                                    </p:animEffect>
                                  </p:childTnLst>
                                </p:cTn>
                              </p:par>
                              <p:par>
                                <p:cTn id="24" presetID="10" presetClass="entr" presetSubtype="0" fill="hold" nodeType="withEffect">
                                  <p:stCondLst>
                                    <p:cond delay="700"/>
                                  </p:stCondLst>
                                  <p:childTnLst>
                                    <p:set>
                                      <p:cBhvr>
                                        <p:cTn id="25" dur="1" fill="hold">
                                          <p:stCondLst>
                                            <p:cond delay="0"/>
                                          </p:stCondLst>
                                        </p:cTn>
                                        <p:tgtEl>
                                          <p:spTgt spid="523"/>
                                        </p:tgtEl>
                                        <p:attrNameLst>
                                          <p:attrName>style.visibility</p:attrName>
                                        </p:attrNameLst>
                                      </p:cBhvr>
                                      <p:to>
                                        <p:strVal val="visible"/>
                                      </p:to>
                                    </p:set>
                                    <p:animEffect transition="in" filter="fade">
                                      <p:cBhvr>
                                        <p:cTn id="26" dur="750"/>
                                        <p:tgtEl>
                                          <p:spTgt spid="523"/>
                                        </p:tgtEl>
                                      </p:cBhvr>
                                    </p:animEffect>
                                  </p:childTnLst>
                                </p:cTn>
                              </p:par>
                              <p:par>
                                <p:cTn id="27" presetID="10" presetClass="entr" presetSubtype="0" fill="hold" nodeType="withEffect">
                                  <p:stCondLst>
                                    <p:cond delay="750"/>
                                  </p:stCondLst>
                                  <p:childTnLst>
                                    <p:set>
                                      <p:cBhvr>
                                        <p:cTn id="28" dur="1" fill="hold">
                                          <p:stCondLst>
                                            <p:cond delay="0"/>
                                          </p:stCondLst>
                                        </p:cTn>
                                        <p:tgtEl>
                                          <p:spTgt spid="534"/>
                                        </p:tgtEl>
                                        <p:attrNameLst>
                                          <p:attrName>style.visibility</p:attrName>
                                        </p:attrNameLst>
                                      </p:cBhvr>
                                      <p:to>
                                        <p:strVal val="visible"/>
                                      </p:to>
                                    </p:set>
                                    <p:animEffect transition="in" filter="fade">
                                      <p:cBhvr>
                                        <p:cTn id="29" dur="750"/>
                                        <p:tgtEl>
                                          <p:spTgt spid="534"/>
                                        </p:tgtEl>
                                      </p:cBhvr>
                                    </p:animEffect>
                                  </p:childTnLst>
                                </p:cTn>
                              </p:par>
                              <p:par>
                                <p:cTn id="30" presetID="10" presetClass="entr" presetSubtype="0" fill="hold" nodeType="withEffect">
                                  <p:stCondLst>
                                    <p:cond delay="800"/>
                                  </p:stCondLst>
                                  <p:childTnLst>
                                    <p:set>
                                      <p:cBhvr>
                                        <p:cTn id="31" dur="1" fill="hold">
                                          <p:stCondLst>
                                            <p:cond delay="0"/>
                                          </p:stCondLst>
                                        </p:cTn>
                                        <p:tgtEl>
                                          <p:spTgt spid="515"/>
                                        </p:tgtEl>
                                        <p:attrNameLst>
                                          <p:attrName>style.visibility</p:attrName>
                                        </p:attrNameLst>
                                      </p:cBhvr>
                                      <p:to>
                                        <p:strVal val="visible"/>
                                      </p:to>
                                    </p:set>
                                    <p:animEffect transition="in" filter="fade">
                                      <p:cBhvr>
                                        <p:cTn id="32" dur="750"/>
                                        <p:tgtEl>
                                          <p:spTgt spid="515"/>
                                        </p:tgtEl>
                                      </p:cBhvr>
                                    </p:animEffect>
                                  </p:childTnLst>
                                </p:cTn>
                              </p:par>
                              <p:par>
                                <p:cTn id="33" presetID="10" presetClass="entr" presetSubtype="0" fill="hold" nodeType="withEffect">
                                  <p:stCondLst>
                                    <p:cond delay="700"/>
                                  </p:stCondLst>
                                  <p:childTnLst>
                                    <p:set>
                                      <p:cBhvr>
                                        <p:cTn id="34" dur="1" fill="hold">
                                          <p:stCondLst>
                                            <p:cond delay="0"/>
                                          </p:stCondLst>
                                        </p:cTn>
                                        <p:tgtEl>
                                          <p:spTgt spid="595"/>
                                        </p:tgtEl>
                                        <p:attrNameLst>
                                          <p:attrName>style.visibility</p:attrName>
                                        </p:attrNameLst>
                                      </p:cBhvr>
                                      <p:to>
                                        <p:strVal val="visible"/>
                                      </p:to>
                                    </p:set>
                                    <p:animEffect transition="in" filter="fade">
                                      <p:cBhvr>
                                        <p:cTn id="35" dur="750"/>
                                        <p:tgtEl>
                                          <p:spTgt spid="595"/>
                                        </p:tgtEl>
                                      </p:cBhvr>
                                    </p:animEffect>
                                  </p:childTnLst>
                                </p:cTn>
                              </p:par>
                              <p:par>
                                <p:cTn id="36" presetID="10" presetClass="entr" presetSubtype="0" fill="hold" nodeType="withEffect">
                                  <p:stCondLst>
                                    <p:cond delay="700"/>
                                  </p:stCondLst>
                                  <p:childTnLst>
                                    <p:set>
                                      <p:cBhvr>
                                        <p:cTn id="37" dur="1" fill="hold">
                                          <p:stCondLst>
                                            <p:cond delay="0"/>
                                          </p:stCondLst>
                                        </p:cTn>
                                        <p:tgtEl>
                                          <p:spTgt spid="596"/>
                                        </p:tgtEl>
                                        <p:attrNameLst>
                                          <p:attrName>style.visibility</p:attrName>
                                        </p:attrNameLst>
                                      </p:cBhvr>
                                      <p:to>
                                        <p:strVal val="visible"/>
                                      </p:to>
                                    </p:set>
                                    <p:animEffect transition="in" filter="fade">
                                      <p:cBhvr>
                                        <p:cTn id="38" dur="750"/>
                                        <p:tgtEl>
                                          <p:spTgt spid="596"/>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598"/>
                                        </p:tgtEl>
                                        <p:attrNameLst>
                                          <p:attrName>style.visibility</p:attrName>
                                        </p:attrNameLst>
                                      </p:cBhvr>
                                      <p:to>
                                        <p:strVal val="visible"/>
                                      </p:to>
                                    </p:set>
                                    <p:animEffect transition="in" filter="fade">
                                      <p:cBhvr>
                                        <p:cTn id="41" dur="750"/>
                                        <p:tgtEl>
                                          <p:spTgt spid="598"/>
                                        </p:tgtEl>
                                      </p:cBhvr>
                                    </p:animEffect>
                                  </p:childTnLst>
                                </p:cTn>
                              </p:par>
                              <p:par>
                                <p:cTn id="42" presetID="10" presetClass="entr" presetSubtype="0" fill="hold" nodeType="withEffect">
                                  <p:stCondLst>
                                    <p:cond delay="700"/>
                                  </p:stCondLst>
                                  <p:childTnLst>
                                    <p:set>
                                      <p:cBhvr>
                                        <p:cTn id="43" dur="1" fill="hold">
                                          <p:stCondLst>
                                            <p:cond delay="0"/>
                                          </p:stCondLst>
                                        </p:cTn>
                                        <p:tgtEl>
                                          <p:spTgt spid="599"/>
                                        </p:tgtEl>
                                        <p:attrNameLst>
                                          <p:attrName>style.visibility</p:attrName>
                                        </p:attrNameLst>
                                      </p:cBhvr>
                                      <p:to>
                                        <p:strVal val="visible"/>
                                      </p:to>
                                    </p:set>
                                    <p:animEffect transition="in" filter="fade">
                                      <p:cBhvr>
                                        <p:cTn id="44" dur="750"/>
                                        <p:tgtEl>
                                          <p:spTgt spid="599"/>
                                        </p:tgtEl>
                                      </p:cBhvr>
                                    </p:animEffect>
                                  </p:childTnLst>
                                </p:cTn>
                              </p:par>
                              <p:par>
                                <p:cTn id="45" presetID="10" presetClass="entr" presetSubtype="0" fill="hold" grpId="0" nodeType="withEffect">
                                  <p:stCondLst>
                                    <p:cond delay="700"/>
                                  </p:stCondLst>
                                  <p:childTnLst>
                                    <p:set>
                                      <p:cBhvr>
                                        <p:cTn id="46" dur="1" fill="hold">
                                          <p:stCondLst>
                                            <p:cond delay="0"/>
                                          </p:stCondLst>
                                        </p:cTn>
                                        <p:tgtEl>
                                          <p:spTgt spid="600"/>
                                        </p:tgtEl>
                                        <p:attrNameLst>
                                          <p:attrName>style.visibility</p:attrName>
                                        </p:attrNameLst>
                                      </p:cBhvr>
                                      <p:to>
                                        <p:strVal val="visible"/>
                                      </p:to>
                                    </p:set>
                                    <p:animEffect transition="in" filter="fade">
                                      <p:cBhvr>
                                        <p:cTn id="47" dur="750"/>
                                        <p:tgtEl>
                                          <p:spTgt spid="600"/>
                                        </p:tgtEl>
                                      </p:cBhvr>
                                    </p:animEffect>
                                  </p:childTnLst>
                                </p:cTn>
                              </p:par>
                              <p:par>
                                <p:cTn id="48" presetID="10" presetClass="entr" presetSubtype="0" fill="hold" nodeType="withEffect">
                                  <p:stCondLst>
                                    <p:cond delay="700"/>
                                  </p:stCondLst>
                                  <p:childTnLst>
                                    <p:set>
                                      <p:cBhvr>
                                        <p:cTn id="49" dur="1" fill="hold">
                                          <p:stCondLst>
                                            <p:cond delay="0"/>
                                          </p:stCondLst>
                                        </p:cTn>
                                        <p:tgtEl>
                                          <p:spTgt spid="601"/>
                                        </p:tgtEl>
                                        <p:attrNameLst>
                                          <p:attrName>style.visibility</p:attrName>
                                        </p:attrNameLst>
                                      </p:cBhvr>
                                      <p:to>
                                        <p:strVal val="visible"/>
                                      </p:to>
                                    </p:set>
                                    <p:animEffect transition="in" filter="fade">
                                      <p:cBhvr>
                                        <p:cTn id="50" dur="750"/>
                                        <p:tgtEl>
                                          <p:spTgt spid="601"/>
                                        </p:tgtEl>
                                      </p:cBhvr>
                                    </p:animEffect>
                                  </p:childTnLst>
                                </p:cTn>
                              </p:par>
                              <p:par>
                                <p:cTn id="51" presetID="10" presetClass="entr" presetSubtype="0" fill="hold" grpId="0" nodeType="withEffect">
                                  <p:stCondLst>
                                    <p:cond delay="700"/>
                                  </p:stCondLst>
                                  <p:childTnLst>
                                    <p:set>
                                      <p:cBhvr>
                                        <p:cTn id="52" dur="1" fill="hold">
                                          <p:stCondLst>
                                            <p:cond delay="0"/>
                                          </p:stCondLst>
                                        </p:cTn>
                                        <p:tgtEl>
                                          <p:spTgt spid="602"/>
                                        </p:tgtEl>
                                        <p:attrNameLst>
                                          <p:attrName>style.visibility</p:attrName>
                                        </p:attrNameLst>
                                      </p:cBhvr>
                                      <p:to>
                                        <p:strVal val="visible"/>
                                      </p:to>
                                    </p:set>
                                    <p:animEffect transition="in" filter="fade">
                                      <p:cBhvr>
                                        <p:cTn id="53" dur="750"/>
                                        <p:tgtEl>
                                          <p:spTgt spid="602"/>
                                        </p:tgtEl>
                                      </p:cBhvr>
                                    </p:animEffect>
                                  </p:childTnLst>
                                </p:cTn>
                              </p:par>
                              <p:par>
                                <p:cTn id="54" presetID="10" presetClass="entr" presetSubtype="0" fill="hold" nodeType="withEffect">
                                  <p:stCondLst>
                                    <p:cond delay="700"/>
                                  </p:stCondLst>
                                  <p:childTnLst>
                                    <p:set>
                                      <p:cBhvr>
                                        <p:cTn id="55" dur="1" fill="hold">
                                          <p:stCondLst>
                                            <p:cond delay="0"/>
                                          </p:stCondLst>
                                        </p:cTn>
                                        <p:tgtEl>
                                          <p:spTgt spid="603"/>
                                        </p:tgtEl>
                                        <p:attrNameLst>
                                          <p:attrName>style.visibility</p:attrName>
                                        </p:attrNameLst>
                                      </p:cBhvr>
                                      <p:to>
                                        <p:strVal val="visible"/>
                                      </p:to>
                                    </p:set>
                                    <p:animEffect transition="in" filter="fade">
                                      <p:cBhvr>
                                        <p:cTn id="56" dur="750"/>
                                        <p:tgtEl>
                                          <p:spTgt spid="603"/>
                                        </p:tgtEl>
                                      </p:cBhvr>
                                    </p:animEffect>
                                  </p:childTnLst>
                                </p:cTn>
                              </p:par>
                              <p:par>
                                <p:cTn id="57" presetID="10" presetClass="entr" presetSubtype="0" fill="hold" nodeType="withEffect">
                                  <p:stCondLst>
                                    <p:cond delay="700"/>
                                  </p:stCondLst>
                                  <p:childTnLst>
                                    <p:set>
                                      <p:cBhvr>
                                        <p:cTn id="58" dur="1" fill="hold">
                                          <p:stCondLst>
                                            <p:cond delay="0"/>
                                          </p:stCondLst>
                                        </p:cTn>
                                        <p:tgtEl>
                                          <p:spTgt spid="604"/>
                                        </p:tgtEl>
                                        <p:attrNameLst>
                                          <p:attrName>style.visibility</p:attrName>
                                        </p:attrNameLst>
                                      </p:cBhvr>
                                      <p:to>
                                        <p:strVal val="visible"/>
                                      </p:to>
                                    </p:set>
                                    <p:animEffect transition="in" filter="fade">
                                      <p:cBhvr>
                                        <p:cTn id="59" dur="750"/>
                                        <p:tgtEl>
                                          <p:spTgt spid="604"/>
                                        </p:tgtEl>
                                      </p:cBhvr>
                                    </p:animEffect>
                                  </p:childTnLst>
                                </p:cTn>
                              </p:par>
                              <p:par>
                                <p:cTn id="60" presetID="10" presetClass="entr" presetSubtype="0" fill="hold" nodeType="withEffect">
                                  <p:stCondLst>
                                    <p:cond delay="700"/>
                                  </p:stCondLst>
                                  <p:childTnLst>
                                    <p:set>
                                      <p:cBhvr>
                                        <p:cTn id="61" dur="1" fill="hold">
                                          <p:stCondLst>
                                            <p:cond delay="0"/>
                                          </p:stCondLst>
                                        </p:cTn>
                                        <p:tgtEl>
                                          <p:spTgt spid="605"/>
                                        </p:tgtEl>
                                        <p:attrNameLst>
                                          <p:attrName>style.visibility</p:attrName>
                                        </p:attrNameLst>
                                      </p:cBhvr>
                                      <p:to>
                                        <p:strVal val="visible"/>
                                      </p:to>
                                    </p:set>
                                    <p:animEffect transition="in" filter="fade">
                                      <p:cBhvr>
                                        <p:cTn id="62" dur="750"/>
                                        <p:tgtEl>
                                          <p:spTgt spid="605"/>
                                        </p:tgtEl>
                                      </p:cBhvr>
                                    </p:animEffect>
                                  </p:childTnLst>
                                </p:cTn>
                              </p:par>
                              <p:par>
                                <p:cTn id="63" presetID="10" presetClass="entr" presetSubtype="0" fill="hold" nodeType="withEffect">
                                  <p:stCondLst>
                                    <p:cond delay="700"/>
                                  </p:stCondLst>
                                  <p:childTnLst>
                                    <p:set>
                                      <p:cBhvr>
                                        <p:cTn id="64" dur="1" fill="hold">
                                          <p:stCondLst>
                                            <p:cond delay="0"/>
                                          </p:stCondLst>
                                        </p:cTn>
                                        <p:tgtEl>
                                          <p:spTgt spid="606"/>
                                        </p:tgtEl>
                                        <p:attrNameLst>
                                          <p:attrName>style.visibility</p:attrName>
                                        </p:attrNameLst>
                                      </p:cBhvr>
                                      <p:to>
                                        <p:strVal val="visible"/>
                                      </p:to>
                                    </p:set>
                                    <p:animEffect transition="in" filter="fade">
                                      <p:cBhvr>
                                        <p:cTn id="65" dur="750"/>
                                        <p:tgtEl>
                                          <p:spTgt spid="606"/>
                                        </p:tgtEl>
                                      </p:cBhvr>
                                    </p:animEffect>
                                  </p:childTnLst>
                                </p:cTn>
                              </p:par>
                              <p:par>
                                <p:cTn id="66" presetID="10" presetClass="entr" presetSubtype="0" fill="hold" nodeType="withEffect">
                                  <p:stCondLst>
                                    <p:cond delay="700"/>
                                  </p:stCondLst>
                                  <p:childTnLst>
                                    <p:set>
                                      <p:cBhvr>
                                        <p:cTn id="67" dur="1" fill="hold">
                                          <p:stCondLst>
                                            <p:cond delay="0"/>
                                          </p:stCondLst>
                                        </p:cTn>
                                        <p:tgtEl>
                                          <p:spTgt spid="607"/>
                                        </p:tgtEl>
                                        <p:attrNameLst>
                                          <p:attrName>style.visibility</p:attrName>
                                        </p:attrNameLst>
                                      </p:cBhvr>
                                      <p:to>
                                        <p:strVal val="visible"/>
                                      </p:to>
                                    </p:set>
                                    <p:animEffect transition="in" filter="fade">
                                      <p:cBhvr>
                                        <p:cTn id="68" dur="750"/>
                                        <p:tgtEl>
                                          <p:spTgt spid="607"/>
                                        </p:tgtEl>
                                      </p:cBhvr>
                                    </p:animEffect>
                                  </p:childTnLst>
                                </p:cTn>
                              </p:par>
                              <p:par>
                                <p:cTn id="69" presetID="10" presetClass="entr" presetSubtype="0" fill="hold" grpId="0" nodeType="withEffect">
                                  <p:stCondLst>
                                    <p:cond delay="700"/>
                                  </p:stCondLst>
                                  <p:childTnLst>
                                    <p:set>
                                      <p:cBhvr>
                                        <p:cTn id="70" dur="1" fill="hold">
                                          <p:stCondLst>
                                            <p:cond delay="0"/>
                                          </p:stCondLst>
                                        </p:cTn>
                                        <p:tgtEl>
                                          <p:spTgt spid="608"/>
                                        </p:tgtEl>
                                        <p:attrNameLst>
                                          <p:attrName>style.visibility</p:attrName>
                                        </p:attrNameLst>
                                      </p:cBhvr>
                                      <p:to>
                                        <p:strVal val="visible"/>
                                      </p:to>
                                    </p:set>
                                    <p:animEffect transition="in" filter="fade">
                                      <p:cBhvr>
                                        <p:cTn id="71" dur="750"/>
                                        <p:tgtEl>
                                          <p:spTgt spid="608"/>
                                        </p:tgtEl>
                                      </p:cBhvr>
                                    </p:animEffect>
                                  </p:childTnLst>
                                </p:cTn>
                              </p:par>
                              <p:par>
                                <p:cTn id="72" presetID="10" presetClass="entr" presetSubtype="0" fill="hold" grpId="0" nodeType="withEffect">
                                  <p:stCondLst>
                                    <p:cond delay="700"/>
                                  </p:stCondLst>
                                  <p:childTnLst>
                                    <p:set>
                                      <p:cBhvr>
                                        <p:cTn id="73" dur="1" fill="hold">
                                          <p:stCondLst>
                                            <p:cond delay="0"/>
                                          </p:stCondLst>
                                        </p:cTn>
                                        <p:tgtEl>
                                          <p:spTgt spid="609"/>
                                        </p:tgtEl>
                                        <p:attrNameLst>
                                          <p:attrName>style.visibility</p:attrName>
                                        </p:attrNameLst>
                                      </p:cBhvr>
                                      <p:to>
                                        <p:strVal val="visible"/>
                                      </p:to>
                                    </p:set>
                                    <p:animEffect transition="in" filter="fade">
                                      <p:cBhvr>
                                        <p:cTn id="74" dur="750"/>
                                        <p:tgtEl>
                                          <p:spTgt spid="609"/>
                                        </p:tgtEl>
                                      </p:cBhvr>
                                    </p:animEffect>
                                  </p:childTnLst>
                                </p:cTn>
                              </p:par>
                              <p:par>
                                <p:cTn id="75" presetID="10" presetClass="entr" presetSubtype="0" fill="hold" nodeType="withEffect">
                                  <p:stCondLst>
                                    <p:cond delay="700"/>
                                  </p:stCondLst>
                                  <p:childTnLst>
                                    <p:set>
                                      <p:cBhvr>
                                        <p:cTn id="76" dur="1" fill="hold">
                                          <p:stCondLst>
                                            <p:cond delay="0"/>
                                          </p:stCondLst>
                                        </p:cTn>
                                        <p:tgtEl>
                                          <p:spTgt spid="610"/>
                                        </p:tgtEl>
                                        <p:attrNameLst>
                                          <p:attrName>style.visibility</p:attrName>
                                        </p:attrNameLst>
                                      </p:cBhvr>
                                      <p:to>
                                        <p:strVal val="visible"/>
                                      </p:to>
                                    </p:set>
                                    <p:animEffect transition="in" filter="fade">
                                      <p:cBhvr>
                                        <p:cTn id="77" dur="750"/>
                                        <p:tgtEl>
                                          <p:spTgt spid="610"/>
                                        </p:tgtEl>
                                      </p:cBhvr>
                                    </p:animEffect>
                                  </p:childTnLst>
                                </p:cTn>
                              </p:par>
                              <p:par>
                                <p:cTn id="78" presetID="10" presetClass="entr" presetSubtype="0" fill="hold" nodeType="withEffect">
                                  <p:stCondLst>
                                    <p:cond delay="700"/>
                                  </p:stCondLst>
                                  <p:childTnLst>
                                    <p:set>
                                      <p:cBhvr>
                                        <p:cTn id="79" dur="1" fill="hold">
                                          <p:stCondLst>
                                            <p:cond delay="0"/>
                                          </p:stCondLst>
                                        </p:cTn>
                                        <p:tgtEl>
                                          <p:spTgt spid="615"/>
                                        </p:tgtEl>
                                        <p:attrNameLst>
                                          <p:attrName>style.visibility</p:attrName>
                                        </p:attrNameLst>
                                      </p:cBhvr>
                                      <p:to>
                                        <p:strVal val="visible"/>
                                      </p:to>
                                    </p:set>
                                    <p:animEffect transition="in" filter="fade">
                                      <p:cBhvr>
                                        <p:cTn id="80" dur="750"/>
                                        <p:tgtEl>
                                          <p:spTgt spid="615"/>
                                        </p:tgtEl>
                                      </p:cBhvr>
                                    </p:animEffect>
                                  </p:childTnLst>
                                </p:cTn>
                              </p:par>
                              <p:par>
                                <p:cTn id="81" presetID="10" presetClass="entr" presetSubtype="0" fill="hold" nodeType="withEffect">
                                  <p:stCondLst>
                                    <p:cond delay="700"/>
                                  </p:stCondLst>
                                  <p:childTnLst>
                                    <p:set>
                                      <p:cBhvr>
                                        <p:cTn id="82" dur="1" fill="hold">
                                          <p:stCondLst>
                                            <p:cond delay="0"/>
                                          </p:stCondLst>
                                        </p:cTn>
                                        <p:tgtEl>
                                          <p:spTgt spid="619"/>
                                        </p:tgtEl>
                                        <p:attrNameLst>
                                          <p:attrName>style.visibility</p:attrName>
                                        </p:attrNameLst>
                                      </p:cBhvr>
                                      <p:to>
                                        <p:strVal val="visible"/>
                                      </p:to>
                                    </p:set>
                                    <p:animEffect transition="in" filter="fade">
                                      <p:cBhvr>
                                        <p:cTn id="83" dur="750"/>
                                        <p:tgtEl>
                                          <p:spTgt spid="619"/>
                                        </p:tgtEl>
                                      </p:cBhvr>
                                    </p:animEffect>
                                  </p:childTnLst>
                                </p:cTn>
                              </p:par>
                              <p:par>
                                <p:cTn id="84" presetID="10" presetClass="entr" presetSubtype="0" fill="hold" nodeType="withEffect">
                                  <p:stCondLst>
                                    <p:cond delay="700"/>
                                  </p:stCondLst>
                                  <p:childTnLst>
                                    <p:set>
                                      <p:cBhvr>
                                        <p:cTn id="85" dur="1" fill="hold">
                                          <p:stCondLst>
                                            <p:cond delay="0"/>
                                          </p:stCondLst>
                                        </p:cTn>
                                        <p:tgtEl>
                                          <p:spTgt spid="648"/>
                                        </p:tgtEl>
                                        <p:attrNameLst>
                                          <p:attrName>style.visibility</p:attrName>
                                        </p:attrNameLst>
                                      </p:cBhvr>
                                      <p:to>
                                        <p:strVal val="visible"/>
                                      </p:to>
                                    </p:set>
                                    <p:animEffect transition="in" filter="fade">
                                      <p:cBhvr>
                                        <p:cTn id="86" dur="750"/>
                                        <p:tgtEl>
                                          <p:spTgt spid="648"/>
                                        </p:tgtEl>
                                      </p:cBhvr>
                                    </p:animEffect>
                                  </p:childTnLst>
                                </p:cTn>
                              </p:par>
                              <p:par>
                                <p:cTn id="87" presetID="10" presetClass="entr" presetSubtype="0" fill="hold" nodeType="withEffect">
                                  <p:stCondLst>
                                    <p:cond delay="700"/>
                                  </p:stCondLst>
                                  <p:childTnLst>
                                    <p:set>
                                      <p:cBhvr>
                                        <p:cTn id="88" dur="1" fill="hold">
                                          <p:stCondLst>
                                            <p:cond delay="0"/>
                                          </p:stCondLst>
                                        </p:cTn>
                                        <p:tgtEl>
                                          <p:spTgt spid="620"/>
                                        </p:tgtEl>
                                        <p:attrNameLst>
                                          <p:attrName>style.visibility</p:attrName>
                                        </p:attrNameLst>
                                      </p:cBhvr>
                                      <p:to>
                                        <p:strVal val="visible"/>
                                      </p:to>
                                    </p:set>
                                    <p:animEffect transition="in" filter="fade">
                                      <p:cBhvr>
                                        <p:cTn id="89" dur="750"/>
                                        <p:tgtEl>
                                          <p:spTgt spid="620"/>
                                        </p:tgtEl>
                                      </p:cBhvr>
                                    </p:animEffect>
                                  </p:childTnLst>
                                </p:cTn>
                              </p:par>
                              <p:par>
                                <p:cTn id="90" presetID="10" presetClass="entr" presetSubtype="0" fill="hold" nodeType="withEffect">
                                  <p:stCondLst>
                                    <p:cond delay="700"/>
                                  </p:stCondLst>
                                  <p:childTnLst>
                                    <p:set>
                                      <p:cBhvr>
                                        <p:cTn id="91" dur="1" fill="hold">
                                          <p:stCondLst>
                                            <p:cond delay="0"/>
                                          </p:stCondLst>
                                        </p:cTn>
                                        <p:tgtEl>
                                          <p:spTgt spid="625"/>
                                        </p:tgtEl>
                                        <p:attrNameLst>
                                          <p:attrName>style.visibility</p:attrName>
                                        </p:attrNameLst>
                                      </p:cBhvr>
                                      <p:to>
                                        <p:strVal val="visible"/>
                                      </p:to>
                                    </p:set>
                                    <p:animEffect transition="in" filter="fade">
                                      <p:cBhvr>
                                        <p:cTn id="92" dur="750"/>
                                        <p:tgtEl>
                                          <p:spTgt spid="625"/>
                                        </p:tgtEl>
                                      </p:cBhvr>
                                    </p:animEffect>
                                  </p:childTnLst>
                                </p:cTn>
                              </p:par>
                              <p:par>
                                <p:cTn id="93" presetID="10" presetClass="entr" presetSubtype="0" fill="hold" nodeType="withEffect">
                                  <p:stCondLst>
                                    <p:cond delay="700"/>
                                  </p:stCondLst>
                                  <p:childTnLst>
                                    <p:set>
                                      <p:cBhvr>
                                        <p:cTn id="94" dur="1" fill="hold">
                                          <p:stCondLst>
                                            <p:cond delay="0"/>
                                          </p:stCondLst>
                                        </p:cTn>
                                        <p:tgtEl>
                                          <p:spTgt spid="647"/>
                                        </p:tgtEl>
                                        <p:attrNameLst>
                                          <p:attrName>style.visibility</p:attrName>
                                        </p:attrNameLst>
                                      </p:cBhvr>
                                      <p:to>
                                        <p:strVal val="visible"/>
                                      </p:to>
                                    </p:set>
                                    <p:animEffect transition="in" filter="fade">
                                      <p:cBhvr>
                                        <p:cTn id="95" dur="750"/>
                                        <p:tgtEl>
                                          <p:spTgt spid="647"/>
                                        </p:tgtEl>
                                      </p:cBhvr>
                                    </p:animEffect>
                                  </p:childTnLst>
                                </p:cTn>
                              </p:par>
                              <p:par>
                                <p:cTn id="96" presetID="10" presetClass="entr" presetSubtype="0" fill="hold" nodeType="withEffect">
                                  <p:stCondLst>
                                    <p:cond delay="700"/>
                                  </p:stCondLst>
                                  <p:childTnLst>
                                    <p:set>
                                      <p:cBhvr>
                                        <p:cTn id="97" dur="1" fill="hold">
                                          <p:stCondLst>
                                            <p:cond delay="0"/>
                                          </p:stCondLst>
                                        </p:cTn>
                                        <p:tgtEl>
                                          <p:spTgt spid="161"/>
                                        </p:tgtEl>
                                        <p:attrNameLst>
                                          <p:attrName>style.visibility</p:attrName>
                                        </p:attrNameLst>
                                      </p:cBhvr>
                                      <p:to>
                                        <p:strVal val="visible"/>
                                      </p:to>
                                    </p:set>
                                    <p:animEffect transition="in" filter="fade">
                                      <p:cBhvr>
                                        <p:cTn id="98" dur="75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7" grpId="1" animBg="1"/>
      <p:bldP spid="147" grpId="2" animBg="1"/>
      <p:bldP spid="598" grpId="0"/>
      <p:bldP spid="600" grpId="0"/>
      <p:bldP spid="602" grpId="0"/>
      <p:bldP spid="608" grpId="0" animBg="1"/>
      <p:bldP spid="60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4935</Words>
  <Application>Microsoft Office PowerPoint</Application>
  <PresentationFormat>Grand écran</PresentationFormat>
  <Paragraphs>724</Paragraphs>
  <Slides>44</Slides>
  <Notes>38</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44</vt:i4>
      </vt:variant>
    </vt:vector>
  </HeadingPairs>
  <TitlesOfParts>
    <vt:vector size="57" baseType="lpstr">
      <vt:lpstr>SimSun</vt:lpstr>
      <vt:lpstr>Al Tarikh</vt:lpstr>
      <vt:lpstr>Arial</vt:lpstr>
      <vt:lpstr>Arial Unicode MS</vt:lpstr>
      <vt:lpstr>Calibri</vt:lpstr>
      <vt:lpstr>Calibri Light</vt:lpstr>
      <vt:lpstr>Citrix New Sans</vt:lpstr>
      <vt:lpstr>Citrix New Sans Semibold</vt:lpstr>
      <vt:lpstr>Citrix Sans</vt:lpstr>
      <vt:lpstr>Constantia</vt:lpstr>
      <vt:lpstr>Netto Offc Pro</vt:lpstr>
      <vt:lpstr>Times New Roman</vt:lpstr>
      <vt:lpstr>Office Theme</vt:lpstr>
      <vt:lpstr>Citrix Cloud Services</vt:lpstr>
      <vt:lpstr>Agenda</vt:lpstr>
      <vt:lpstr>Citrix dans la Santé au Québec</vt:lpstr>
      <vt:lpstr>Notre  Vision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Cloud-based management and delivery for all Citrix workspace technologies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Citrix Workspace: unified experience, simplified control</vt:lpstr>
      <vt:lpstr>People get: unified access, reliable performance</vt:lpstr>
      <vt:lpstr>IT gets: simplified on-boarding, management, &amp; control</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Davoine</dc:creator>
  <cp:lastModifiedBy>Ann-Marie Sanfacon</cp:lastModifiedBy>
  <cp:revision>10</cp:revision>
  <dcterms:created xsi:type="dcterms:W3CDTF">2018-09-21T19:14:06Z</dcterms:created>
  <dcterms:modified xsi:type="dcterms:W3CDTF">2018-12-05T14:09:54Z</dcterms:modified>
</cp:coreProperties>
</file>